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77" r:id="rId3"/>
    <p:sldId id="278" r:id="rId4"/>
    <p:sldId id="279" r:id="rId5"/>
    <p:sldId id="292" r:id="rId6"/>
    <p:sldId id="320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99" r:id="rId16"/>
    <p:sldId id="300" r:id="rId17"/>
    <p:sldId id="290" r:id="rId18"/>
    <p:sldId id="291" r:id="rId19"/>
    <p:sldId id="271" r:id="rId20"/>
    <p:sldId id="259" r:id="rId21"/>
    <p:sldId id="262" r:id="rId22"/>
    <p:sldId id="321" r:id="rId23"/>
    <p:sldId id="303" r:id="rId24"/>
    <p:sldId id="304" r:id="rId25"/>
    <p:sldId id="306" r:id="rId26"/>
    <p:sldId id="307" r:id="rId27"/>
    <p:sldId id="308" r:id="rId28"/>
    <p:sldId id="309" r:id="rId29"/>
    <p:sldId id="264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9" r:id="rId38"/>
    <p:sldId id="318" r:id="rId39"/>
    <p:sldId id="317" r:id="rId40"/>
    <p:sldId id="322" r:id="rId41"/>
    <p:sldId id="323" r:id="rId42"/>
    <p:sldId id="272" r:id="rId43"/>
    <p:sldId id="267" r:id="rId44"/>
    <p:sldId id="302" r:id="rId4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CC590B-E5BD-48DA-851A-463857C64E43}" type="doc">
      <dgm:prSet loTypeId="urn:microsoft.com/office/officeart/2005/8/layout/cycle1" loCatId="cycle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9F3CCB55-4FAB-4B92-B001-08E48C169BF4}">
      <dgm:prSet/>
      <dgm:spPr/>
      <dgm:t>
        <a:bodyPr/>
        <a:lstStyle/>
        <a:p>
          <a:r>
            <a:rPr lang="it-IT" b="1" dirty="0"/>
            <a:t>Parla di denaro e realizzerai obiettivi di breve durata. </a:t>
          </a:r>
          <a:endParaRPr lang="en-US" b="1" dirty="0"/>
        </a:p>
      </dgm:t>
    </dgm:pt>
    <dgm:pt modelId="{CE6F976D-77BE-4835-BFE7-7CDEDFD50545}" type="parTrans" cxnId="{39F2ABA7-E432-4F28-91EC-943C49BE747E}">
      <dgm:prSet/>
      <dgm:spPr/>
      <dgm:t>
        <a:bodyPr/>
        <a:lstStyle/>
        <a:p>
          <a:endParaRPr lang="en-US"/>
        </a:p>
      </dgm:t>
    </dgm:pt>
    <dgm:pt modelId="{75D6B109-7FEB-42CC-94DD-F524A4738A30}" type="sibTrans" cxnId="{39F2ABA7-E432-4F28-91EC-943C49BE747E}">
      <dgm:prSet/>
      <dgm:spPr/>
      <dgm:t>
        <a:bodyPr/>
        <a:lstStyle/>
        <a:p>
          <a:endParaRPr lang="en-US"/>
        </a:p>
      </dgm:t>
    </dgm:pt>
    <dgm:pt modelId="{C3B8AC78-46AB-4EA0-B56B-68D33882D279}">
      <dgm:prSet/>
      <dgm:spPr/>
      <dgm:t>
        <a:bodyPr/>
        <a:lstStyle/>
        <a:p>
          <a:r>
            <a:rPr lang="it-IT" b="1" dirty="0"/>
            <a:t>Parla di persone e realizzerai obiettivi di lunga durata. </a:t>
          </a:r>
          <a:endParaRPr lang="en-US" b="1" dirty="0"/>
        </a:p>
      </dgm:t>
    </dgm:pt>
    <dgm:pt modelId="{EE1EA28A-36F9-4454-AA99-F5F3528B6BB0}" type="parTrans" cxnId="{899AE0B1-5108-46DD-ACDA-C7FF332455E6}">
      <dgm:prSet/>
      <dgm:spPr/>
      <dgm:t>
        <a:bodyPr/>
        <a:lstStyle/>
        <a:p>
          <a:endParaRPr lang="en-US"/>
        </a:p>
      </dgm:t>
    </dgm:pt>
    <dgm:pt modelId="{D95E2A74-8F4B-45F7-9924-4E789BBBACA0}" type="sibTrans" cxnId="{899AE0B1-5108-46DD-ACDA-C7FF332455E6}">
      <dgm:prSet/>
      <dgm:spPr/>
      <dgm:t>
        <a:bodyPr/>
        <a:lstStyle/>
        <a:p>
          <a:endParaRPr lang="en-US"/>
        </a:p>
      </dgm:t>
    </dgm:pt>
    <dgm:pt modelId="{C29B1D7C-2F58-44E4-9826-5D5469AA29F9}">
      <dgm:prSet/>
      <dgm:spPr/>
      <dgm:t>
        <a:bodyPr/>
        <a:lstStyle/>
        <a:p>
          <a:r>
            <a:rPr lang="it-IT" b="1" dirty="0"/>
            <a:t>Dobbiamo mettere al centro le persone e il progetto, non il risultato.</a:t>
          </a:r>
          <a:endParaRPr lang="en-US" b="1" dirty="0"/>
        </a:p>
      </dgm:t>
    </dgm:pt>
    <dgm:pt modelId="{5E3F71A0-7D4B-4A7C-8D1C-26620B3C66D1}" type="parTrans" cxnId="{F8ED818D-F72C-4057-BE3B-7C7B336FBED9}">
      <dgm:prSet/>
      <dgm:spPr/>
      <dgm:t>
        <a:bodyPr/>
        <a:lstStyle/>
        <a:p>
          <a:endParaRPr lang="en-US"/>
        </a:p>
      </dgm:t>
    </dgm:pt>
    <dgm:pt modelId="{ADC899DB-E834-4036-A1ED-298E57BCCFBE}" type="sibTrans" cxnId="{F8ED818D-F72C-4057-BE3B-7C7B336FBED9}">
      <dgm:prSet/>
      <dgm:spPr/>
      <dgm:t>
        <a:bodyPr/>
        <a:lstStyle/>
        <a:p>
          <a:endParaRPr lang="en-US"/>
        </a:p>
      </dgm:t>
    </dgm:pt>
    <dgm:pt modelId="{8E83A593-99D5-4581-AE1E-374F56613E93}" type="pres">
      <dgm:prSet presAssocID="{2CCC590B-E5BD-48DA-851A-463857C64E43}" presName="cycle" presStyleCnt="0">
        <dgm:presLayoutVars>
          <dgm:dir/>
          <dgm:resizeHandles val="exact"/>
        </dgm:presLayoutVars>
      </dgm:prSet>
      <dgm:spPr/>
    </dgm:pt>
    <dgm:pt modelId="{0CC4C7A7-AFA7-476B-A2DB-25CEE35297C6}" type="pres">
      <dgm:prSet presAssocID="{9F3CCB55-4FAB-4B92-B001-08E48C169BF4}" presName="dummy" presStyleCnt="0"/>
      <dgm:spPr/>
    </dgm:pt>
    <dgm:pt modelId="{B523DDEE-0827-41A7-BA66-A306AF775FBB}" type="pres">
      <dgm:prSet presAssocID="{9F3CCB55-4FAB-4B92-B001-08E48C169BF4}" presName="node" presStyleLbl="revTx" presStyleIdx="0" presStyleCnt="3">
        <dgm:presLayoutVars>
          <dgm:bulletEnabled val="1"/>
        </dgm:presLayoutVars>
      </dgm:prSet>
      <dgm:spPr/>
    </dgm:pt>
    <dgm:pt modelId="{85897B92-310C-4779-A721-C762A30788EB}" type="pres">
      <dgm:prSet presAssocID="{75D6B109-7FEB-42CC-94DD-F524A4738A30}" presName="sibTrans" presStyleLbl="node1" presStyleIdx="0" presStyleCnt="3" custLinFactNeighborX="3867" custLinFactNeighborY="-1070"/>
      <dgm:spPr/>
    </dgm:pt>
    <dgm:pt modelId="{E266CAC2-1C43-4CD9-9127-FBC84B06566F}" type="pres">
      <dgm:prSet presAssocID="{C3B8AC78-46AB-4EA0-B56B-68D33882D279}" presName="dummy" presStyleCnt="0"/>
      <dgm:spPr/>
    </dgm:pt>
    <dgm:pt modelId="{F5F268B6-C84F-4440-82E7-68E53E075E8A}" type="pres">
      <dgm:prSet presAssocID="{C3B8AC78-46AB-4EA0-B56B-68D33882D279}" presName="node" presStyleLbl="revTx" presStyleIdx="1" presStyleCnt="3">
        <dgm:presLayoutVars>
          <dgm:bulletEnabled val="1"/>
        </dgm:presLayoutVars>
      </dgm:prSet>
      <dgm:spPr/>
    </dgm:pt>
    <dgm:pt modelId="{B3E00353-9D17-457D-B4C5-1388617EB231}" type="pres">
      <dgm:prSet presAssocID="{D95E2A74-8F4B-45F7-9924-4E789BBBACA0}" presName="sibTrans" presStyleLbl="node1" presStyleIdx="1" presStyleCnt="3" custLinFactNeighborX="-7914" custLinFactNeighborY="1813"/>
      <dgm:spPr/>
    </dgm:pt>
    <dgm:pt modelId="{7C723177-4CF5-4CE5-8842-E7809F7C2B95}" type="pres">
      <dgm:prSet presAssocID="{C29B1D7C-2F58-44E4-9826-5D5469AA29F9}" presName="dummy" presStyleCnt="0"/>
      <dgm:spPr/>
    </dgm:pt>
    <dgm:pt modelId="{919F1687-8171-4D9D-8AA5-A048522AB886}" type="pres">
      <dgm:prSet presAssocID="{C29B1D7C-2F58-44E4-9826-5D5469AA29F9}" presName="node" presStyleLbl="revTx" presStyleIdx="2" presStyleCnt="3">
        <dgm:presLayoutVars>
          <dgm:bulletEnabled val="1"/>
        </dgm:presLayoutVars>
      </dgm:prSet>
      <dgm:spPr/>
    </dgm:pt>
    <dgm:pt modelId="{6D615EE7-403C-452D-967C-1798BCFB5CDE}" type="pres">
      <dgm:prSet presAssocID="{ADC899DB-E834-4036-A1ED-298E57BCCFBE}" presName="sibTrans" presStyleLbl="node1" presStyleIdx="2" presStyleCnt="3"/>
      <dgm:spPr/>
    </dgm:pt>
  </dgm:ptLst>
  <dgm:cxnLst>
    <dgm:cxn modelId="{20C42819-EE9F-4022-97D5-3381DDA6A453}" type="presOf" srcId="{2CCC590B-E5BD-48DA-851A-463857C64E43}" destId="{8E83A593-99D5-4581-AE1E-374F56613E93}" srcOrd="0" destOrd="0" presId="urn:microsoft.com/office/officeart/2005/8/layout/cycle1"/>
    <dgm:cxn modelId="{77CE6371-476C-4ED8-A47C-1FE3F15EE129}" type="presOf" srcId="{9F3CCB55-4FAB-4B92-B001-08E48C169BF4}" destId="{B523DDEE-0827-41A7-BA66-A306AF775FBB}" srcOrd="0" destOrd="0" presId="urn:microsoft.com/office/officeart/2005/8/layout/cycle1"/>
    <dgm:cxn modelId="{F8ED818D-F72C-4057-BE3B-7C7B336FBED9}" srcId="{2CCC590B-E5BD-48DA-851A-463857C64E43}" destId="{C29B1D7C-2F58-44E4-9826-5D5469AA29F9}" srcOrd="2" destOrd="0" parTransId="{5E3F71A0-7D4B-4A7C-8D1C-26620B3C66D1}" sibTransId="{ADC899DB-E834-4036-A1ED-298E57BCCFBE}"/>
    <dgm:cxn modelId="{0845A798-0943-4136-B632-D1BA0B7BB219}" type="presOf" srcId="{D95E2A74-8F4B-45F7-9924-4E789BBBACA0}" destId="{B3E00353-9D17-457D-B4C5-1388617EB231}" srcOrd="0" destOrd="0" presId="urn:microsoft.com/office/officeart/2005/8/layout/cycle1"/>
    <dgm:cxn modelId="{39F2ABA7-E432-4F28-91EC-943C49BE747E}" srcId="{2CCC590B-E5BD-48DA-851A-463857C64E43}" destId="{9F3CCB55-4FAB-4B92-B001-08E48C169BF4}" srcOrd="0" destOrd="0" parTransId="{CE6F976D-77BE-4835-BFE7-7CDEDFD50545}" sibTransId="{75D6B109-7FEB-42CC-94DD-F524A4738A30}"/>
    <dgm:cxn modelId="{2028F9AA-7284-434F-9A02-F5E36FB0046E}" type="presOf" srcId="{C3B8AC78-46AB-4EA0-B56B-68D33882D279}" destId="{F5F268B6-C84F-4440-82E7-68E53E075E8A}" srcOrd="0" destOrd="0" presId="urn:microsoft.com/office/officeart/2005/8/layout/cycle1"/>
    <dgm:cxn modelId="{899AE0B1-5108-46DD-ACDA-C7FF332455E6}" srcId="{2CCC590B-E5BD-48DA-851A-463857C64E43}" destId="{C3B8AC78-46AB-4EA0-B56B-68D33882D279}" srcOrd="1" destOrd="0" parTransId="{EE1EA28A-36F9-4454-AA99-F5F3528B6BB0}" sibTransId="{D95E2A74-8F4B-45F7-9924-4E789BBBACA0}"/>
    <dgm:cxn modelId="{A20FEED5-CB3F-4BC4-B197-E33831C5D055}" type="presOf" srcId="{75D6B109-7FEB-42CC-94DD-F524A4738A30}" destId="{85897B92-310C-4779-A721-C762A30788EB}" srcOrd="0" destOrd="0" presId="urn:microsoft.com/office/officeart/2005/8/layout/cycle1"/>
    <dgm:cxn modelId="{01FED7EA-4F2E-42CF-8522-B10D39A3454A}" type="presOf" srcId="{C29B1D7C-2F58-44E4-9826-5D5469AA29F9}" destId="{919F1687-8171-4D9D-8AA5-A048522AB886}" srcOrd="0" destOrd="0" presId="urn:microsoft.com/office/officeart/2005/8/layout/cycle1"/>
    <dgm:cxn modelId="{F2CA8DEF-A374-4E8C-A7AF-6158BAD8B601}" type="presOf" srcId="{ADC899DB-E834-4036-A1ED-298E57BCCFBE}" destId="{6D615EE7-403C-452D-967C-1798BCFB5CDE}" srcOrd="0" destOrd="0" presId="urn:microsoft.com/office/officeart/2005/8/layout/cycle1"/>
    <dgm:cxn modelId="{95133AFC-E145-4120-BC4D-0F4CE1FF6FC9}" type="presParOf" srcId="{8E83A593-99D5-4581-AE1E-374F56613E93}" destId="{0CC4C7A7-AFA7-476B-A2DB-25CEE35297C6}" srcOrd="0" destOrd="0" presId="urn:microsoft.com/office/officeart/2005/8/layout/cycle1"/>
    <dgm:cxn modelId="{7E54779E-6FB8-4223-8362-AC19CC1F4362}" type="presParOf" srcId="{8E83A593-99D5-4581-AE1E-374F56613E93}" destId="{B523DDEE-0827-41A7-BA66-A306AF775FBB}" srcOrd="1" destOrd="0" presId="urn:microsoft.com/office/officeart/2005/8/layout/cycle1"/>
    <dgm:cxn modelId="{4CAB6AB5-F908-48A8-AB55-BD132B61CD7B}" type="presParOf" srcId="{8E83A593-99D5-4581-AE1E-374F56613E93}" destId="{85897B92-310C-4779-A721-C762A30788EB}" srcOrd="2" destOrd="0" presId="urn:microsoft.com/office/officeart/2005/8/layout/cycle1"/>
    <dgm:cxn modelId="{F831173D-E54F-4047-88FE-299039748967}" type="presParOf" srcId="{8E83A593-99D5-4581-AE1E-374F56613E93}" destId="{E266CAC2-1C43-4CD9-9127-FBC84B06566F}" srcOrd="3" destOrd="0" presId="urn:microsoft.com/office/officeart/2005/8/layout/cycle1"/>
    <dgm:cxn modelId="{82B0A0F0-C16D-4E0A-BD41-1693BF19E7FD}" type="presParOf" srcId="{8E83A593-99D5-4581-AE1E-374F56613E93}" destId="{F5F268B6-C84F-4440-82E7-68E53E075E8A}" srcOrd="4" destOrd="0" presId="urn:microsoft.com/office/officeart/2005/8/layout/cycle1"/>
    <dgm:cxn modelId="{4D7E644A-9C00-41A0-BF24-A646DE58105B}" type="presParOf" srcId="{8E83A593-99D5-4581-AE1E-374F56613E93}" destId="{B3E00353-9D17-457D-B4C5-1388617EB231}" srcOrd="5" destOrd="0" presId="urn:microsoft.com/office/officeart/2005/8/layout/cycle1"/>
    <dgm:cxn modelId="{396196C5-7F07-4F6C-A059-A99D7BF5BA4C}" type="presParOf" srcId="{8E83A593-99D5-4581-AE1E-374F56613E93}" destId="{7C723177-4CF5-4CE5-8842-E7809F7C2B95}" srcOrd="6" destOrd="0" presId="urn:microsoft.com/office/officeart/2005/8/layout/cycle1"/>
    <dgm:cxn modelId="{1A7F7090-32BA-4009-A90A-8E5C8C5A6E70}" type="presParOf" srcId="{8E83A593-99D5-4581-AE1E-374F56613E93}" destId="{919F1687-8171-4D9D-8AA5-A048522AB886}" srcOrd="7" destOrd="0" presId="urn:microsoft.com/office/officeart/2005/8/layout/cycle1"/>
    <dgm:cxn modelId="{7581BFC0-EFFD-4BB8-84F4-D254AC217FF0}" type="presParOf" srcId="{8E83A593-99D5-4581-AE1E-374F56613E93}" destId="{6D615EE7-403C-452D-967C-1798BCFB5CDE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62D713-010E-406D-BE57-B582DC29606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C6CB80C-9478-4FE0-A294-539E24431F0C}">
      <dgm:prSet/>
      <dgm:spPr/>
      <dgm:t>
        <a:bodyPr/>
        <a:lstStyle/>
        <a:p>
          <a:r>
            <a:rPr lang="it-IT" dirty="0"/>
            <a:t>…e non alle persone per l’azienda</a:t>
          </a:r>
          <a:endParaRPr lang="en-US" dirty="0"/>
        </a:p>
      </dgm:t>
    </dgm:pt>
    <dgm:pt modelId="{03307467-128B-4037-9ACB-E4B9A4CC375B}" type="parTrans" cxnId="{B3361EC9-CC9B-4D0A-843A-959CB9226528}">
      <dgm:prSet/>
      <dgm:spPr/>
      <dgm:t>
        <a:bodyPr/>
        <a:lstStyle/>
        <a:p>
          <a:endParaRPr lang="en-US"/>
        </a:p>
      </dgm:t>
    </dgm:pt>
    <dgm:pt modelId="{01E802CB-3F26-4159-861E-545E15F5D688}" type="sibTrans" cxnId="{B3361EC9-CC9B-4D0A-843A-959CB9226528}">
      <dgm:prSet/>
      <dgm:spPr/>
      <dgm:t>
        <a:bodyPr/>
        <a:lstStyle/>
        <a:p>
          <a:endParaRPr lang="en-US"/>
        </a:p>
      </dgm:t>
    </dgm:pt>
    <dgm:pt modelId="{8FE6194A-B9BC-4A84-92A2-9BE19615F7B2}" type="pres">
      <dgm:prSet presAssocID="{5B62D713-010E-406D-BE57-B582DC29606C}" presName="diagram" presStyleCnt="0">
        <dgm:presLayoutVars>
          <dgm:dir/>
          <dgm:resizeHandles val="exact"/>
        </dgm:presLayoutVars>
      </dgm:prSet>
      <dgm:spPr/>
    </dgm:pt>
    <dgm:pt modelId="{34FF9481-06DD-46D3-A2C6-43D1E741D5EF}" type="pres">
      <dgm:prSet presAssocID="{8C6CB80C-9478-4FE0-A294-539E24431F0C}" presName="node" presStyleLbl="node1" presStyleIdx="0" presStyleCnt="1">
        <dgm:presLayoutVars>
          <dgm:bulletEnabled val="1"/>
        </dgm:presLayoutVars>
      </dgm:prSet>
      <dgm:spPr/>
    </dgm:pt>
  </dgm:ptLst>
  <dgm:cxnLst>
    <dgm:cxn modelId="{5C601E57-4A77-425C-B226-1BA5F4E74631}" type="presOf" srcId="{8C6CB80C-9478-4FE0-A294-539E24431F0C}" destId="{34FF9481-06DD-46D3-A2C6-43D1E741D5EF}" srcOrd="0" destOrd="0" presId="urn:microsoft.com/office/officeart/2005/8/layout/default"/>
    <dgm:cxn modelId="{D0E11BB6-7F36-47E0-B31F-6154FE5D2E94}" type="presOf" srcId="{5B62D713-010E-406D-BE57-B582DC29606C}" destId="{8FE6194A-B9BC-4A84-92A2-9BE19615F7B2}" srcOrd="0" destOrd="0" presId="urn:microsoft.com/office/officeart/2005/8/layout/default"/>
    <dgm:cxn modelId="{B3361EC9-CC9B-4D0A-843A-959CB9226528}" srcId="{5B62D713-010E-406D-BE57-B582DC29606C}" destId="{8C6CB80C-9478-4FE0-A294-539E24431F0C}" srcOrd="0" destOrd="0" parTransId="{03307467-128B-4037-9ACB-E4B9A4CC375B}" sibTransId="{01E802CB-3F26-4159-861E-545E15F5D688}"/>
    <dgm:cxn modelId="{F75E08AF-D94B-48A1-80E0-C8F6A8CFBB17}" type="presParOf" srcId="{8FE6194A-B9BC-4A84-92A2-9BE19615F7B2}" destId="{34FF9481-06DD-46D3-A2C6-43D1E741D5EF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62D713-010E-406D-BE57-B582DC29606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C6CB80C-9478-4FE0-A294-539E24431F0C}">
      <dgm:prSet custT="1"/>
      <dgm:spPr/>
      <dgm:t>
        <a:bodyPr/>
        <a:lstStyle/>
        <a:p>
          <a:r>
            <a:rPr lang="it-IT" sz="6500" dirty="0"/>
            <a:t> </a:t>
          </a:r>
          <a:r>
            <a:rPr lang="it-IT" sz="6600" dirty="0"/>
            <a:t>GRUPPO</a:t>
          </a:r>
          <a:endParaRPr lang="en-US" sz="6600" dirty="0"/>
        </a:p>
      </dgm:t>
    </dgm:pt>
    <dgm:pt modelId="{03307467-128B-4037-9ACB-E4B9A4CC375B}" type="parTrans" cxnId="{B3361EC9-CC9B-4D0A-843A-959CB9226528}">
      <dgm:prSet/>
      <dgm:spPr/>
      <dgm:t>
        <a:bodyPr/>
        <a:lstStyle/>
        <a:p>
          <a:endParaRPr lang="en-US"/>
        </a:p>
      </dgm:t>
    </dgm:pt>
    <dgm:pt modelId="{01E802CB-3F26-4159-861E-545E15F5D688}" type="sibTrans" cxnId="{B3361EC9-CC9B-4D0A-843A-959CB9226528}">
      <dgm:prSet/>
      <dgm:spPr/>
      <dgm:t>
        <a:bodyPr/>
        <a:lstStyle/>
        <a:p>
          <a:endParaRPr lang="en-US"/>
        </a:p>
      </dgm:t>
    </dgm:pt>
    <dgm:pt modelId="{8FE6194A-B9BC-4A84-92A2-9BE19615F7B2}" type="pres">
      <dgm:prSet presAssocID="{5B62D713-010E-406D-BE57-B582DC29606C}" presName="diagram" presStyleCnt="0">
        <dgm:presLayoutVars>
          <dgm:dir/>
          <dgm:resizeHandles val="exact"/>
        </dgm:presLayoutVars>
      </dgm:prSet>
      <dgm:spPr/>
    </dgm:pt>
    <dgm:pt modelId="{34FF9481-06DD-46D3-A2C6-43D1E741D5EF}" type="pres">
      <dgm:prSet presAssocID="{8C6CB80C-9478-4FE0-A294-539E24431F0C}" presName="node" presStyleLbl="node1" presStyleIdx="0" presStyleCnt="1">
        <dgm:presLayoutVars>
          <dgm:bulletEnabled val="1"/>
        </dgm:presLayoutVars>
      </dgm:prSet>
      <dgm:spPr/>
    </dgm:pt>
  </dgm:ptLst>
  <dgm:cxnLst>
    <dgm:cxn modelId="{5C601E57-4A77-425C-B226-1BA5F4E74631}" type="presOf" srcId="{8C6CB80C-9478-4FE0-A294-539E24431F0C}" destId="{34FF9481-06DD-46D3-A2C6-43D1E741D5EF}" srcOrd="0" destOrd="0" presId="urn:microsoft.com/office/officeart/2005/8/layout/default"/>
    <dgm:cxn modelId="{D0E11BB6-7F36-47E0-B31F-6154FE5D2E94}" type="presOf" srcId="{5B62D713-010E-406D-BE57-B582DC29606C}" destId="{8FE6194A-B9BC-4A84-92A2-9BE19615F7B2}" srcOrd="0" destOrd="0" presId="urn:microsoft.com/office/officeart/2005/8/layout/default"/>
    <dgm:cxn modelId="{B3361EC9-CC9B-4D0A-843A-959CB9226528}" srcId="{5B62D713-010E-406D-BE57-B582DC29606C}" destId="{8C6CB80C-9478-4FE0-A294-539E24431F0C}" srcOrd="0" destOrd="0" parTransId="{03307467-128B-4037-9ACB-E4B9A4CC375B}" sibTransId="{01E802CB-3F26-4159-861E-545E15F5D688}"/>
    <dgm:cxn modelId="{F75E08AF-D94B-48A1-80E0-C8F6A8CFBB17}" type="presParOf" srcId="{8FE6194A-B9BC-4A84-92A2-9BE19615F7B2}" destId="{34FF9481-06DD-46D3-A2C6-43D1E741D5EF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62D713-010E-406D-BE57-B582DC29606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C6CB80C-9478-4FE0-A294-539E24431F0C}">
      <dgm:prSet/>
      <dgm:spPr/>
      <dgm:t>
        <a:bodyPr/>
        <a:lstStyle/>
        <a:p>
          <a:r>
            <a:rPr lang="it-IT" dirty="0"/>
            <a:t>… e i talenti di ciascuno</a:t>
          </a:r>
          <a:endParaRPr lang="en-US" dirty="0"/>
        </a:p>
      </dgm:t>
    </dgm:pt>
    <dgm:pt modelId="{03307467-128B-4037-9ACB-E4B9A4CC375B}" type="parTrans" cxnId="{B3361EC9-CC9B-4D0A-843A-959CB9226528}">
      <dgm:prSet/>
      <dgm:spPr/>
      <dgm:t>
        <a:bodyPr/>
        <a:lstStyle/>
        <a:p>
          <a:endParaRPr lang="en-US"/>
        </a:p>
      </dgm:t>
    </dgm:pt>
    <dgm:pt modelId="{01E802CB-3F26-4159-861E-545E15F5D688}" type="sibTrans" cxnId="{B3361EC9-CC9B-4D0A-843A-959CB9226528}">
      <dgm:prSet/>
      <dgm:spPr/>
      <dgm:t>
        <a:bodyPr/>
        <a:lstStyle/>
        <a:p>
          <a:endParaRPr lang="en-US"/>
        </a:p>
      </dgm:t>
    </dgm:pt>
    <dgm:pt modelId="{8FE6194A-B9BC-4A84-92A2-9BE19615F7B2}" type="pres">
      <dgm:prSet presAssocID="{5B62D713-010E-406D-BE57-B582DC29606C}" presName="diagram" presStyleCnt="0">
        <dgm:presLayoutVars>
          <dgm:dir/>
          <dgm:resizeHandles val="exact"/>
        </dgm:presLayoutVars>
      </dgm:prSet>
      <dgm:spPr/>
    </dgm:pt>
    <dgm:pt modelId="{34FF9481-06DD-46D3-A2C6-43D1E741D5EF}" type="pres">
      <dgm:prSet presAssocID="{8C6CB80C-9478-4FE0-A294-539E24431F0C}" presName="node" presStyleLbl="node1" presStyleIdx="0" presStyleCnt="1">
        <dgm:presLayoutVars>
          <dgm:bulletEnabled val="1"/>
        </dgm:presLayoutVars>
      </dgm:prSet>
      <dgm:spPr/>
    </dgm:pt>
  </dgm:ptLst>
  <dgm:cxnLst>
    <dgm:cxn modelId="{5C601E57-4A77-425C-B226-1BA5F4E74631}" type="presOf" srcId="{8C6CB80C-9478-4FE0-A294-539E24431F0C}" destId="{34FF9481-06DD-46D3-A2C6-43D1E741D5EF}" srcOrd="0" destOrd="0" presId="urn:microsoft.com/office/officeart/2005/8/layout/default"/>
    <dgm:cxn modelId="{D0E11BB6-7F36-47E0-B31F-6154FE5D2E94}" type="presOf" srcId="{5B62D713-010E-406D-BE57-B582DC29606C}" destId="{8FE6194A-B9BC-4A84-92A2-9BE19615F7B2}" srcOrd="0" destOrd="0" presId="urn:microsoft.com/office/officeart/2005/8/layout/default"/>
    <dgm:cxn modelId="{B3361EC9-CC9B-4D0A-843A-959CB9226528}" srcId="{5B62D713-010E-406D-BE57-B582DC29606C}" destId="{8C6CB80C-9478-4FE0-A294-539E24431F0C}" srcOrd="0" destOrd="0" parTransId="{03307467-128B-4037-9ACB-E4B9A4CC375B}" sibTransId="{01E802CB-3F26-4159-861E-545E15F5D688}"/>
    <dgm:cxn modelId="{F75E08AF-D94B-48A1-80E0-C8F6A8CFBB17}" type="presParOf" srcId="{8FE6194A-B9BC-4A84-92A2-9BE19615F7B2}" destId="{34FF9481-06DD-46D3-A2C6-43D1E741D5EF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62D713-010E-406D-BE57-B582DC29606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C6CB80C-9478-4FE0-A294-539E24431F0C}">
      <dgm:prSet/>
      <dgm:spPr/>
      <dgm:t>
        <a:bodyPr/>
        <a:lstStyle/>
        <a:p>
          <a:r>
            <a:rPr lang="it-IT" dirty="0"/>
            <a:t>…e mettili nelle giuste condizioni</a:t>
          </a:r>
          <a:endParaRPr lang="en-US" dirty="0"/>
        </a:p>
      </dgm:t>
    </dgm:pt>
    <dgm:pt modelId="{03307467-128B-4037-9ACB-E4B9A4CC375B}" type="parTrans" cxnId="{B3361EC9-CC9B-4D0A-843A-959CB9226528}">
      <dgm:prSet/>
      <dgm:spPr/>
      <dgm:t>
        <a:bodyPr/>
        <a:lstStyle/>
        <a:p>
          <a:endParaRPr lang="en-US"/>
        </a:p>
      </dgm:t>
    </dgm:pt>
    <dgm:pt modelId="{01E802CB-3F26-4159-861E-545E15F5D688}" type="sibTrans" cxnId="{B3361EC9-CC9B-4D0A-843A-959CB9226528}">
      <dgm:prSet/>
      <dgm:spPr/>
      <dgm:t>
        <a:bodyPr/>
        <a:lstStyle/>
        <a:p>
          <a:endParaRPr lang="en-US"/>
        </a:p>
      </dgm:t>
    </dgm:pt>
    <dgm:pt modelId="{8FE6194A-B9BC-4A84-92A2-9BE19615F7B2}" type="pres">
      <dgm:prSet presAssocID="{5B62D713-010E-406D-BE57-B582DC29606C}" presName="diagram" presStyleCnt="0">
        <dgm:presLayoutVars>
          <dgm:dir/>
          <dgm:resizeHandles val="exact"/>
        </dgm:presLayoutVars>
      </dgm:prSet>
      <dgm:spPr/>
    </dgm:pt>
    <dgm:pt modelId="{34FF9481-06DD-46D3-A2C6-43D1E741D5EF}" type="pres">
      <dgm:prSet presAssocID="{8C6CB80C-9478-4FE0-A294-539E24431F0C}" presName="node" presStyleLbl="node1" presStyleIdx="0" presStyleCnt="1">
        <dgm:presLayoutVars>
          <dgm:bulletEnabled val="1"/>
        </dgm:presLayoutVars>
      </dgm:prSet>
      <dgm:spPr/>
    </dgm:pt>
  </dgm:ptLst>
  <dgm:cxnLst>
    <dgm:cxn modelId="{5C601E57-4A77-425C-B226-1BA5F4E74631}" type="presOf" srcId="{8C6CB80C-9478-4FE0-A294-539E24431F0C}" destId="{34FF9481-06DD-46D3-A2C6-43D1E741D5EF}" srcOrd="0" destOrd="0" presId="urn:microsoft.com/office/officeart/2005/8/layout/default"/>
    <dgm:cxn modelId="{D0E11BB6-7F36-47E0-B31F-6154FE5D2E94}" type="presOf" srcId="{5B62D713-010E-406D-BE57-B582DC29606C}" destId="{8FE6194A-B9BC-4A84-92A2-9BE19615F7B2}" srcOrd="0" destOrd="0" presId="urn:microsoft.com/office/officeart/2005/8/layout/default"/>
    <dgm:cxn modelId="{B3361EC9-CC9B-4D0A-843A-959CB9226528}" srcId="{5B62D713-010E-406D-BE57-B582DC29606C}" destId="{8C6CB80C-9478-4FE0-A294-539E24431F0C}" srcOrd="0" destOrd="0" parTransId="{03307467-128B-4037-9ACB-E4B9A4CC375B}" sibTransId="{01E802CB-3F26-4159-861E-545E15F5D688}"/>
    <dgm:cxn modelId="{F75E08AF-D94B-48A1-80E0-C8F6A8CFBB17}" type="presParOf" srcId="{8FE6194A-B9BC-4A84-92A2-9BE19615F7B2}" destId="{34FF9481-06DD-46D3-A2C6-43D1E741D5EF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62D713-010E-406D-BE57-B582DC29606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C6CB80C-9478-4FE0-A294-539E24431F0C}">
      <dgm:prSet custT="1"/>
      <dgm:spPr/>
      <dgm:t>
        <a:bodyPr/>
        <a:lstStyle/>
        <a:p>
          <a:r>
            <a:rPr lang="it-IT" sz="3600" dirty="0"/>
            <a:t>«ogni persona che incontri è migliore di te in qualcosa, in quella cosa impara» M. Gandhi</a:t>
          </a:r>
          <a:endParaRPr lang="en-US" sz="3600" dirty="0"/>
        </a:p>
      </dgm:t>
    </dgm:pt>
    <dgm:pt modelId="{03307467-128B-4037-9ACB-E4B9A4CC375B}" type="parTrans" cxnId="{B3361EC9-CC9B-4D0A-843A-959CB9226528}">
      <dgm:prSet/>
      <dgm:spPr/>
      <dgm:t>
        <a:bodyPr/>
        <a:lstStyle/>
        <a:p>
          <a:endParaRPr lang="en-US"/>
        </a:p>
      </dgm:t>
    </dgm:pt>
    <dgm:pt modelId="{01E802CB-3F26-4159-861E-545E15F5D688}" type="sibTrans" cxnId="{B3361EC9-CC9B-4D0A-843A-959CB9226528}">
      <dgm:prSet/>
      <dgm:spPr/>
      <dgm:t>
        <a:bodyPr/>
        <a:lstStyle/>
        <a:p>
          <a:endParaRPr lang="en-US"/>
        </a:p>
      </dgm:t>
    </dgm:pt>
    <dgm:pt modelId="{8FE6194A-B9BC-4A84-92A2-9BE19615F7B2}" type="pres">
      <dgm:prSet presAssocID="{5B62D713-010E-406D-BE57-B582DC29606C}" presName="diagram" presStyleCnt="0">
        <dgm:presLayoutVars>
          <dgm:dir/>
          <dgm:resizeHandles val="exact"/>
        </dgm:presLayoutVars>
      </dgm:prSet>
      <dgm:spPr/>
    </dgm:pt>
    <dgm:pt modelId="{34FF9481-06DD-46D3-A2C6-43D1E741D5EF}" type="pres">
      <dgm:prSet presAssocID="{8C6CB80C-9478-4FE0-A294-539E24431F0C}" presName="node" presStyleLbl="node1" presStyleIdx="0" presStyleCnt="1" custLinFactNeighborX="19261" custLinFactNeighborY="-2260">
        <dgm:presLayoutVars>
          <dgm:bulletEnabled val="1"/>
        </dgm:presLayoutVars>
      </dgm:prSet>
      <dgm:spPr/>
    </dgm:pt>
  </dgm:ptLst>
  <dgm:cxnLst>
    <dgm:cxn modelId="{5C601E57-4A77-425C-B226-1BA5F4E74631}" type="presOf" srcId="{8C6CB80C-9478-4FE0-A294-539E24431F0C}" destId="{34FF9481-06DD-46D3-A2C6-43D1E741D5EF}" srcOrd="0" destOrd="0" presId="urn:microsoft.com/office/officeart/2005/8/layout/default"/>
    <dgm:cxn modelId="{D0E11BB6-7F36-47E0-B31F-6154FE5D2E94}" type="presOf" srcId="{5B62D713-010E-406D-BE57-B582DC29606C}" destId="{8FE6194A-B9BC-4A84-92A2-9BE19615F7B2}" srcOrd="0" destOrd="0" presId="urn:microsoft.com/office/officeart/2005/8/layout/default"/>
    <dgm:cxn modelId="{B3361EC9-CC9B-4D0A-843A-959CB9226528}" srcId="{5B62D713-010E-406D-BE57-B582DC29606C}" destId="{8C6CB80C-9478-4FE0-A294-539E24431F0C}" srcOrd="0" destOrd="0" parTransId="{03307467-128B-4037-9ACB-E4B9A4CC375B}" sibTransId="{01E802CB-3F26-4159-861E-545E15F5D688}"/>
    <dgm:cxn modelId="{F75E08AF-D94B-48A1-80E0-C8F6A8CFBB17}" type="presParOf" srcId="{8FE6194A-B9BC-4A84-92A2-9BE19615F7B2}" destId="{34FF9481-06DD-46D3-A2C6-43D1E741D5EF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026F289-D96C-4B8D-8B95-2E879359BFA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AAAB760-22E4-4804-B913-698261DBDCBD}">
      <dgm:prSet/>
      <dgm:spPr/>
      <dgm:t>
        <a:bodyPr/>
        <a:lstStyle/>
        <a:p>
          <a:r>
            <a:rPr lang="it-IT" dirty="0"/>
            <a:t>Il risultato è che le persone (clienti, fornitori, collaboratori) vorranno ruotare intorno a te e alla tua azienda</a:t>
          </a:r>
          <a:endParaRPr lang="en-US" dirty="0"/>
        </a:p>
      </dgm:t>
    </dgm:pt>
    <dgm:pt modelId="{46F3A509-B3F5-4082-9FDA-B63C9BE75180}" type="parTrans" cxnId="{C1ABB193-93BC-436D-93D7-2B2A5CD12025}">
      <dgm:prSet/>
      <dgm:spPr/>
      <dgm:t>
        <a:bodyPr/>
        <a:lstStyle/>
        <a:p>
          <a:endParaRPr lang="en-US"/>
        </a:p>
      </dgm:t>
    </dgm:pt>
    <dgm:pt modelId="{939909BD-19AD-4FA5-91BF-4DC098D81D36}" type="sibTrans" cxnId="{C1ABB193-93BC-436D-93D7-2B2A5CD12025}">
      <dgm:prSet/>
      <dgm:spPr/>
      <dgm:t>
        <a:bodyPr/>
        <a:lstStyle/>
        <a:p>
          <a:endParaRPr lang="en-US"/>
        </a:p>
      </dgm:t>
    </dgm:pt>
    <dgm:pt modelId="{4A89FC97-1FD9-4739-8615-6711110BF94C}">
      <dgm:prSet/>
      <dgm:spPr/>
      <dgm:t>
        <a:bodyPr/>
        <a:lstStyle/>
        <a:p>
          <a:r>
            <a:rPr lang="it-IT"/>
            <a:t>Non andrai più in cerca di clienti, fornitori, collaboratori</a:t>
          </a:r>
          <a:endParaRPr lang="en-US"/>
        </a:p>
      </dgm:t>
    </dgm:pt>
    <dgm:pt modelId="{FAB6B90C-583F-4A32-840D-169E22ECBA41}" type="parTrans" cxnId="{C6C3B802-8CD7-4FC6-A965-13952F5331DD}">
      <dgm:prSet/>
      <dgm:spPr/>
      <dgm:t>
        <a:bodyPr/>
        <a:lstStyle/>
        <a:p>
          <a:endParaRPr lang="en-US"/>
        </a:p>
      </dgm:t>
    </dgm:pt>
    <dgm:pt modelId="{AE1A5F60-1B84-4755-9196-4AFE3AECA34A}" type="sibTrans" cxnId="{C6C3B802-8CD7-4FC6-A965-13952F5331DD}">
      <dgm:prSet/>
      <dgm:spPr/>
      <dgm:t>
        <a:bodyPr/>
        <a:lstStyle/>
        <a:p>
          <a:endParaRPr lang="en-US"/>
        </a:p>
      </dgm:t>
    </dgm:pt>
    <dgm:pt modelId="{AB105040-6BE8-4960-8A9F-DB517610A11F}" type="pres">
      <dgm:prSet presAssocID="{C026F289-D96C-4B8D-8B95-2E879359BFA7}" presName="linear" presStyleCnt="0">
        <dgm:presLayoutVars>
          <dgm:animLvl val="lvl"/>
          <dgm:resizeHandles val="exact"/>
        </dgm:presLayoutVars>
      </dgm:prSet>
      <dgm:spPr/>
    </dgm:pt>
    <dgm:pt modelId="{94716CAD-9AAC-4AA7-81BE-FEC15FE81BC5}" type="pres">
      <dgm:prSet presAssocID="{8AAAB760-22E4-4804-B913-698261DBDCB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35C27CF-3C90-4FDE-9A82-AFA7B4484172}" type="pres">
      <dgm:prSet presAssocID="{939909BD-19AD-4FA5-91BF-4DC098D81D36}" presName="spacer" presStyleCnt="0"/>
      <dgm:spPr/>
    </dgm:pt>
    <dgm:pt modelId="{2D3F55A2-73FF-4451-AE1E-7955B8A4B5D0}" type="pres">
      <dgm:prSet presAssocID="{4A89FC97-1FD9-4739-8615-6711110BF94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6C3B802-8CD7-4FC6-A965-13952F5331DD}" srcId="{C026F289-D96C-4B8D-8B95-2E879359BFA7}" destId="{4A89FC97-1FD9-4739-8615-6711110BF94C}" srcOrd="1" destOrd="0" parTransId="{FAB6B90C-583F-4A32-840D-169E22ECBA41}" sibTransId="{AE1A5F60-1B84-4755-9196-4AFE3AECA34A}"/>
    <dgm:cxn modelId="{3F818F59-551D-4950-BE18-B3B974A43B7D}" type="presOf" srcId="{C026F289-D96C-4B8D-8B95-2E879359BFA7}" destId="{AB105040-6BE8-4960-8A9F-DB517610A11F}" srcOrd="0" destOrd="0" presId="urn:microsoft.com/office/officeart/2005/8/layout/vList2"/>
    <dgm:cxn modelId="{C1ABB193-93BC-436D-93D7-2B2A5CD12025}" srcId="{C026F289-D96C-4B8D-8B95-2E879359BFA7}" destId="{8AAAB760-22E4-4804-B913-698261DBDCBD}" srcOrd="0" destOrd="0" parTransId="{46F3A509-B3F5-4082-9FDA-B63C9BE75180}" sibTransId="{939909BD-19AD-4FA5-91BF-4DC098D81D36}"/>
    <dgm:cxn modelId="{667AACC9-06F4-48CF-8B78-CCBB15B2C351}" type="presOf" srcId="{8AAAB760-22E4-4804-B913-698261DBDCBD}" destId="{94716CAD-9AAC-4AA7-81BE-FEC15FE81BC5}" srcOrd="0" destOrd="0" presId="urn:microsoft.com/office/officeart/2005/8/layout/vList2"/>
    <dgm:cxn modelId="{6EF836E5-B8F7-407A-A617-799D3C8A2CE6}" type="presOf" srcId="{4A89FC97-1FD9-4739-8615-6711110BF94C}" destId="{2D3F55A2-73FF-4451-AE1E-7955B8A4B5D0}" srcOrd="0" destOrd="0" presId="urn:microsoft.com/office/officeart/2005/8/layout/vList2"/>
    <dgm:cxn modelId="{4742D2BF-22A3-44F8-98CD-135DAD1ABD88}" type="presParOf" srcId="{AB105040-6BE8-4960-8A9F-DB517610A11F}" destId="{94716CAD-9AAC-4AA7-81BE-FEC15FE81BC5}" srcOrd="0" destOrd="0" presId="urn:microsoft.com/office/officeart/2005/8/layout/vList2"/>
    <dgm:cxn modelId="{1A42CFC8-DD39-4C7F-80DF-3A7FB5106A10}" type="presParOf" srcId="{AB105040-6BE8-4960-8A9F-DB517610A11F}" destId="{B35C27CF-3C90-4FDE-9A82-AFA7B4484172}" srcOrd="1" destOrd="0" presId="urn:microsoft.com/office/officeart/2005/8/layout/vList2"/>
    <dgm:cxn modelId="{1C6CF440-40B5-43A3-80DF-492138C4380F}" type="presParOf" srcId="{AB105040-6BE8-4960-8A9F-DB517610A11F}" destId="{2D3F55A2-73FF-4451-AE1E-7955B8A4B5D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3DDEE-0827-41A7-BA66-A306AF775FBB}">
      <dsp:nvSpPr>
        <dsp:cNvPr id="0" name=""/>
        <dsp:cNvSpPr/>
      </dsp:nvSpPr>
      <dsp:spPr>
        <a:xfrm>
          <a:off x="3192277" y="365458"/>
          <a:ext cx="1865855" cy="1865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/>
            <a:t>Parla di denaro e realizzerai obiettivi di breve durata. </a:t>
          </a:r>
          <a:endParaRPr lang="en-US" sz="2100" b="1" kern="1200" dirty="0"/>
        </a:p>
      </dsp:txBody>
      <dsp:txXfrm>
        <a:off x="3192277" y="365458"/>
        <a:ext cx="1865855" cy="1865855"/>
      </dsp:txXfrm>
    </dsp:sp>
    <dsp:sp modelId="{85897B92-310C-4779-A721-C762A30788EB}">
      <dsp:nvSpPr>
        <dsp:cNvPr id="0" name=""/>
        <dsp:cNvSpPr/>
      </dsp:nvSpPr>
      <dsp:spPr>
        <a:xfrm>
          <a:off x="524102" y="-47916"/>
          <a:ext cx="4408217" cy="4408217"/>
        </a:xfrm>
        <a:prstGeom prst="circularArrow">
          <a:avLst>
            <a:gd name="adj1" fmla="val 8254"/>
            <a:gd name="adj2" fmla="val 576565"/>
            <a:gd name="adj3" fmla="val 2961803"/>
            <a:gd name="adj4" fmla="val 53098"/>
            <a:gd name="adj5" fmla="val 9629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F268B6-C84F-4440-82E7-68E53E075E8A}">
      <dsp:nvSpPr>
        <dsp:cNvPr id="0" name=""/>
        <dsp:cNvSpPr/>
      </dsp:nvSpPr>
      <dsp:spPr>
        <a:xfrm>
          <a:off x="1624817" y="3080378"/>
          <a:ext cx="1865855" cy="1865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/>
            <a:t>Parla di persone e realizzerai obiettivi di lunga durata. </a:t>
          </a:r>
          <a:endParaRPr lang="en-US" sz="2100" b="1" kern="1200" dirty="0"/>
        </a:p>
      </dsp:txBody>
      <dsp:txXfrm>
        <a:off x="1624817" y="3080378"/>
        <a:ext cx="1865855" cy="1865855"/>
      </dsp:txXfrm>
    </dsp:sp>
    <dsp:sp modelId="{B3E00353-9D17-457D-B4C5-1388617EB231}">
      <dsp:nvSpPr>
        <dsp:cNvPr id="0" name=""/>
        <dsp:cNvSpPr/>
      </dsp:nvSpPr>
      <dsp:spPr>
        <a:xfrm>
          <a:off x="4770" y="79172"/>
          <a:ext cx="4408217" cy="4408217"/>
        </a:xfrm>
        <a:prstGeom prst="circularArrow">
          <a:avLst>
            <a:gd name="adj1" fmla="val 8254"/>
            <a:gd name="adj2" fmla="val 576565"/>
            <a:gd name="adj3" fmla="val 10170337"/>
            <a:gd name="adj4" fmla="val 7261632"/>
            <a:gd name="adj5" fmla="val 9629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9F1687-8171-4D9D-8AA5-A048522AB886}">
      <dsp:nvSpPr>
        <dsp:cNvPr id="0" name=""/>
        <dsp:cNvSpPr/>
      </dsp:nvSpPr>
      <dsp:spPr>
        <a:xfrm>
          <a:off x="57358" y="365458"/>
          <a:ext cx="1865855" cy="1865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/>
            <a:t>Dobbiamo mettere al centro le persone e il progetto, non il risultato.</a:t>
          </a:r>
          <a:endParaRPr lang="en-US" sz="2100" b="1" kern="1200" dirty="0"/>
        </a:p>
      </dsp:txBody>
      <dsp:txXfrm>
        <a:off x="57358" y="365458"/>
        <a:ext cx="1865855" cy="1865855"/>
      </dsp:txXfrm>
    </dsp:sp>
    <dsp:sp modelId="{6D615EE7-403C-452D-967C-1798BCFB5CDE}">
      <dsp:nvSpPr>
        <dsp:cNvPr id="0" name=""/>
        <dsp:cNvSpPr/>
      </dsp:nvSpPr>
      <dsp:spPr>
        <a:xfrm>
          <a:off x="353636" y="-748"/>
          <a:ext cx="4408217" cy="4408217"/>
        </a:xfrm>
        <a:prstGeom prst="circularArrow">
          <a:avLst>
            <a:gd name="adj1" fmla="val 8254"/>
            <a:gd name="adj2" fmla="val 576565"/>
            <a:gd name="adj3" fmla="val 16854804"/>
            <a:gd name="adj4" fmla="val 14968630"/>
            <a:gd name="adj5" fmla="val 9629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F9481-06DD-46D3-A2C6-43D1E741D5EF}">
      <dsp:nvSpPr>
        <dsp:cNvPr id="0" name=""/>
        <dsp:cNvSpPr/>
      </dsp:nvSpPr>
      <dsp:spPr>
        <a:xfrm>
          <a:off x="0" y="939261"/>
          <a:ext cx="5115491" cy="30692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200" kern="1200" dirty="0"/>
            <a:t>…e non alle persone per l’azienda</a:t>
          </a:r>
          <a:endParaRPr lang="en-US" sz="6200" kern="1200" dirty="0"/>
        </a:p>
      </dsp:txBody>
      <dsp:txXfrm>
        <a:off x="0" y="939261"/>
        <a:ext cx="5115491" cy="30692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F9481-06DD-46D3-A2C6-43D1E741D5EF}">
      <dsp:nvSpPr>
        <dsp:cNvPr id="0" name=""/>
        <dsp:cNvSpPr/>
      </dsp:nvSpPr>
      <dsp:spPr>
        <a:xfrm>
          <a:off x="0" y="939261"/>
          <a:ext cx="5115491" cy="30692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 dirty="0"/>
            <a:t> </a:t>
          </a:r>
          <a:r>
            <a:rPr lang="it-IT" sz="6600" kern="1200" dirty="0"/>
            <a:t>GRUPPO</a:t>
          </a:r>
          <a:endParaRPr lang="en-US" sz="6600" kern="1200" dirty="0"/>
        </a:p>
      </dsp:txBody>
      <dsp:txXfrm>
        <a:off x="0" y="939261"/>
        <a:ext cx="5115491" cy="30692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F9481-06DD-46D3-A2C6-43D1E741D5EF}">
      <dsp:nvSpPr>
        <dsp:cNvPr id="0" name=""/>
        <dsp:cNvSpPr/>
      </dsp:nvSpPr>
      <dsp:spPr>
        <a:xfrm>
          <a:off x="0" y="939261"/>
          <a:ext cx="5115491" cy="30692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 dirty="0"/>
            <a:t>… e i talenti di ciascuno</a:t>
          </a:r>
          <a:endParaRPr lang="en-US" sz="6500" kern="1200" dirty="0"/>
        </a:p>
      </dsp:txBody>
      <dsp:txXfrm>
        <a:off x="0" y="939261"/>
        <a:ext cx="5115491" cy="30692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F9481-06DD-46D3-A2C6-43D1E741D5EF}">
      <dsp:nvSpPr>
        <dsp:cNvPr id="0" name=""/>
        <dsp:cNvSpPr/>
      </dsp:nvSpPr>
      <dsp:spPr>
        <a:xfrm>
          <a:off x="0" y="939261"/>
          <a:ext cx="5115491" cy="30692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200" kern="1200" dirty="0"/>
            <a:t>…e mettili nelle giuste condizioni</a:t>
          </a:r>
          <a:endParaRPr lang="en-US" sz="6200" kern="1200" dirty="0"/>
        </a:p>
      </dsp:txBody>
      <dsp:txXfrm>
        <a:off x="0" y="939261"/>
        <a:ext cx="5115491" cy="30692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F9481-06DD-46D3-A2C6-43D1E741D5EF}">
      <dsp:nvSpPr>
        <dsp:cNvPr id="0" name=""/>
        <dsp:cNvSpPr/>
      </dsp:nvSpPr>
      <dsp:spPr>
        <a:xfrm>
          <a:off x="0" y="869895"/>
          <a:ext cx="5115491" cy="30692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kern="1200" dirty="0"/>
            <a:t>«ogni persona che incontri è migliore di te in qualcosa, in quella cosa impara» M. Gandhi</a:t>
          </a:r>
          <a:endParaRPr lang="en-US" sz="3600" kern="1200" dirty="0"/>
        </a:p>
      </dsp:txBody>
      <dsp:txXfrm>
        <a:off x="0" y="869895"/>
        <a:ext cx="5115491" cy="30692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16CAD-9AAC-4AA7-81BE-FEC15FE81BC5}">
      <dsp:nvSpPr>
        <dsp:cNvPr id="0" name=""/>
        <dsp:cNvSpPr/>
      </dsp:nvSpPr>
      <dsp:spPr>
        <a:xfrm>
          <a:off x="0" y="362418"/>
          <a:ext cx="5115491" cy="2069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/>
            <a:t>Il risultato è che le persone (clienti, fornitori, collaboratori) vorranno ruotare intorno a te e alla tua azienda</a:t>
          </a:r>
          <a:endParaRPr lang="en-US" sz="2900" kern="1200" dirty="0"/>
        </a:p>
      </dsp:txBody>
      <dsp:txXfrm>
        <a:off x="101036" y="463454"/>
        <a:ext cx="4913419" cy="1867658"/>
      </dsp:txXfrm>
    </dsp:sp>
    <dsp:sp modelId="{2D3F55A2-73FF-4451-AE1E-7955B8A4B5D0}">
      <dsp:nvSpPr>
        <dsp:cNvPr id="0" name=""/>
        <dsp:cNvSpPr/>
      </dsp:nvSpPr>
      <dsp:spPr>
        <a:xfrm>
          <a:off x="0" y="2515668"/>
          <a:ext cx="5115491" cy="206973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/>
            <a:t>Non andrai più in cerca di clienti, fornitori, collaboratori</a:t>
          </a:r>
          <a:endParaRPr lang="en-US" sz="2900" kern="1200"/>
        </a:p>
      </dsp:txBody>
      <dsp:txXfrm>
        <a:off x="101036" y="2616704"/>
        <a:ext cx="4913419" cy="1867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65B6C-4503-49A0-8FD6-6129574CDB2E}" type="datetimeFigureOut">
              <a:rPr lang="it-IT" smtClean="0"/>
              <a:t>15/09/2020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5C2C3-5802-48B5-BBAD-B01EFED0D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512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immagine diapositiva 1">
            <a:extLst>
              <a:ext uri="{FF2B5EF4-FFF2-40B4-BE49-F238E27FC236}">
                <a16:creationId xmlns:a16="http://schemas.microsoft.com/office/drawing/2014/main" id="{0B7B950A-9D75-4EF5-ACDE-045661CB01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Segnaposto note 2">
            <a:extLst>
              <a:ext uri="{FF2B5EF4-FFF2-40B4-BE49-F238E27FC236}">
                <a16:creationId xmlns:a16="http://schemas.microsoft.com/office/drawing/2014/main" id="{8A5A26BE-B7CC-4376-9490-D46980E86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o-RO" altLang="it-IT"/>
          </a:p>
        </p:txBody>
      </p:sp>
      <p:sp>
        <p:nvSpPr>
          <p:cNvPr id="11268" name="Segnaposto numero diapositiva 3">
            <a:extLst>
              <a:ext uri="{FF2B5EF4-FFF2-40B4-BE49-F238E27FC236}">
                <a16:creationId xmlns:a16="http://schemas.microsoft.com/office/drawing/2014/main" id="{B7463562-23F2-453E-B1DE-5EA9727315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309042-D319-4E88-B24B-0393FEABED9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immagine diapositiva 1">
            <a:extLst>
              <a:ext uri="{FF2B5EF4-FFF2-40B4-BE49-F238E27FC236}">
                <a16:creationId xmlns:a16="http://schemas.microsoft.com/office/drawing/2014/main" id="{415643BE-7834-4199-94FA-7054578ECF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Segnaposto note 2">
            <a:extLst>
              <a:ext uri="{FF2B5EF4-FFF2-40B4-BE49-F238E27FC236}">
                <a16:creationId xmlns:a16="http://schemas.microsoft.com/office/drawing/2014/main" id="{2E21062E-A49A-4834-B22A-6A2F7D22F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o-RO" altLang="it-IT"/>
          </a:p>
        </p:txBody>
      </p:sp>
      <p:sp>
        <p:nvSpPr>
          <p:cNvPr id="26628" name="Segnaposto numero diapositiva 3">
            <a:extLst>
              <a:ext uri="{FF2B5EF4-FFF2-40B4-BE49-F238E27FC236}">
                <a16:creationId xmlns:a16="http://schemas.microsoft.com/office/drawing/2014/main" id="{BA03B1F4-724A-4046-8F06-CEF0C39E19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AB5E2F-7CD0-4085-8DE3-ED9EB99D84BB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A76836-4073-484E-B821-F07F0F9A6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622FFD6-9369-4E0A-8465-22A21BFBB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782C2F-7D36-4095-9C6B-082523FF8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AD63-6C06-469C-9EF5-FA87331CF0B8}" type="datetime1">
              <a:rPr lang="it-IT" smtClean="0"/>
              <a:t>15/09/2020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B52599-8515-40A1-AE19-D6121E8C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F645D9-9105-4A61-AADE-5872CD048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92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21353C-8428-48A0-BFD9-9447630C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E529643-2029-48BB-A459-2264C729B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C5E4C7-F4B0-4428-84D6-CCE4F7094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ECE3-F6AE-4C3F-8536-6328A940F4AD}" type="datetime1">
              <a:rPr lang="it-IT" smtClean="0"/>
              <a:t>15/09/2020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F89628-84B3-4909-B12B-BD2C537EC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16FF43-AD23-4646-8033-460DA0297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95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0F8F799-FBF1-4DA4-ACD5-90CB70EDED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81A148C-0FC2-4F0C-BF7C-45C62A96A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B5732A-1FAF-407A-B664-39044DADA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951D6-909E-4A3C-AAB3-0A270B1BD751}" type="datetime1">
              <a:rPr lang="it-IT" smtClean="0"/>
              <a:t>15/09/2020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1B2998-D9DF-4DC1-8910-ED2A58074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716A96-FEA1-404A-A462-1E82DAEF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998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F780B8-06F0-40B3-BFAB-43D600614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51294B-9E51-40A4-AC80-E7625EB6C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D4FB0E-ECE0-4CE0-B1CC-444C4D9CF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5FF51-8058-4422-9C5E-E048A85D5ED0}" type="datetime1">
              <a:rPr lang="it-IT" smtClean="0"/>
              <a:t>15/09/2020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BE09B4-6935-4EF0-B202-4FF1A729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478E06-47B4-4CD7-9032-0D3E4E40C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9569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2A1957-6FCA-4077-B2F6-5CE11556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E9C2A7-5C3E-45A2-B323-063AE9FAC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E380FC-3B1C-4E2C-9BB5-90B14C7AE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EF57-CDF0-45AD-BC4E-B9068B16ACF4}" type="datetime1">
              <a:rPr lang="it-IT" smtClean="0"/>
              <a:t>15/09/2020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DFC88E-68D9-493B-BC47-622474D5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4E9C8C-6122-47FB-9A6E-FD86B0E22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15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673E55-5C35-4D32-BA9B-1FBE993B9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F249DD-36A3-4698-9730-72EB695C3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FA06F0-3CDD-47CF-BF83-F90131F27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9CB6BA2-69BA-4556-843E-2269F083F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6B74-FA68-4C1A-9839-6121CBAD72B9}" type="datetime1">
              <a:rPr lang="it-IT" smtClean="0"/>
              <a:t>15/09/2020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264C8F-9222-4DD6-A661-3B6DC1E2F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1124E4E-D077-4149-ACD7-2AAD69133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8050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0AF799-8FF2-48B2-9933-A9512D73C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6B3384-BC08-4B03-9D50-E1E449F5A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6787F23-A27E-458A-832A-BA58A3A58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1E1E0AD-92AB-4DAF-875F-26F295F5F6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097082A-7F53-459F-844B-EC922E646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69B5985-228A-4295-86A1-A142E8489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2CE8-FAD8-4429-B737-586B1C924AD5}" type="datetime1">
              <a:rPr lang="it-IT" smtClean="0"/>
              <a:t>15/09/2020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2368D54-4769-4597-B3D1-1AC142A64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500E570-89E7-4B3F-853C-A537DD78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448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2C5A55-2EEE-4F4C-9229-237589E4D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F0FEA23-7983-4D96-AF2B-A9E77F359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5EED-C6FF-4F00-9910-AF501194EDC2}" type="datetime1">
              <a:rPr lang="it-IT" smtClean="0"/>
              <a:t>15/09/2020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F2B173-3E1A-4185-8CD6-517307265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CE7F823-E7DA-462C-A829-58B0EE4F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283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C31491B-3C95-4EEC-9A37-39F6DDB7A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84FF-1FEC-447B-9564-9BB65A0EE05B}" type="datetime1">
              <a:rPr lang="it-IT" smtClean="0"/>
              <a:t>15/09/2020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0896EB0-E0AC-4AAB-87DD-92FAA81E6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ACA9E61-042B-4487-A0A2-8A33D99C1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808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2EFE55-172F-4A7F-B10D-849CC9B1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5D5081-FEE5-4CA9-88DB-B8B6B22DB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D53E20A-EDB9-474D-9FAF-52B7A460C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A56092-340E-4248-BCD0-8BD344E40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9E64-0A75-461C-BAA7-104B601AD46A}" type="datetime1">
              <a:rPr lang="it-IT" smtClean="0"/>
              <a:t>15/09/2020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F193830-AA20-4623-9620-C286390E3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B012BF-F3D4-4795-9F0D-E31A3EDF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290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9E6CEC-E371-4A07-8ED6-9FE4EFAA3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A93AD4D-F743-4DC3-817A-06E54EB0B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F02BD1A-930E-48B3-9BA3-BEB6375B2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5078B9C-D4BF-451D-8E15-8810B05C5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6470B-7AFC-42C5-8110-F80B2D1EC12E}" type="datetime1">
              <a:rPr lang="it-IT" smtClean="0"/>
              <a:t>15/09/2020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94DE8D4-44D2-44B1-A8FE-3D1AFCC04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1C501AA-E877-487A-A82B-D23E4CD9E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691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6C8521A-2578-423E-ACFA-4DDBD824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305DB29-CF46-4A22-B9E7-24384A540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C1C51D-A9B3-406C-A6C4-651D1D15B8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2717B-C731-4B50-9FB5-B294AFA1214B}" type="datetime1">
              <a:rPr lang="it-IT" smtClean="0"/>
              <a:t>15/09/2020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6C5C88-34A2-4DB7-A0FE-0DCA7D27A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BE2744-A569-4F42-9DC5-99EAA06AE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46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84867EAF-AE1D-4322-9DE8-383AE3F7B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" y="-4691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3" name="Picture 192">
            <a:extLst>
              <a:ext uri="{FF2B5EF4-FFF2-40B4-BE49-F238E27FC236}">
                <a16:creationId xmlns:a16="http://schemas.microsoft.com/office/drawing/2014/main" id="{40676238-7F95-4EEB-836A-7D2392787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43B7BE8-A5A0-4286-A554-CA9671232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819" y="3112824"/>
            <a:ext cx="3658053" cy="1786515"/>
          </a:xfrm>
        </p:spPr>
        <p:txBody>
          <a:bodyPr anchor="t">
            <a:normAutofit/>
          </a:bodyPr>
          <a:lstStyle/>
          <a:p>
            <a:pPr algn="l"/>
            <a:r>
              <a:rPr lang="it-IT" b="1" dirty="0">
                <a:solidFill>
                  <a:srgbClr val="FFFFFF"/>
                </a:solidFill>
              </a:rPr>
              <a:t>NICOLA MELLON</a:t>
            </a:r>
          </a:p>
        </p:txBody>
      </p:sp>
      <p:pic>
        <p:nvPicPr>
          <p:cNvPr id="1026" name="Picture 2" descr="https://www.estonchimica.it/images/logo.png">
            <a:extLst>
              <a:ext uri="{FF2B5EF4-FFF2-40B4-BE49-F238E27FC236}">
                <a16:creationId xmlns:a16="http://schemas.microsoft.com/office/drawing/2014/main" id="{291C5FA5-92D2-4764-ABC4-35E697F8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341" y="2641161"/>
            <a:ext cx="5017318" cy="1567913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43617A-854A-4610-B971-0EFBBE70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0553" y="6223702"/>
            <a:ext cx="4981650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72CCCBB-70F9-4BBE-9A8E-22E1B81F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F79112D-3D4E-4610-9804-3D96FF4A3E3B}" type="slidenum">
              <a:rPr lang="it-IT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</a:t>
            </a:fld>
            <a:endParaRPr lang="it-IT" sz="1100" dirty="0">
              <a:solidFill>
                <a:srgbClr val="898989"/>
              </a:solidFill>
            </a:endParaRP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BE3442D8-C9F8-412F-BB03-80C82D9E5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88" y="1685925"/>
            <a:ext cx="4083050" cy="955675"/>
          </a:xfrm>
        </p:spPr>
        <p:txBody>
          <a:bodyPr anchor="b">
            <a:normAutofit/>
          </a:bodyPr>
          <a:lstStyle/>
          <a:p>
            <a:pPr algn="l"/>
            <a:r>
              <a:rPr lang="it-IT" sz="1800" dirty="0" err="1">
                <a:solidFill>
                  <a:srgbClr val="FFFFFF"/>
                </a:solidFill>
              </a:rPr>
              <a:t>Mbs</a:t>
            </a:r>
            <a:r>
              <a:rPr lang="it-IT" sz="1800" dirty="0">
                <a:solidFill>
                  <a:srgbClr val="FFFFFF"/>
                </a:solidFill>
              </a:rPr>
              <a:t> MILLIONAIRE – 17 settembre 2020</a:t>
            </a:r>
          </a:p>
          <a:p>
            <a:pPr algn="l"/>
            <a:r>
              <a:rPr lang="it-IT" sz="1800" dirty="0">
                <a:solidFill>
                  <a:srgbClr val="FFFFFF"/>
                </a:solidFill>
              </a:rPr>
              <a:t>ZANHOTEL CENTERGROSS BOLOGNA</a:t>
            </a:r>
          </a:p>
        </p:txBody>
      </p:sp>
    </p:spTree>
    <p:extLst>
      <p:ext uri="{BB962C8B-B14F-4D97-AF65-F5344CB8AC3E}">
        <p14:creationId xmlns:p14="http://schemas.microsoft.com/office/powerpoint/2010/main" val="2467308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magine 2">
            <a:extLst>
              <a:ext uri="{FF2B5EF4-FFF2-40B4-BE49-F238E27FC236}">
                <a16:creationId xmlns:a16="http://schemas.microsoft.com/office/drawing/2014/main" id="{53B73EE3-B55F-4893-9A88-165116AEF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1309689"/>
            <a:ext cx="4652962" cy="47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4675524-B9C8-4DF6-8DD6-38DACDD29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310287"/>
            <a:ext cx="3913076" cy="462359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7412" name="CasellaDiTesto 5">
            <a:extLst>
              <a:ext uri="{FF2B5EF4-FFF2-40B4-BE49-F238E27FC236}">
                <a16:creationId xmlns:a16="http://schemas.microsoft.com/office/drawing/2014/main" id="{D8956E8C-A2B9-4D19-BA16-C33C75CFB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1776" y="304800"/>
            <a:ext cx="44545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it-IT" sz="3000" b="1">
                <a:solidFill>
                  <a:srgbClr val="000000"/>
                </a:solidFill>
                <a:cs typeface="Arial" panose="020B0604020202020204" pitchFamily="34" charset="0"/>
              </a:rPr>
              <a:t>INDUSTRIAL BAGS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magine 14">
            <a:extLst>
              <a:ext uri="{FF2B5EF4-FFF2-40B4-BE49-F238E27FC236}">
                <a16:creationId xmlns:a16="http://schemas.microsoft.com/office/drawing/2014/main" id="{23FBE143-BFC4-4A12-8B61-B61D67AEB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7855">
            <a:off x="6094413" y="4284664"/>
            <a:ext cx="2836862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magine 13">
            <a:extLst>
              <a:ext uri="{FF2B5EF4-FFF2-40B4-BE49-F238E27FC236}">
                <a16:creationId xmlns:a16="http://schemas.microsoft.com/office/drawing/2014/main" id="{45CE6BB5-2BBD-4DD8-B2FE-B5AFEDB31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846263"/>
            <a:ext cx="223202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Immagine 1">
            <a:extLst>
              <a:ext uri="{FF2B5EF4-FFF2-40B4-BE49-F238E27FC236}">
                <a16:creationId xmlns:a16="http://schemas.microsoft.com/office/drawing/2014/main" id="{BF101332-51FC-44E8-885C-9EDD1BF4A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6" y="1009651"/>
            <a:ext cx="5832475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mmagine 12">
            <a:extLst>
              <a:ext uri="{FF2B5EF4-FFF2-40B4-BE49-F238E27FC236}">
                <a16:creationId xmlns:a16="http://schemas.microsoft.com/office/drawing/2014/main" id="{C041FCD8-90CD-4E58-B3AF-54E874245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4968876"/>
            <a:ext cx="2836863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CasellaDiTesto 8">
            <a:extLst>
              <a:ext uri="{FF2B5EF4-FFF2-40B4-BE49-F238E27FC236}">
                <a16:creationId xmlns:a16="http://schemas.microsoft.com/office/drawing/2014/main" id="{0634DA42-FC38-45B0-8F5A-12A06B62B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1" y="228600"/>
            <a:ext cx="44545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it-IT" sz="3000" b="1">
                <a:solidFill>
                  <a:srgbClr val="000000"/>
                </a:solidFill>
                <a:cs typeface="Arial" panose="020B0604020202020204" pitchFamily="34" charset="0"/>
              </a:rPr>
              <a:t>FOOD PACKAGING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2">
            <a:extLst>
              <a:ext uri="{FF2B5EF4-FFF2-40B4-BE49-F238E27FC236}">
                <a16:creationId xmlns:a16="http://schemas.microsoft.com/office/drawing/2014/main" id="{860295A9-5476-4010-AE34-6E100191C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92188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Immagine 6">
            <a:extLst>
              <a:ext uri="{FF2B5EF4-FFF2-40B4-BE49-F238E27FC236}">
                <a16:creationId xmlns:a16="http://schemas.microsoft.com/office/drawing/2014/main" id="{073F8960-8843-4CFE-83FC-5D7C59858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009650"/>
            <a:ext cx="2644775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>
            <a:extLst>
              <a:ext uri="{FF2B5EF4-FFF2-40B4-BE49-F238E27FC236}">
                <a16:creationId xmlns:a16="http://schemas.microsoft.com/office/drawing/2014/main" id="{56E5112F-C42E-4819-A00C-BF4944789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43463"/>
            <a:ext cx="3455988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E650216-B4A8-431B-9CDE-6BF3032E48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3154657"/>
            <a:ext cx="4579373" cy="305472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462" name="CasellaDiTesto 8">
            <a:extLst>
              <a:ext uri="{FF2B5EF4-FFF2-40B4-BE49-F238E27FC236}">
                <a16:creationId xmlns:a16="http://schemas.microsoft.com/office/drawing/2014/main" id="{BA43648B-21CA-49DA-9012-1984421E6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55589"/>
            <a:ext cx="80200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it-IT" sz="3000" b="1">
                <a:solidFill>
                  <a:srgbClr val="000000"/>
                </a:solidFill>
                <a:cs typeface="Arial" panose="020B0604020202020204" pitchFamily="34" charset="0"/>
              </a:rPr>
              <a:t>BLOTTING - THERMO WELDABLE PAPER 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magine 2">
            <a:extLst>
              <a:ext uri="{FF2B5EF4-FFF2-40B4-BE49-F238E27FC236}">
                <a16:creationId xmlns:a16="http://schemas.microsoft.com/office/drawing/2014/main" id="{E4850CF3-6088-40DA-9D61-307F67BC6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08364"/>
            <a:ext cx="3773488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magine 10">
            <a:extLst>
              <a:ext uri="{FF2B5EF4-FFF2-40B4-BE49-F238E27FC236}">
                <a16:creationId xmlns:a16="http://schemas.microsoft.com/office/drawing/2014/main" id="{A1AA1F60-80AD-44BD-ACA2-9E90021A5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70063"/>
            <a:ext cx="366395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CasellaDiTesto 6">
            <a:extLst>
              <a:ext uri="{FF2B5EF4-FFF2-40B4-BE49-F238E27FC236}">
                <a16:creationId xmlns:a16="http://schemas.microsoft.com/office/drawing/2014/main" id="{88F9368D-45D6-4FA3-9FA9-96F01FC98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28600"/>
            <a:ext cx="80200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it-IT" sz="3000" b="1">
                <a:solidFill>
                  <a:srgbClr val="000000"/>
                </a:solidFill>
                <a:cs typeface="Arial" panose="020B0604020202020204" pitchFamily="34" charset="0"/>
              </a:rPr>
              <a:t>PE - PP - RAFFIA</a:t>
            </a:r>
          </a:p>
        </p:txBody>
      </p:sp>
      <p:pic>
        <p:nvPicPr>
          <p:cNvPr id="20485" name="Picture 3" descr="G:\Fotolia\shutterstock_42633259.png">
            <a:extLst>
              <a:ext uri="{FF2B5EF4-FFF2-40B4-BE49-F238E27FC236}">
                <a16:creationId xmlns:a16="http://schemas.microsoft.com/office/drawing/2014/main" id="{C7BD25ED-349B-45B6-974A-E3346718A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787400"/>
            <a:ext cx="3636962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Immagine 15">
            <a:extLst>
              <a:ext uri="{FF2B5EF4-FFF2-40B4-BE49-F238E27FC236}">
                <a16:creationId xmlns:a16="http://schemas.microsoft.com/office/drawing/2014/main" id="{70A6AAA1-A4D4-4BA4-803A-9368BFAD5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1901825"/>
            <a:ext cx="189865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6">
            <a:extLst>
              <a:ext uri="{FF2B5EF4-FFF2-40B4-BE49-F238E27FC236}">
                <a16:creationId xmlns:a16="http://schemas.microsoft.com/office/drawing/2014/main" id="{B98F990E-BB14-4AF4-BDBE-7D339B5F3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1058">
            <a:off x="1728789" y="2833688"/>
            <a:ext cx="4948237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CasellaDiTesto 5">
            <a:extLst>
              <a:ext uri="{FF2B5EF4-FFF2-40B4-BE49-F238E27FC236}">
                <a16:creationId xmlns:a16="http://schemas.microsoft.com/office/drawing/2014/main" id="{F630CE30-6E73-4BF0-A2A8-D40BB500E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30189"/>
            <a:ext cx="80200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it-IT" sz="3000" b="1">
                <a:solidFill>
                  <a:srgbClr val="000000"/>
                </a:solidFill>
                <a:cs typeface="Arial" panose="020B0604020202020204" pitchFamily="34" charset="0"/>
              </a:rPr>
              <a:t>OVERPRINT VARNISHES</a:t>
            </a:r>
          </a:p>
        </p:txBody>
      </p:sp>
      <p:pic>
        <p:nvPicPr>
          <p:cNvPr id="21508" name="Immagine 7">
            <a:extLst>
              <a:ext uri="{FF2B5EF4-FFF2-40B4-BE49-F238E27FC236}">
                <a16:creationId xmlns:a16="http://schemas.microsoft.com/office/drawing/2014/main" id="{D842F20B-910C-4772-B61B-7B332DED6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1" y="990600"/>
            <a:ext cx="36433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asellaDiTesto 1">
            <a:extLst>
              <a:ext uri="{FF2B5EF4-FFF2-40B4-BE49-F238E27FC236}">
                <a16:creationId xmlns:a16="http://schemas.microsoft.com/office/drawing/2014/main" id="{0094CE5F-84B0-4C7E-B979-EE140505A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048001"/>
            <a:ext cx="48006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it-IT" sz="2000" b="1">
                <a:solidFill>
                  <a:srgbClr val="000000"/>
                </a:solidFill>
                <a:latin typeface="Arial "/>
              </a:rPr>
              <a:t>EN ISO 9001:2008</a:t>
            </a:r>
          </a:p>
          <a:p>
            <a:pPr algn="ctr" eaLnBrk="1" hangingPunct="1"/>
            <a:r>
              <a:rPr lang="fr-FR" altLang="it-IT" sz="2000" b="1">
                <a:solidFill>
                  <a:srgbClr val="000000"/>
                </a:solidFill>
                <a:latin typeface="Arial "/>
              </a:rPr>
              <a:t>QUALITY MGMT. SYSTEM</a:t>
            </a:r>
            <a:endParaRPr lang="en-US" altLang="it-IT" sz="20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2531" name="CasellaDiTesto 8">
            <a:extLst>
              <a:ext uri="{FF2B5EF4-FFF2-40B4-BE49-F238E27FC236}">
                <a16:creationId xmlns:a16="http://schemas.microsoft.com/office/drawing/2014/main" id="{BFA3E489-75C3-4F5A-A66F-75A07ECDF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28600"/>
            <a:ext cx="3416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it-IT" sz="3000" b="1">
                <a:cs typeface="Arial" panose="020B0604020202020204" pitchFamily="34" charset="0"/>
              </a:rPr>
              <a:t>CERTIFICATIONS</a:t>
            </a:r>
          </a:p>
        </p:txBody>
      </p:sp>
      <p:pic>
        <p:nvPicPr>
          <p:cNvPr id="22532" name="Immagine 3">
            <a:extLst>
              <a:ext uri="{FF2B5EF4-FFF2-40B4-BE49-F238E27FC236}">
                <a16:creationId xmlns:a16="http://schemas.microsoft.com/office/drawing/2014/main" id="{F62F6CED-1031-43B1-8E21-B7B66F419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5214"/>
            <a:ext cx="3932238" cy="5553075"/>
          </a:xfrm>
          <a:prstGeom prst="rect">
            <a:avLst/>
          </a:prstGeom>
          <a:noFill/>
          <a:ln w="9525">
            <a:solidFill>
              <a:srgbClr val="53565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asellaDiTesto 5">
            <a:extLst>
              <a:ext uri="{FF2B5EF4-FFF2-40B4-BE49-F238E27FC236}">
                <a16:creationId xmlns:a16="http://schemas.microsoft.com/office/drawing/2014/main" id="{72EB0514-E293-4030-B743-A0E532497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28600"/>
            <a:ext cx="3416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it-IT" sz="3000" b="1">
                <a:cs typeface="Arial" panose="020B0604020202020204" pitchFamily="34" charset="0"/>
              </a:rPr>
              <a:t>CERTIFICATIONS</a:t>
            </a:r>
          </a:p>
        </p:txBody>
      </p:sp>
      <p:sp>
        <p:nvSpPr>
          <p:cNvPr id="23555" name="CasellaDiTesto 7">
            <a:extLst>
              <a:ext uri="{FF2B5EF4-FFF2-40B4-BE49-F238E27FC236}">
                <a16:creationId xmlns:a16="http://schemas.microsoft.com/office/drawing/2014/main" id="{05FE3171-6AB4-40D5-8C39-A870EDEF3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048000"/>
            <a:ext cx="5486400" cy="95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it-IT" sz="2000" b="1">
                <a:latin typeface="Arial "/>
              </a:rPr>
              <a:t>EN ISO 14001 2004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it-IT" sz="2000" b="1">
                <a:latin typeface="Arial "/>
              </a:rPr>
              <a:t>ENVIRONMENTAL MGMT. SYSTEM</a:t>
            </a:r>
            <a:endParaRPr lang="en-US" altLang="it-IT" sz="2000" b="1">
              <a:cs typeface="Arial" panose="020B0604020202020204" pitchFamily="34" charset="0"/>
            </a:endParaRPr>
          </a:p>
        </p:txBody>
      </p:sp>
      <p:pic>
        <p:nvPicPr>
          <p:cNvPr id="23556" name="Immagine 2">
            <a:extLst>
              <a:ext uri="{FF2B5EF4-FFF2-40B4-BE49-F238E27FC236}">
                <a16:creationId xmlns:a16="http://schemas.microsoft.com/office/drawing/2014/main" id="{FC6FD999-3C63-442E-9E25-A0460BF0A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5213"/>
            <a:ext cx="3913188" cy="5522912"/>
          </a:xfrm>
          <a:prstGeom prst="rect">
            <a:avLst/>
          </a:prstGeom>
          <a:noFill/>
          <a:ln w="9525">
            <a:solidFill>
              <a:srgbClr val="53565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magine 1">
            <a:extLst>
              <a:ext uri="{FF2B5EF4-FFF2-40B4-BE49-F238E27FC236}">
                <a16:creationId xmlns:a16="http://schemas.microsoft.com/office/drawing/2014/main" id="{E624E3BC-9853-4268-9AAC-30AC4AD8D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066800"/>
            <a:ext cx="3832225" cy="5429250"/>
          </a:xfrm>
          <a:prstGeom prst="rect">
            <a:avLst/>
          </a:prstGeom>
          <a:noFill/>
          <a:ln w="9525">
            <a:solidFill>
              <a:srgbClr val="53565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CasellaDiTesto 5">
            <a:extLst>
              <a:ext uri="{FF2B5EF4-FFF2-40B4-BE49-F238E27FC236}">
                <a16:creationId xmlns:a16="http://schemas.microsoft.com/office/drawing/2014/main" id="{0A38B646-9B69-41FA-BC57-9F21ABF2E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28600"/>
            <a:ext cx="3416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it-IT" sz="3000" b="1">
                <a:cs typeface="Arial" panose="020B0604020202020204" pitchFamily="34" charset="0"/>
              </a:rPr>
              <a:t>CERTIFICATIONS</a:t>
            </a:r>
          </a:p>
        </p:txBody>
      </p:sp>
      <p:sp>
        <p:nvSpPr>
          <p:cNvPr id="24580" name="CasellaDiTesto 7">
            <a:extLst>
              <a:ext uri="{FF2B5EF4-FFF2-40B4-BE49-F238E27FC236}">
                <a16:creationId xmlns:a16="http://schemas.microsoft.com/office/drawing/2014/main" id="{285BB425-94C1-41F7-8077-CDB9AD55E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048000"/>
            <a:ext cx="54864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it-IT" sz="2000" b="1">
                <a:latin typeface="Arial "/>
              </a:rPr>
              <a:t>BS OHSAS 18001 2007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it-IT" sz="2000" b="1">
                <a:latin typeface="Arial "/>
              </a:rPr>
              <a:t>HEALTH AND SAFETY</a:t>
            </a:r>
            <a:r>
              <a:rPr lang="fr-FR" altLang="it-IT" sz="2000" b="1">
                <a:latin typeface="Arial "/>
              </a:rPr>
              <a:t> MGMT. SYSTEM</a:t>
            </a:r>
            <a:endParaRPr lang="en-US" altLang="it-IT" sz="2000" b="1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5606521-9683-4DC3-8D69-3EF9992C2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160" y="1066799"/>
            <a:ext cx="4699322" cy="5143499"/>
          </a:xfrm>
          <a:prstGeom prst="rect">
            <a:avLst/>
          </a:prstGeom>
          <a:ln>
            <a:solidFill>
              <a:srgbClr val="53565A"/>
            </a:solidFill>
          </a:ln>
          <a:effectLst>
            <a:softEdge rad="12700"/>
          </a:effec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20866E5-8F7F-4ADC-8438-FA030413CB19}"/>
              </a:ext>
            </a:extLst>
          </p:cNvPr>
          <p:cNvSpPr/>
          <p:nvPr/>
        </p:nvSpPr>
        <p:spPr>
          <a:xfrm flipH="1">
            <a:off x="1624524" y="816417"/>
            <a:ext cx="4348636" cy="5644265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etal"/>
        </p:spPr>
        <p:txBody>
          <a:bodyPr/>
          <a:lstStyle/>
          <a:p>
            <a:pPr algn="just" eaLnBrk="1" hangingPunct="1">
              <a:defRPr/>
            </a:pPr>
            <a:endParaRPr lang="en-US" sz="1875" b="1" dirty="0">
              <a:solidFill>
                <a:srgbClr val="767171"/>
              </a:solidFill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endParaRPr lang="en-US" sz="1875" b="1" dirty="0">
              <a:solidFill>
                <a:srgbClr val="767171"/>
              </a:solidFill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endParaRPr lang="en-US" sz="1875" b="1" dirty="0">
              <a:solidFill>
                <a:srgbClr val="767171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sz="2100" b="1" i="1" dirty="0">
                <a:cs typeface="Arial" panose="020B0604020202020204" pitchFamily="34" charset="0"/>
              </a:rPr>
              <a:t>Colours are the nature’s alphabet, we translate them into inks and varnishes that know how to express at best your products.</a:t>
            </a:r>
            <a:endParaRPr lang="it-IT" sz="2100" b="1" i="1" dirty="0"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r>
              <a:rPr lang="it-IT" sz="2100" b="1" dirty="0">
                <a:solidFill>
                  <a:srgbClr val="767171"/>
                </a:solidFill>
                <a:cs typeface="Arial" panose="020B0604020202020204" pitchFamily="34" charset="0"/>
              </a:rPr>
              <a:t>                    </a:t>
            </a:r>
            <a:r>
              <a:rPr lang="en-US" sz="1053" b="1" dirty="0">
                <a:cs typeface="Arial" panose="020B0604020202020204" pitchFamily="34" charset="0"/>
              </a:rPr>
              <a:t>PARTN</a:t>
            </a:r>
            <a:r>
              <a:rPr lang="en-US" sz="2700" b="1" dirty="0">
                <a:solidFill>
                  <a:srgbClr val="008751"/>
                </a:solidFill>
                <a:cs typeface="Arial" panose="020B0604020202020204" pitchFamily="34" charset="0"/>
              </a:rPr>
              <a:t>E</a:t>
            </a:r>
            <a:r>
              <a:rPr lang="en-US" sz="1053" b="1" dirty="0">
                <a:cs typeface="Arial" panose="020B0604020202020204" pitchFamily="34" charset="0"/>
              </a:rPr>
              <a:t>RSHIP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008751"/>
                </a:solidFill>
                <a:cs typeface="Arial" panose="020B0604020202020204" pitchFamily="34" charset="0"/>
              </a:rPr>
              <a:t>                          </a:t>
            </a:r>
            <a:r>
              <a:rPr lang="en-US" sz="1053" b="1" dirty="0">
                <a:cs typeface="Arial" panose="020B0604020202020204" pitchFamily="34" charset="0"/>
              </a:rPr>
              <a:t>ASSI</a:t>
            </a:r>
            <a:r>
              <a:rPr lang="en-US" sz="2700" b="1" dirty="0">
                <a:solidFill>
                  <a:srgbClr val="008751"/>
                </a:solidFill>
                <a:cs typeface="Arial" panose="020B0604020202020204" pitchFamily="34" charset="0"/>
              </a:rPr>
              <a:t>S</a:t>
            </a:r>
            <a:r>
              <a:rPr lang="en-US" sz="1053" b="1" dirty="0">
                <a:cs typeface="Arial" panose="020B0604020202020204" pitchFamily="34" charset="0"/>
              </a:rPr>
              <a:t>TANCE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008751"/>
                </a:solidFill>
                <a:cs typeface="Arial" panose="020B0604020202020204" pitchFamily="34" charset="0"/>
              </a:rPr>
              <a:t>                        </a:t>
            </a:r>
            <a:r>
              <a:rPr lang="en-US" sz="1053" b="1" dirty="0">
                <a:cs typeface="Arial" panose="020B0604020202020204" pitchFamily="34" charset="0"/>
              </a:rPr>
              <a:t>COMMI</a:t>
            </a:r>
            <a:r>
              <a:rPr lang="en-US" sz="2700" b="1" dirty="0">
                <a:solidFill>
                  <a:srgbClr val="008751"/>
                </a:solidFill>
                <a:cs typeface="Arial" panose="020B0604020202020204" pitchFamily="34" charset="0"/>
              </a:rPr>
              <a:t>T</a:t>
            </a:r>
            <a:r>
              <a:rPr lang="en-US" sz="1053" b="1" dirty="0">
                <a:cs typeface="Arial" panose="020B0604020202020204" pitchFamily="34" charset="0"/>
              </a:rPr>
              <a:t>MENT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53565A"/>
                </a:solidFill>
                <a:cs typeface="Arial" panose="020B0604020202020204" pitchFamily="34" charset="0"/>
              </a:rPr>
              <a:t>                           </a:t>
            </a:r>
            <a:r>
              <a:rPr lang="en-US" sz="1053" b="1" dirty="0">
                <a:cs typeface="Arial" panose="020B0604020202020204" pitchFamily="34" charset="0"/>
              </a:rPr>
              <a:t>INN</a:t>
            </a:r>
            <a:r>
              <a:rPr lang="en-US" sz="2700" b="1" dirty="0">
                <a:solidFill>
                  <a:srgbClr val="008751"/>
                </a:solidFill>
                <a:cs typeface="Arial" panose="020B0604020202020204" pitchFamily="34" charset="0"/>
              </a:rPr>
              <a:t>O</a:t>
            </a:r>
            <a:r>
              <a:rPr lang="en-US" sz="1053" b="1" dirty="0">
                <a:cs typeface="Arial" panose="020B0604020202020204" pitchFamily="34" charset="0"/>
              </a:rPr>
              <a:t>VATION</a:t>
            </a:r>
          </a:p>
          <a:p>
            <a:pPr eaLnBrk="1" hangingPunct="1">
              <a:defRPr/>
            </a:pPr>
            <a:r>
              <a:rPr lang="en-US" sz="1053" b="1" dirty="0">
                <a:solidFill>
                  <a:srgbClr val="53565A"/>
                </a:solidFill>
                <a:cs typeface="Arial" panose="020B0604020202020204" pitchFamily="34" charset="0"/>
              </a:rPr>
              <a:t>                                                </a:t>
            </a:r>
            <a:r>
              <a:rPr lang="en-US" sz="1053" b="1" dirty="0">
                <a:cs typeface="Arial" panose="020B0604020202020204" pitchFamily="34" charset="0"/>
              </a:rPr>
              <a:t>DY</a:t>
            </a:r>
            <a:r>
              <a:rPr lang="en-US" sz="2700" b="1" dirty="0">
                <a:solidFill>
                  <a:srgbClr val="008751"/>
                </a:solidFill>
                <a:cs typeface="Arial" panose="020B0604020202020204" pitchFamily="34" charset="0"/>
              </a:rPr>
              <a:t>N</a:t>
            </a:r>
            <a:r>
              <a:rPr lang="en-US" sz="1053" b="1" dirty="0">
                <a:cs typeface="Arial" panose="020B0604020202020204" pitchFamily="34" charset="0"/>
              </a:rPr>
              <a:t>AMIC</a:t>
            </a:r>
            <a:r>
              <a:rPr lang="en-US" b="1" dirty="0">
                <a:solidFill>
                  <a:srgbClr val="53565A"/>
                </a:solidFill>
                <a:cs typeface="Arial" panose="020B0604020202020204" pitchFamily="34" charset="0"/>
              </a:rPr>
              <a:t>               </a:t>
            </a:r>
            <a:endParaRPr lang="en-US" sz="1050" b="1" dirty="0">
              <a:solidFill>
                <a:srgbClr val="53565A"/>
              </a:solidFill>
              <a:cs typeface="Arial" panose="020B0604020202020204" pitchFamily="34" charset="0"/>
            </a:endParaRPr>
          </a:p>
          <a:p>
            <a:pPr>
              <a:spcBef>
                <a:spcPts val="150"/>
              </a:spcBef>
              <a:defRPr/>
            </a:pPr>
            <a:r>
              <a:rPr lang="en-US" sz="1050" b="1" dirty="0">
                <a:solidFill>
                  <a:srgbClr val="53565A"/>
                </a:solidFill>
                <a:cs typeface="Arial" panose="020B0604020202020204" pitchFamily="34" charset="0"/>
              </a:rPr>
              <a:t>                             </a:t>
            </a:r>
          </a:p>
          <a:p>
            <a:pPr>
              <a:spcBef>
                <a:spcPts val="150"/>
              </a:spcBef>
              <a:defRPr/>
            </a:pPr>
            <a:r>
              <a:rPr lang="en-US" sz="1050" b="1" dirty="0">
                <a:solidFill>
                  <a:srgbClr val="53565A"/>
                </a:solidFill>
                <a:cs typeface="Arial" panose="020B0604020202020204" pitchFamily="34" charset="0"/>
              </a:rPr>
              <a:t>                                                  </a:t>
            </a:r>
            <a:endParaRPr lang="en-US" sz="1053" dirty="0">
              <a:latin typeface="helvetica "/>
            </a:endParaRP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A08F04C-9CB1-4BB7-B17E-87C1ED14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B0A967-116A-4F13-AE34-2F834BB8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15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3F12F19-8B13-4DE4-B0D5-F3669EF71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594" y="140700"/>
            <a:ext cx="1175006" cy="20160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92A8D80-6EA8-4338-8A64-422F58E1F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18026"/>
            <a:ext cx="155733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F3AE8C0-7282-44DC-BC04-D6760C4D6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359026"/>
            <a:ext cx="2525713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270650D-08CB-4F03-9D5B-EDD09F338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141289"/>
            <a:ext cx="30226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949686E-F55B-4594-A810-4CBF23781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3446" y="-76200"/>
            <a:ext cx="6432796" cy="7020000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68DA4A0-D79F-46F7-886D-32421124E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23236"/>
            <a:ext cx="3659777" cy="2820908"/>
          </a:xfrm>
        </p:spPr>
        <p:txBody>
          <a:bodyPr>
            <a:normAutofit fontScale="90000"/>
          </a:bodyPr>
          <a:lstStyle/>
          <a:p>
            <a:r>
              <a:rPr lang="it-IT" sz="5400" b="1" dirty="0">
                <a:solidFill>
                  <a:srgbClr val="FFFFFF"/>
                </a:solidFill>
              </a:rPr>
              <a:t>PRIMA LE PERSONE E POI IL DENARO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4797E73-5279-4FF2-8507-7CCC1FC3F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36367" y="6223702"/>
            <a:ext cx="5289562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fr-FR" sz="1000" dirty="0">
                <a:solidFill>
                  <a:srgbClr val="898989"/>
                </a:solidFill>
              </a:rPr>
              <a:t>MBS </a:t>
            </a:r>
            <a:r>
              <a:rPr lang="fr-FR" sz="1000" dirty="0" err="1">
                <a:solidFill>
                  <a:srgbClr val="898989"/>
                </a:solidFill>
              </a:rPr>
              <a:t>Millionaire</a:t>
            </a:r>
            <a:r>
              <a:rPr lang="fr-FR" sz="1000" dirty="0">
                <a:solidFill>
                  <a:srgbClr val="898989"/>
                </a:solidFill>
              </a:rPr>
              <a:t> – 17 </a:t>
            </a:r>
            <a:r>
              <a:rPr lang="fr-FR" sz="1000" dirty="0" err="1">
                <a:solidFill>
                  <a:srgbClr val="898989"/>
                </a:solidFill>
              </a:rPr>
              <a:t>settembre</a:t>
            </a:r>
            <a:r>
              <a:rPr lang="fr-FR" sz="1000" dirty="0">
                <a:solidFill>
                  <a:srgbClr val="898989"/>
                </a:solidFill>
              </a:rPr>
              <a:t>  2020</a:t>
            </a:r>
            <a:endParaRPr lang="it-IT" sz="1000" dirty="0">
              <a:solidFill>
                <a:srgbClr val="898989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E0E74C6-695E-4A38-9531-1CA8E029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F79112D-3D4E-4610-9804-3D96FF4A3E3B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3634FDB8-2699-48E3-A7E4-91474F865A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17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FD2976F-2442-4E5E-89B5-804C1C3A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562470"/>
            <a:ext cx="3659777" cy="3595456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FFFF"/>
                </a:solidFill>
              </a:rPr>
              <a:t>DOBBIAMO PENSARE ALL’AZIENDA PER </a:t>
            </a:r>
            <a:br>
              <a:rPr lang="it-IT" b="1" dirty="0">
                <a:solidFill>
                  <a:srgbClr val="FFFFFF"/>
                </a:solidFill>
              </a:rPr>
            </a:br>
            <a:r>
              <a:rPr lang="it-IT" b="1" dirty="0">
                <a:solidFill>
                  <a:srgbClr val="FFFFFF"/>
                </a:solidFill>
              </a:rPr>
              <a:t>LE PERSONE…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81E88D-0879-462C-AB2A-AFBD47A69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36367" y="6223702"/>
            <a:ext cx="5289562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fr-FR" sz="1000" dirty="0">
                <a:solidFill>
                  <a:srgbClr val="898989"/>
                </a:solidFill>
              </a:rPr>
              <a:t>MBS </a:t>
            </a:r>
            <a:r>
              <a:rPr lang="fr-FR" sz="1000" dirty="0" err="1">
                <a:solidFill>
                  <a:srgbClr val="898989"/>
                </a:solidFill>
              </a:rPr>
              <a:t>Millionaire</a:t>
            </a:r>
            <a:r>
              <a:rPr lang="fr-FR" sz="1000" dirty="0">
                <a:solidFill>
                  <a:srgbClr val="898989"/>
                </a:solidFill>
              </a:rPr>
              <a:t> – 17 </a:t>
            </a:r>
            <a:r>
              <a:rPr lang="fr-FR" sz="1000" dirty="0" err="1">
                <a:solidFill>
                  <a:srgbClr val="898989"/>
                </a:solidFill>
              </a:rPr>
              <a:t>settembre</a:t>
            </a:r>
            <a:r>
              <a:rPr lang="fr-FR" sz="1000" dirty="0">
                <a:solidFill>
                  <a:srgbClr val="898989"/>
                </a:solidFill>
              </a:rPr>
              <a:t>  2020</a:t>
            </a:r>
            <a:endParaRPr lang="it-IT" sz="1000" dirty="0">
              <a:solidFill>
                <a:srgbClr val="898989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9D3BC18-7252-468F-AB88-1599E5F98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F79112D-3D4E-4610-9804-3D96FF4A3E3B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5FEEB282-0968-4136-B40B-DB986B59A86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4954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FD2976F-2442-4E5E-89B5-804C1C3A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562470"/>
            <a:ext cx="3659777" cy="3595456"/>
          </a:xfrm>
        </p:spPr>
        <p:txBody>
          <a:bodyPr>
            <a:normAutofit/>
          </a:bodyPr>
          <a:lstStyle/>
          <a:p>
            <a:pPr algn="ctr"/>
            <a:r>
              <a:rPr lang="it-IT" sz="6600" b="1" dirty="0">
                <a:solidFill>
                  <a:srgbClr val="FFFFFF"/>
                </a:solidFill>
              </a:rPr>
              <a:t>SMART WORKING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81E88D-0879-462C-AB2A-AFBD47A69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36367" y="6223702"/>
            <a:ext cx="5289562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9D3BC18-7252-468F-AB88-1599E5F98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F79112D-3D4E-4610-9804-3D96FF4A3E3B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5FEEB282-0968-4136-B40B-DB986B59A8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3411579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669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FD2976F-2442-4E5E-89B5-804C1C3A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562470"/>
            <a:ext cx="3659777" cy="3595456"/>
          </a:xfrm>
        </p:spPr>
        <p:txBody>
          <a:bodyPr>
            <a:normAutofit/>
          </a:bodyPr>
          <a:lstStyle/>
          <a:p>
            <a:pPr algn="ctr"/>
            <a:r>
              <a:rPr lang="it-IT" sz="6600" b="1" dirty="0">
                <a:solidFill>
                  <a:srgbClr val="FFFFFF"/>
                </a:solidFill>
              </a:rPr>
              <a:t>LA FORZA       DEL GRUPPO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81E88D-0879-462C-AB2A-AFBD47A69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36367" y="6223702"/>
            <a:ext cx="5289562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9D3BC18-7252-468F-AB88-1599E5F98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F79112D-3D4E-4610-9804-3D96FF4A3E3B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5FEEB282-0968-4136-B40B-DB986B59A8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0894642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32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A08F04C-9CB1-4BB7-B17E-87C1ED14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79112D-3D4E-4610-9804-3D96FF4A3E3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B0A967-116A-4F13-AE34-2F834BB8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1050" y="6270625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D4B4C67-63B2-4099-87CD-E3BD30D1F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515302"/>
            <a:ext cx="5067300" cy="291369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2C1B02B-A0B2-4777-B721-A40CE434F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60" y="3576574"/>
            <a:ext cx="5340096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15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A08F04C-9CB1-4BB7-B17E-87C1ED14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B0A967-116A-4F13-AE34-2F834BB8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C6CCF14-A46C-4593-8AF1-F38B7511B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571500"/>
            <a:ext cx="1016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19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A08F04C-9CB1-4BB7-B17E-87C1ED14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B0A967-116A-4F13-AE34-2F834BB8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BC1216B-8D4A-4FF1-8524-C3CABE0DC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0" y="958850"/>
            <a:ext cx="69850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20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A2A3931-D81C-4D52-898F-6FCE7E5FA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088" y="3196188"/>
            <a:ext cx="6105194" cy="20310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E’ IMPOSSIBILE UTILIZZARE E SFRUTTARE QUALCOSA CHE NON SI CONOSCE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DF04FE-C412-4442-853A-41A8B00F5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3832203" cy="314067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l">
              <a:spcAft>
                <a:spcPts val="600"/>
              </a:spcAft>
              <a:defRPr/>
            </a:pPr>
            <a:r>
              <a:rPr lang="fr-FR" sz="4400" dirty="0">
                <a:solidFill>
                  <a:srgbClr val="898989"/>
                </a:solidFill>
              </a:rPr>
              <a:t>MBS </a:t>
            </a:r>
            <a:r>
              <a:rPr lang="fr-FR" sz="4400" dirty="0" err="1">
                <a:solidFill>
                  <a:srgbClr val="898989"/>
                </a:solidFill>
              </a:rPr>
              <a:t>Millionaire</a:t>
            </a:r>
            <a:r>
              <a:rPr lang="fr-FR" sz="4400" dirty="0">
                <a:solidFill>
                  <a:srgbClr val="898989"/>
                </a:solidFill>
              </a:rPr>
              <a:t> – 17 </a:t>
            </a:r>
            <a:r>
              <a:rPr lang="fr-FR" sz="4400" dirty="0" err="1">
                <a:solidFill>
                  <a:srgbClr val="898989"/>
                </a:solidFill>
              </a:rPr>
              <a:t>settembre</a:t>
            </a:r>
            <a:r>
              <a:rPr lang="fr-FR" sz="4400" dirty="0">
                <a:solidFill>
                  <a:srgbClr val="898989"/>
                </a:solidFill>
              </a:rPr>
              <a:t>  2020</a:t>
            </a:r>
            <a:endParaRPr lang="it-IT" sz="4400" dirty="0">
              <a:solidFill>
                <a:srgbClr val="89898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85C199-73C6-4105-BD48-DF2EF546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F79112D-3D4E-4610-9804-3D96FF4A3E3B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187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A2A3931-D81C-4D52-898F-6FCE7E5FA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157" y="3012440"/>
            <a:ext cx="6105194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NON CONOSCIAMO NOI STESSI e non </a:t>
            </a:r>
            <a:r>
              <a:rPr lang="en-US" sz="5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conosciamo</a:t>
            </a:r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nostri</a:t>
            </a:r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collaboratori</a:t>
            </a:r>
            <a:endParaRPr lang="en-US" sz="5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DF04FE-C412-4442-853A-41A8B00F5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3832203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85C199-73C6-4105-BD48-DF2EF546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F79112D-3D4E-4610-9804-3D96FF4A3E3B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092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4867EAF-AE1D-4322-9DE8-383AE3F7B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" y="-4691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676238-7F95-4EEB-836A-7D2392787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FD2976F-2442-4E5E-89B5-804C1C3A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" y="2005084"/>
            <a:ext cx="4839267" cy="283845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CONOSCI </a:t>
            </a:r>
            <a:br>
              <a:rPr lang="en-US" sz="5400" b="1" dirty="0">
                <a:solidFill>
                  <a:srgbClr val="FFFFFF"/>
                </a:solidFill>
              </a:rPr>
            </a:br>
            <a:r>
              <a:rPr lang="en-US" sz="5400" b="1" dirty="0">
                <a:solidFill>
                  <a:srgbClr val="FFFFFF"/>
                </a:solidFill>
              </a:rPr>
              <a:t>I TUOI COLLABORATORI …</a:t>
            </a:r>
            <a:endParaRPr lang="en-US" sz="5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81E88D-0879-462C-AB2A-AFBD47A69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0553" y="6223702"/>
            <a:ext cx="4981650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9D3BC18-7252-468F-AB88-1599E5F98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F79112D-3D4E-4610-9804-3D96FF4A3E3B}" type="slidenum">
              <a:rPr lang="en-US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100">
              <a:solidFill>
                <a:srgbClr val="898989"/>
              </a:solidFill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5FEEB282-0968-4136-B40B-DB986B59A8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9477101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898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395CADB-7EDE-4659-9043-11AA745E3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040" y="1666025"/>
            <a:ext cx="3118413" cy="325434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3D38AD0-1EE4-40BE-A478-D26245E66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3" y="4951414"/>
            <a:ext cx="27797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sz="2100" b="1">
                <a:solidFill>
                  <a:srgbClr val="000000"/>
                </a:solidFill>
                <a:latin typeface="Arial "/>
              </a:rPr>
              <a:t>INGREDIENTS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F94BBF7-D7BD-4A1F-8BEE-B814E3F0D8A6}"/>
              </a:ext>
            </a:extLst>
          </p:cNvPr>
          <p:cNvSpPr txBox="1"/>
          <p:nvPr/>
        </p:nvSpPr>
        <p:spPr>
          <a:xfrm>
            <a:off x="6646863" y="1643063"/>
            <a:ext cx="2743200" cy="3092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it-IT" sz="1500" b="1" dirty="0">
              <a:solidFill>
                <a:srgbClr val="000000"/>
              </a:solidFill>
              <a:latin typeface="Arial "/>
            </a:endParaRPr>
          </a:p>
          <a:p>
            <a:pPr algn="ctr" eaLnBrk="1" hangingPunct="1">
              <a:defRPr/>
            </a:pPr>
            <a:r>
              <a:rPr lang="it-IT" sz="1500" b="1" dirty="0">
                <a:solidFill>
                  <a:srgbClr val="000000"/>
                </a:solidFill>
                <a:latin typeface="Arial "/>
              </a:rPr>
              <a:t>RICETTA</a:t>
            </a: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000000"/>
                </a:solidFill>
                <a:latin typeface="Arial "/>
              </a:rPr>
              <a:t>320 g di spaghetti</a:t>
            </a: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000000"/>
                </a:solidFill>
                <a:latin typeface="Arial "/>
              </a:rPr>
              <a:t>600 g di pomodori pelati</a:t>
            </a: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000000"/>
                </a:solidFill>
                <a:latin typeface="Arial "/>
              </a:rPr>
              <a:t>100 g di cipolle bionde</a:t>
            </a: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000000"/>
                </a:solidFill>
                <a:latin typeface="Arial "/>
              </a:rPr>
              <a:t>uno Spicchio d'aglio</a:t>
            </a: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000000"/>
                </a:solidFill>
                <a:latin typeface="Arial "/>
              </a:rPr>
              <a:t>8 Foglie di basilico</a:t>
            </a: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000000"/>
                </a:solidFill>
                <a:latin typeface="Arial "/>
              </a:rPr>
              <a:t>3 cl di olio extravergine di oliva</a:t>
            </a: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000000"/>
                </a:solidFill>
                <a:latin typeface="Arial "/>
              </a:rPr>
              <a:t>40 g di Parmigiano Reggiano grattugiato</a:t>
            </a: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000000"/>
                </a:solidFill>
                <a:latin typeface="Arial "/>
              </a:rPr>
              <a:t>sale e pepe q.b.</a:t>
            </a:r>
          </a:p>
          <a:p>
            <a:pPr algn="ctr" eaLnBrk="1" hangingPunct="1">
              <a:defRPr/>
            </a:pPr>
            <a:endParaRPr lang="en-US" sz="1500" b="1" dirty="0">
              <a:solidFill>
                <a:srgbClr val="000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B12C9DB-5FEE-4384-8A63-20CB16463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863" y="4987925"/>
            <a:ext cx="2779712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sz="2100" b="1">
                <a:solidFill>
                  <a:srgbClr val="000000"/>
                </a:solidFill>
                <a:latin typeface="Arial "/>
              </a:rPr>
              <a:t>FORMULATION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990F54C-A53E-4FFA-B1A4-FBA18896F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A08F04C-9CB1-4BB7-B17E-87C1ED14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30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B0A967-116A-4F13-AE34-2F834BB8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La </a:t>
            </a:r>
            <a:r>
              <a:rPr lang="fr-FR" sz="1100" dirty="0" err="1">
                <a:solidFill>
                  <a:srgbClr val="898989"/>
                </a:solidFill>
              </a:rPr>
              <a:t>Forza</a:t>
            </a:r>
            <a:r>
              <a:rPr lang="fr-FR" sz="1100" dirty="0">
                <a:solidFill>
                  <a:srgbClr val="898989"/>
                </a:solidFill>
              </a:rPr>
              <a:t> </a:t>
            </a:r>
            <a:r>
              <a:rPr lang="fr-FR" sz="1100" dirty="0" err="1">
                <a:solidFill>
                  <a:srgbClr val="898989"/>
                </a:solidFill>
              </a:rPr>
              <a:t>del</a:t>
            </a:r>
            <a:r>
              <a:rPr lang="fr-FR" sz="1100" dirty="0">
                <a:solidFill>
                  <a:srgbClr val="898989"/>
                </a:solidFill>
              </a:rPr>
              <a:t> Gruppo – 23 </a:t>
            </a:r>
            <a:r>
              <a:rPr lang="fr-FR" sz="1100" dirty="0" err="1">
                <a:solidFill>
                  <a:srgbClr val="898989"/>
                </a:solidFill>
              </a:rPr>
              <a:t>Gennaio</a:t>
            </a:r>
            <a:r>
              <a:rPr lang="fr-FR" sz="1100" dirty="0">
                <a:solidFill>
                  <a:srgbClr val="898989"/>
                </a:solidFill>
              </a:rPr>
              <a:t> 2020</a:t>
            </a:r>
            <a:endParaRPr lang="it-IT" sz="1100" dirty="0">
              <a:solidFill>
                <a:srgbClr val="898989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5A3AFC1-6565-432D-A670-F7D5C90BA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67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A08F04C-9CB1-4BB7-B17E-87C1ED14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31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B0A967-116A-4F13-AE34-2F834BB8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555B65-43AB-4EF8-BC8B-36A0E23CB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466725"/>
            <a:ext cx="5629275" cy="28194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2B9955C-3DED-4730-A723-74AD8CC74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111" y="2548731"/>
            <a:ext cx="5715000" cy="380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7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FD2976F-2442-4E5E-89B5-804C1C3A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562470"/>
            <a:ext cx="3659777" cy="3595456"/>
          </a:xfrm>
        </p:spPr>
        <p:txBody>
          <a:bodyPr>
            <a:normAutofit/>
          </a:bodyPr>
          <a:lstStyle/>
          <a:p>
            <a:pPr algn="ctr"/>
            <a:r>
              <a:rPr lang="it-IT" sz="5400" b="1" dirty="0">
                <a:solidFill>
                  <a:srgbClr val="FFFFFF"/>
                </a:solidFill>
              </a:rPr>
              <a:t>NON   SIAMO TUTTOLOGI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81E88D-0879-462C-AB2A-AFBD47A69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36367" y="6223702"/>
            <a:ext cx="5289562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9D3BC18-7252-468F-AB88-1599E5F98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F79112D-3D4E-4610-9804-3D96FF4A3E3B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5FEEB282-0968-4136-B40B-DB986B59A8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1215964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505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A2A3931-D81C-4D52-898F-6FCE7E5FA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157" y="3012440"/>
            <a:ext cx="6105194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PERSEVERA </a:t>
            </a:r>
            <a:b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 </a:t>
            </a:r>
            <a:b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PERSISTI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DF04FE-C412-4442-853A-41A8B00F5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3832203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85C199-73C6-4105-BD48-DF2EF546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F79112D-3D4E-4610-9804-3D96FF4A3E3B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543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A08F04C-9CB1-4BB7-B17E-87C1ED14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34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B0A967-116A-4F13-AE34-2F834BB8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14D43E-F08A-4FAA-952F-DD42E9CDC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679" y="1174874"/>
            <a:ext cx="2590324" cy="422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59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A08F04C-9CB1-4BB7-B17E-87C1ED14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35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B0A967-116A-4F13-AE34-2F834BB8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CA99560-F9EA-4408-8E4B-7DDEC5A5F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8000" cy="5472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A431800-89A2-4D59-B7A3-FC33E7DCE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0" y="1255200"/>
            <a:ext cx="8832000" cy="4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4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A08F04C-9CB1-4BB7-B17E-87C1ED14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36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B0A967-116A-4F13-AE34-2F834BB8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E950F21-6C3A-499B-BD2E-BD6BB4276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00000" cy="360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838AC95-2E9B-4EC9-99D9-EAF31B43F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32" y="2036350"/>
            <a:ext cx="579866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A08F04C-9CB1-4BB7-B17E-87C1ED14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37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B0A967-116A-4F13-AE34-2F834BB8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905206D-56E1-485F-8CC0-4DFC8196B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00" y="3044350"/>
            <a:ext cx="5888000" cy="3312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E829A78-E719-42C3-84AF-0F6FAA0CE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2000" cy="3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3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A08F04C-9CB1-4BB7-B17E-87C1ED14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38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B0A967-116A-4F13-AE34-2F834BB8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7799404-043D-4F73-AD78-B4A0C60E4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00"/>
            <a:ext cx="4608000" cy="3456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4D197DF-2A45-47F2-B6FC-DBB408C91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60" y="1249690"/>
            <a:ext cx="7272000" cy="502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0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A08F04C-9CB1-4BB7-B17E-87C1ED14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39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B0A967-116A-4F13-AE34-2F834BB8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La </a:t>
            </a:r>
            <a:r>
              <a:rPr lang="fr-FR" sz="1100" dirty="0" err="1">
                <a:solidFill>
                  <a:srgbClr val="898989"/>
                </a:solidFill>
              </a:rPr>
              <a:t>Forza</a:t>
            </a:r>
            <a:r>
              <a:rPr lang="fr-FR" sz="1100" dirty="0">
                <a:solidFill>
                  <a:srgbClr val="898989"/>
                </a:solidFill>
              </a:rPr>
              <a:t> </a:t>
            </a:r>
            <a:r>
              <a:rPr lang="fr-FR" sz="1100" dirty="0" err="1">
                <a:solidFill>
                  <a:srgbClr val="898989"/>
                </a:solidFill>
              </a:rPr>
              <a:t>del</a:t>
            </a:r>
            <a:r>
              <a:rPr lang="fr-FR" sz="1100" dirty="0">
                <a:solidFill>
                  <a:srgbClr val="898989"/>
                </a:solidFill>
              </a:rPr>
              <a:t> Gruppo – 23 </a:t>
            </a:r>
            <a:r>
              <a:rPr lang="fr-FR" sz="1100" dirty="0" err="1">
                <a:solidFill>
                  <a:srgbClr val="898989"/>
                </a:solidFill>
              </a:rPr>
              <a:t>Gennaio</a:t>
            </a:r>
            <a:r>
              <a:rPr lang="fr-FR" sz="1100" dirty="0">
                <a:solidFill>
                  <a:srgbClr val="898989"/>
                </a:solidFill>
              </a:rPr>
              <a:t> 2020</a:t>
            </a:r>
            <a:endParaRPr lang="it-IT" sz="1100" dirty="0">
              <a:solidFill>
                <a:srgbClr val="898989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E03572A-0E31-485C-A5FA-7C5F3C34A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60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5581F42C-2D93-4190-85DE-9E99DAED5871}"/>
              </a:ext>
            </a:extLst>
          </p:cNvPr>
          <p:cNvGrpSpPr/>
          <p:nvPr/>
        </p:nvGrpSpPr>
        <p:grpSpPr>
          <a:xfrm>
            <a:off x="1544774" y="0"/>
            <a:ext cx="9191231" cy="6858000"/>
            <a:chOff x="1544774" y="0"/>
            <a:chExt cx="9191231" cy="685800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EF4C3E4F-DA6C-4D2C-82BE-CE22B0D22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4774" y="0"/>
              <a:ext cx="9191231" cy="6858000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D77E9B8D-770C-4C7B-B265-CB252F46C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4839"/>
              <a:ext cx="4311650" cy="2890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Ovale 1">
            <a:extLst>
              <a:ext uri="{FF2B5EF4-FFF2-40B4-BE49-F238E27FC236}">
                <a16:creationId xmlns:a16="http://schemas.microsoft.com/office/drawing/2014/main" id="{C9FEEBAF-938B-4D1D-A774-9BCC7A353E07}"/>
              </a:ext>
            </a:extLst>
          </p:cNvPr>
          <p:cNvSpPr/>
          <p:nvPr/>
        </p:nvSpPr>
        <p:spPr>
          <a:xfrm>
            <a:off x="4114800" y="1752600"/>
            <a:ext cx="144000" cy="108000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4867EAF-AE1D-4322-9DE8-383AE3F7B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" y="-4691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0676238-7F95-4EEB-836A-7D2392787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CB275EA3-BAAA-47DD-B5D9-C5AF659C2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57" y="1606859"/>
            <a:ext cx="3658053" cy="33013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 UOMO E’ IL RISULTATO DI TANTE PICCOLE PROMESSE MANTENUTE</a:t>
            </a:r>
          </a:p>
        </p:txBody>
      </p:sp>
      <p:pic>
        <p:nvPicPr>
          <p:cNvPr id="9" name="Segnaposto contenuto 6" descr="Immagine che contiene interni, parete&#10;&#10;Descrizione generata automaticamente">
            <a:extLst>
              <a:ext uri="{FF2B5EF4-FFF2-40B4-BE49-F238E27FC236}">
                <a16:creationId xmlns:a16="http://schemas.microsoft.com/office/drawing/2014/main" id="{FCB0FEC4-8A4A-471C-B9D1-B3F746F1B7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" b="10119"/>
          <a:stretch/>
        </p:blipFill>
        <p:spPr>
          <a:xfrm>
            <a:off x="6379341" y="1741161"/>
            <a:ext cx="5017318" cy="3367913"/>
          </a:xfrm>
          <a:prstGeom prst="rect">
            <a:avLst/>
          </a:prstGeom>
          <a:ln w="9525">
            <a:noFill/>
          </a:ln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39E04F5-0D6A-4ED6-BEE7-CED9C707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0553" y="6223702"/>
            <a:ext cx="4981650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MBS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Millionaire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17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settembre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2020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9029EB-A42B-4033-9FB3-EFC16E38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F79112D-3D4E-4610-9804-3D96FF4A3E3B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694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ED8CB3D-D9A0-4B83-AB81-B77B851AD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491449"/>
            <a:ext cx="3659777" cy="3568823"/>
          </a:xfrm>
        </p:spPr>
        <p:txBody>
          <a:bodyPr>
            <a:normAutofit/>
          </a:bodyPr>
          <a:lstStyle/>
          <a:p>
            <a:r>
              <a:rPr lang="it-IT" sz="4800" b="1" dirty="0">
                <a:solidFill>
                  <a:srgbClr val="FFFFFF"/>
                </a:solidFill>
              </a:rPr>
              <a:t>LE PERSONE RUOTERANNO ATTORNO </a:t>
            </a:r>
            <a:br>
              <a:rPr lang="it-IT" sz="4800" b="1" dirty="0">
                <a:solidFill>
                  <a:srgbClr val="FFFFFF"/>
                </a:solidFill>
              </a:rPr>
            </a:br>
            <a:r>
              <a:rPr lang="it-IT" sz="4800" b="1" dirty="0">
                <a:solidFill>
                  <a:srgbClr val="FFFFFF"/>
                </a:solidFill>
              </a:rPr>
              <a:t>A TE!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63ADF42-01EB-4768-AABA-6AFBB2EF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36367" y="6223702"/>
            <a:ext cx="5289562" cy="314067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MBS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Millionaire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17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settembre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2020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B10ADFF-83EA-4C92-80FF-65B29A1E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F79112D-3D4E-4610-9804-3D96FF4A3E3B}" type="slidenum"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6" name="Segnaposto contenuto 2">
            <a:extLst>
              <a:ext uri="{FF2B5EF4-FFF2-40B4-BE49-F238E27FC236}">
                <a16:creationId xmlns:a16="http://schemas.microsoft.com/office/drawing/2014/main" id="{FFE08B36-118D-4D55-A8BE-F4F5159B2D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0949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F627C69-0A68-4601-A7DB-113E95608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648" y="1039216"/>
            <a:ext cx="6105194" cy="9981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in </a:t>
            </a:r>
            <a:r>
              <a:rPr lang="en-US" sz="6000" b="1" dirty="0" err="1">
                <a:solidFill>
                  <a:srgbClr val="FFFFFF"/>
                </a:solidFill>
              </a:rPr>
              <a:t>sintesi</a:t>
            </a:r>
            <a:endParaRPr lang="en-US" sz="6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7CA3FE-D0B8-43DF-A6E4-F8E5EB660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368" y="2200276"/>
            <a:ext cx="6105194" cy="255652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66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LA RICCHEZZA STA NELLE PERSONE E NEI LORO TALENTI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DD5809D-3A91-49E7-AFC6-71596E07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3832203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0D7B98-4FBD-43F8-8B68-BC634DCDE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F79112D-3D4E-4610-9804-3D96FF4A3E3B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5064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952B88D-1AFC-4A5D-834A-6FD24DD25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 ANEDDOTO SU 1 MILIONE DI EURO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5082D60-B1AD-4203-9ABD-C8C5B06D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3832203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4B9D6D5-54B5-498B-94BA-341A9F46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F79112D-3D4E-4610-9804-3D96FF4A3E3B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5354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3FDA295-5610-48E9-A7E4-DF1A9E723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GRAZIE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92C3FF2-35B5-40D1-B5DA-85D1D0A80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3832203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MBS </a:t>
            </a:r>
            <a:r>
              <a:rPr lang="fr-FR" sz="1100" dirty="0" err="1">
                <a:solidFill>
                  <a:srgbClr val="898989"/>
                </a:solidFill>
              </a:rPr>
              <a:t>Millionaire</a:t>
            </a:r>
            <a:r>
              <a:rPr lang="fr-FR" sz="1100" dirty="0">
                <a:solidFill>
                  <a:srgbClr val="898989"/>
                </a:solidFill>
              </a:rPr>
              <a:t> – 17 </a:t>
            </a:r>
            <a:r>
              <a:rPr lang="fr-FR" sz="1100" dirty="0" err="1">
                <a:solidFill>
                  <a:srgbClr val="898989"/>
                </a:solidFill>
              </a:rPr>
              <a:t>settembre</a:t>
            </a:r>
            <a:r>
              <a:rPr lang="fr-FR" sz="1100" dirty="0">
                <a:solidFill>
                  <a:srgbClr val="898989"/>
                </a:solidFill>
              </a:rPr>
              <a:t>  2020</a:t>
            </a:r>
            <a:endParaRPr lang="it-IT" sz="1100" dirty="0">
              <a:solidFill>
                <a:srgbClr val="898989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E8AE082-0588-4A00-8F4A-28F082551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F79112D-3D4E-4610-9804-3D96FF4A3E3B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44</a:t>
            </a:fld>
            <a:endParaRPr lang="en-US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54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numero diapositiva 1">
            <a:extLst>
              <a:ext uri="{FF2B5EF4-FFF2-40B4-BE49-F238E27FC236}">
                <a16:creationId xmlns:a16="http://schemas.microsoft.com/office/drawing/2014/main" id="{FB1EAD27-2135-468E-9115-12BEC425BD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2D9BF3-29AD-4EE7-87B4-CE049B8E2CA9}" type="slidenum">
              <a:rPr lang="en-US" altLang="en-US" smtClean="0">
                <a:solidFill>
                  <a:srgbClr val="878785"/>
                </a:solidFill>
              </a:rPr>
              <a:pPr/>
              <a:t>5</a:t>
            </a:fld>
            <a:endParaRPr lang="en-US" altLang="en-US">
              <a:solidFill>
                <a:srgbClr val="878785"/>
              </a:solidFill>
            </a:endParaRPr>
          </a:p>
        </p:txBody>
      </p:sp>
      <p:sp>
        <p:nvSpPr>
          <p:cNvPr id="14" name="Rettangolo arrotondato 13">
            <a:extLst>
              <a:ext uri="{FF2B5EF4-FFF2-40B4-BE49-F238E27FC236}">
                <a16:creationId xmlns:a16="http://schemas.microsoft.com/office/drawing/2014/main" id="{8C6F0587-A69F-45DD-8F08-096088C0B0DC}"/>
              </a:ext>
            </a:extLst>
          </p:cNvPr>
          <p:cNvSpPr/>
          <p:nvPr/>
        </p:nvSpPr>
        <p:spPr>
          <a:xfrm>
            <a:off x="3565525" y="304800"/>
            <a:ext cx="5608638" cy="363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fr-FR" sz="3000" b="1" dirty="0">
                <a:solidFill>
                  <a:srgbClr val="000000"/>
                </a:solidFill>
                <a:cs typeface="Arial" panose="020B0604020202020204" pitchFamily="34" charset="0"/>
              </a:rPr>
              <a:t>  Eston Chimica at a </a:t>
            </a:r>
            <a:r>
              <a:rPr lang="fr-FR" sz="3000" b="1" dirty="0" err="1">
                <a:solidFill>
                  <a:srgbClr val="000000"/>
                </a:solidFill>
                <a:cs typeface="Arial" panose="020B0604020202020204" pitchFamily="34" charset="0"/>
              </a:rPr>
              <a:t>glance</a:t>
            </a:r>
            <a:r>
              <a:rPr lang="fr-FR" sz="3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Rettangolo arrotondato 14">
            <a:extLst>
              <a:ext uri="{FF2B5EF4-FFF2-40B4-BE49-F238E27FC236}">
                <a16:creationId xmlns:a16="http://schemas.microsoft.com/office/drawing/2014/main" id="{E144539B-D1CD-40DA-98A8-2657B493AFC1}"/>
              </a:ext>
            </a:extLst>
          </p:cNvPr>
          <p:cNvSpPr/>
          <p:nvPr/>
        </p:nvSpPr>
        <p:spPr>
          <a:xfrm>
            <a:off x="1938338" y="1455739"/>
            <a:ext cx="1447800" cy="3635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fr-FR" sz="2500" b="1" dirty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fr-FR" sz="2500" b="1" dirty="0" err="1">
                <a:solidFill>
                  <a:srgbClr val="000000"/>
                </a:solidFill>
                <a:cs typeface="Arial" panose="020B0604020202020204" pitchFamily="34" charset="0"/>
              </a:rPr>
              <a:t>Facts</a:t>
            </a:r>
            <a:endParaRPr lang="fr-FR" sz="25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45" name="CasellaDiTesto 15">
            <a:extLst>
              <a:ext uri="{FF2B5EF4-FFF2-40B4-BE49-F238E27FC236}">
                <a16:creationId xmlns:a16="http://schemas.microsoft.com/office/drawing/2014/main" id="{FF757289-778D-40B8-B785-27F7CFA15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162176"/>
            <a:ext cx="914400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00843D"/>
              </a:buClr>
              <a:buFont typeface="Arial" panose="020B0604020202020204" pitchFamily="34" charset="0"/>
              <a:buChar char="•"/>
            </a:pPr>
            <a:r>
              <a:rPr lang="en-GB" altLang="it-IT"/>
              <a:t>Founded	:1999</a:t>
            </a:r>
          </a:p>
          <a:p>
            <a:pPr eaLnBrk="1" hangingPunct="1">
              <a:lnSpc>
                <a:spcPct val="150000"/>
              </a:lnSpc>
              <a:buClr>
                <a:srgbClr val="00843D"/>
              </a:buClr>
              <a:buFont typeface="Arial" panose="020B0604020202020204" pitchFamily="34" charset="0"/>
              <a:buChar char="•"/>
            </a:pPr>
            <a:r>
              <a:rPr lang="en-GB" altLang="it-IT"/>
              <a:t>Ownership	: Family business formally own by Mr N. Mellon</a:t>
            </a:r>
          </a:p>
          <a:p>
            <a:pPr eaLnBrk="1" hangingPunct="1">
              <a:lnSpc>
                <a:spcPct val="150000"/>
              </a:lnSpc>
              <a:buClr>
                <a:srgbClr val="00843D"/>
              </a:buClr>
              <a:buFont typeface="Arial" panose="020B0604020202020204" pitchFamily="34" charset="0"/>
              <a:buChar char="•"/>
            </a:pPr>
            <a:r>
              <a:rPr lang="en-GB" altLang="it-IT"/>
              <a:t>Annual Vol	: 5.330 T WB (2017)</a:t>
            </a:r>
          </a:p>
          <a:p>
            <a:pPr eaLnBrk="1" hangingPunct="1">
              <a:lnSpc>
                <a:spcPct val="150000"/>
              </a:lnSpc>
              <a:buClr>
                <a:srgbClr val="00843D"/>
              </a:buClr>
              <a:buFont typeface="Arial" panose="020B0604020202020204" pitchFamily="34" charset="0"/>
              <a:buChar char="•"/>
            </a:pPr>
            <a:r>
              <a:rPr lang="en-GB" altLang="it-IT"/>
              <a:t>Capacity	: 10.000 T finish goods and intermediates</a:t>
            </a:r>
          </a:p>
          <a:p>
            <a:pPr eaLnBrk="1" hangingPunct="1">
              <a:lnSpc>
                <a:spcPct val="150000"/>
              </a:lnSpc>
              <a:buClr>
                <a:srgbClr val="00843D"/>
              </a:buClr>
              <a:buFont typeface="Arial" panose="020B0604020202020204" pitchFamily="34" charset="0"/>
              <a:buChar char="•"/>
            </a:pPr>
            <a:r>
              <a:rPr lang="en-GB" altLang="it-IT"/>
              <a:t>Built area 	: 2.000 sqm  (+1.700 sqm next door extra surface)</a:t>
            </a:r>
          </a:p>
          <a:p>
            <a:pPr eaLnBrk="1" hangingPunct="1">
              <a:lnSpc>
                <a:spcPct val="150000"/>
              </a:lnSpc>
              <a:buClr>
                <a:srgbClr val="00843D"/>
              </a:buClr>
              <a:buFont typeface="Arial" panose="020B0604020202020204" pitchFamily="34" charset="0"/>
              <a:buChar char="•"/>
            </a:pPr>
            <a:r>
              <a:rPr lang="en-GB" altLang="it-IT"/>
              <a:t>Product	: 70% WB inks, 20% WB Coatings, 10% UV coatings</a:t>
            </a:r>
          </a:p>
          <a:p>
            <a:pPr eaLnBrk="1" hangingPunct="1">
              <a:lnSpc>
                <a:spcPct val="150000"/>
              </a:lnSpc>
              <a:buClr>
                <a:srgbClr val="00843D"/>
              </a:buClr>
              <a:buFont typeface="Arial" panose="020B0604020202020204" pitchFamily="34" charset="0"/>
              <a:buChar char="•"/>
            </a:pPr>
            <a:r>
              <a:rPr lang="en-GB" altLang="it-IT"/>
              <a:t>Location	: Padova, Italy</a:t>
            </a:r>
          </a:p>
          <a:p>
            <a:pPr eaLnBrk="1" hangingPunct="1">
              <a:lnSpc>
                <a:spcPct val="150000"/>
              </a:lnSpc>
              <a:buClr>
                <a:srgbClr val="00843D"/>
              </a:buClr>
              <a:buFont typeface="Arial" panose="020B0604020202020204" pitchFamily="34" charset="0"/>
              <a:buChar char="•"/>
            </a:pPr>
            <a:r>
              <a:rPr lang="en-GB" altLang="it-IT"/>
              <a:t>Segments	: Paper, Carrier Bags &amp; Sacks, Corrugated, Aseptic and Paper cups</a:t>
            </a:r>
          </a:p>
          <a:p>
            <a:pPr eaLnBrk="1" hangingPunct="1">
              <a:lnSpc>
                <a:spcPct val="150000"/>
              </a:lnSpc>
              <a:buClr>
                <a:srgbClr val="00843D"/>
              </a:buClr>
              <a:buFont typeface="Arial" panose="020B0604020202020204" pitchFamily="34" charset="0"/>
              <a:buChar char="•"/>
            </a:pPr>
            <a:r>
              <a:rPr lang="it-IT" altLang="it-IT"/>
              <a:t>Cust. Portfolio	: Medium &amp; Large including Ikam</a:t>
            </a:r>
            <a:endParaRPr lang="fr-FR" altLang="it-IT"/>
          </a:p>
        </p:txBody>
      </p:sp>
      <p:pic>
        <p:nvPicPr>
          <p:cNvPr id="10246" name="Immagine 6">
            <a:extLst>
              <a:ext uri="{FF2B5EF4-FFF2-40B4-BE49-F238E27FC236}">
                <a16:creationId xmlns:a16="http://schemas.microsoft.com/office/drawing/2014/main" id="{86EE1C38-B8A2-4B55-9301-DBE50606F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979488"/>
            <a:ext cx="3522663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A08F04C-9CB1-4BB7-B17E-87C1ED14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3B0A967-116A-4F13-AE34-2F834BB8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sz="1100" dirty="0">
                <a:solidFill>
                  <a:srgbClr val="898989"/>
                </a:solidFill>
              </a:rPr>
              <a:t>La </a:t>
            </a:r>
            <a:r>
              <a:rPr lang="fr-FR" sz="1100" dirty="0" err="1">
                <a:solidFill>
                  <a:srgbClr val="898989"/>
                </a:solidFill>
              </a:rPr>
              <a:t>Forza</a:t>
            </a:r>
            <a:r>
              <a:rPr lang="fr-FR" sz="1100" dirty="0">
                <a:solidFill>
                  <a:srgbClr val="898989"/>
                </a:solidFill>
              </a:rPr>
              <a:t> </a:t>
            </a:r>
            <a:r>
              <a:rPr lang="fr-FR" sz="1100" dirty="0" err="1">
                <a:solidFill>
                  <a:srgbClr val="898989"/>
                </a:solidFill>
              </a:rPr>
              <a:t>del</a:t>
            </a:r>
            <a:r>
              <a:rPr lang="fr-FR" sz="1100" dirty="0">
                <a:solidFill>
                  <a:srgbClr val="898989"/>
                </a:solidFill>
              </a:rPr>
              <a:t> Gruppo – 23 </a:t>
            </a:r>
            <a:r>
              <a:rPr lang="fr-FR" sz="1100" dirty="0" err="1">
                <a:solidFill>
                  <a:srgbClr val="898989"/>
                </a:solidFill>
              </a:rPr>
              <a:t>Gennaio</a:t>
            </a:r>
            <a:r>
              <a:rPr lang="fr-FR" sz="1100" dirty="0">
                <a:solidFill>
                  <a:srgbClr val="898989"/>
                </a:solidFill>
              </a:rPr>
              <a:t> 2020</a:t>
            </a:r>
            <a:endParaRPr lang="it-IT" sz="1100" dirty="0">
              <a:solidFill>
                <a:srgbClr val="898989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CC8C697-129E-4E2C-B383-74860C41E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309" y="1359000"/>
            <a:ext cx="6915382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64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6">
            <a:extLst>
              <a:ext uri="{FF2B5EF4-FFF2-40B4-BE49-F238E27FC236}">
                <a16:creationId xmlns:a16="http://schemas.microsoft.com/office/drawing/2014/main" id="{53AC7B8B-FD33-46C6-8CDE-977EDD4FD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914401"/>
            <a:ext cx="5318125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arrotondato 7">
            <a:extLst>
              <a:ext uri="{FF2B5EF4-FFF2-40B4-BE49-F238E27FC236}">
                <a16:creationId xmlns:a16="http://schemas.microsoft.com/office/drawing/2014/main" id="{113AFDC7-707B-44DE-BD46-FA8141A5B85A}"/>
              </a:ext>
            </a:extLst>
          </p:cNvPr>
          <p:cNvSpPr/>
          <p:nvPr/>
        </p:nvSpPr>
        <p:spPr>
          <a:xfrm>
            <a:off x="3840163" y="381000"/>
            <a:ext cx="4953000" cy="363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000" b="1" dirty="0">
                <a:solidFill>
                  <a:srgbClr val="000000"/>
                </a:solidFill>
                <a:cs typeface="Arial" panose="020B0604020202020204" pitchFamily="34" charset="0"/>
              </a:rPr>
              <a:t>  APPLICATIONS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sellaDiTesto 4">
            <a:extLst>
              <a:ext uri="{FF2B5EF4-FFF2-40B4-BE49-F238E27FC236}">
                <a16:creationId xmlns:a16="http://schemas.microsoft.com/office/drawing/2014/main" id="{DF890DE2-B72E-4717-9963-E7AC35F91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1" y="304800"/>
            <a:ext cx="53689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000" b="1">
                <a:solidFill>
                  <a:srgbClr val="000000"/>
                </a:solidFill>
                <a:cs typeface="Arial" panose="020B0604020202020204" pitchFamily="34" charset="0"/>
              </a:rPr>
              <a:t>SHOPPING BAGS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F02AD55-90BD-4411-A9CF-B87F05FBA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46" y="962024"/>
            <a:ext cx="10689096" cy="569645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14">
            <a:extLst>
              <a:ext uri="{FF2B5EF4-FFF2-40B4-BE49-F238E27FC236}">
                <a16:creationId xmlns:a16="http://schemas.microsoft.com/office/drawing/2014/main" id="{A65B8229-97B2-44D7-8097-F769393D0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7691">
            <a:off x="7412038" y="2776539"/>
            <a:ext cx="2957512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magine 16">
            <a:extLst>
              <a:ext uri="{FF2B5EF4-FFF2-40B4-BE49-F238E27FC236}">
                <a16:creationId xmlns:a16="http://schemas.microsoft.com/office/drawing/2014/main" id="{BB23B6CC-49F7-4209-8C02-7EBC6FB60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587">
            <a:off x="2468564" y="3937000"/>
            <a:ext cx="4264025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CasellaDiTesto 11">
            <a:extLst>
              <a:ext uri="{FF2B5EF4-FFF2-40B4-BE49-F238E27FC236}">
                <a16:creationId xmlns:a16="http://schemas.microsoft.com/office/drawing/2014/main" id="{A01BE8C9-8B9B-4918-8F13-63AA33C11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0" y="246064"/>
            <a:ext cx="71564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000" b="1">
                <a:solidFill>
                  <a:srgbClr val="000000"/>
                </a:solidFill>
                <a:cs typeface="Arial" panose="020B0604020202020204" pitchFamily="34" charset="0"/>
              </a:rPr>
              <a:t>CARDBOARD - CORRUGATED</a:t>
            </a:r>
          </a:p>
        </p:txBody>
      </p:sp>
      <p:pic>
        <p:nvPicPr>
          <p:cNvPr id="16389" name="Immagine 12">
            <a:extLst>
              <a:ext uri="{FF2B5EF4-FFF2-40B4-BE49-F238E27FC236}">
                <a16:creationId xmlns:a16="http://schemas.microsoft.com/office/drawing/2014/main" id="{76710388-DEF7-474E-A9A1-2179995B5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4" y="1447800"/>
            <a:ext cx="2181225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magine 13">
            <a:extLst>
              <a:ext uri="{FF2B5EF4-FFF2-40B4-BE49-F238E27FC236}">
                <a16:creationId xmlns:a16="http://schemas.microsoft.com/office/drawing/2014/main" id="{06D14686-813B-4E8F-BE2D-2AA6ABBCF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4948">
            <a:off x="4676775" y="1077913"/>
            <a:ext cx="3835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655</Words>
  <Application>Microsoft Office PowerPoint</Application>
  <PresentationFormat>Widescreen</PresentationFormat>
  <Paragraphs>139</Paragraphs>
  <Slides>44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50" baseType="lpstr">
      <vt:lpstr>Arial</vt:lpstr>
      <vt:lpstr>Arial </vt:lpstr>
      <vt:lpstr>Calibri</vt:lpstr>
      <vt:lpstr>Calibri Light</vt:lpstr>
      <vt:lpstr>helvetica </vt:lpstr>
      <vt:lpstr>Tema di Office</vt:lpstr>
      <vt:lpstr>NICOLA MELLON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PRIMA LE PERSONE E POI IL DENARO</vt:lpstr>
      <vt:lpstr>DOBBIAMO PENSARE ALL’AZIENDA PER  LE PERSONE…</vt:lpstr>
      <vt:lpstr>SMART WORKING</vt:lpstr>
      <vt:lpstr>LA FORZA       DEL GRUPPO</vt:lpstr>
      <vt:lpstr>Presentazione standard di PowerPoint</vt:lpstr>
      <vt:lpstr>Presentazione standard di PowerPoint</vt:lpstr>
      <vt:lpstr>Presentazione standard di PowerPoint</vt:lpstr>
      <vt:lpstr>E’ IMPOSSIBILE UTILIZZARE E SFRUTTARE QUALCOSA CHE NON SI CONOSCE</vt:lpstr>
      <vt:lpstr>NON CONOSCIAMO NOI STESSI e non conosciamo i nostri collaboratori</vt:lpstr>
      <vt:lpstr>CONOSCI  I TUOI COLLABORATORI …</vt:lpstr>
      <vt:lpstr>Presentazione standard di PowerPoint</vt:lpstr>
      <vt:lpstr>Presentazione standard di PowerPoint</vt:lpstr>
      <vt:lpstr>NON   SIAMO TUTTOLOGI</vt:lpstr>
      <vt:lpstr>PERSEVERA  E  PERSISTI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 UOMO E’ IL RISULTATO DI TANTE PICCOLE PROMESSE MANTENUTE</vt:lpstr>
      <vt:lpstr>LE PERSONE RUOTERANNO ATTORNO  A TE!</vt:lpstr>
      <vt:lpstr>in sintesi</vt:lpstr>
      <vt:lpstr>UN ANEDDOTO SU 1 MILIONE DI EURO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NICOLA MELLON</dc:title>
  <dc:creator>silvia marabese</dc:creator>
  <cp:lastModifiedBy>Utente13</cp:lastModifiedBy>
  <cp:revision>33</cp:revision>
  <dcterms:created xsi:type="dcterms:W3CDTF">2019-01-24T05:31:33Z</dcterms:created>
  <dcterms:modified xsi:type="dcterms:W3CDTF">2020-09-15T19:22:25Z</dcterms:modified>
</cp:coreProperties>
</file>