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8" r:id="rId5"/>
    <p:sldId id="270" r:id="rId6"/>
    <p:sldId id="269" r:id="rId7"/>
    <p:sldId id="259" r:id="rId8"/>
    <p:sldId id="260" r:id="rId9"/>
    <p:sldId id="262" r:id="rId10"/>
    <p:sldId id="261" r:id="rId11"/>
    <p:sldId id="263" r:id="rId12"/>
    <p:sldId id="264" r:id="rId13"/>
    <p:sldId id="265" r:id="rId14"/>
    <p:sldId id="272" r:id="rId15"/>
    <p:sldId id="266"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MARCHESINI" initials="CM" lastIdx="1" clrIdx="0">
    <p:extLst>
      <p:ext uri="{19B8F6BF-5375-455C-9EA6-DF929625EA0E}">
        <p15:presenceInfo xmlns:p15="http://schemas.microsoft.com/office/powerpoint/2012/main" userId="4e7d92fe68e58e4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052F35-D0E0-4200-A097-4F7CD824D642}" v="2" dt="2019-12-11T07:37:43.2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59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12/17/2019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pPr/>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12/17/2019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12/17/2019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12/17/2019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pPr/>
              <a:t>12/17/2019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pPr/>
              <a:t>12/17/2019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12/17/2019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12/17/2019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12/17/2019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12/17/2019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12/17/2019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pPr/>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pPr/>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12/17/2019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54CA55-55ED-4441-973C-BED6C9FAFC47}"/>
              </a:ext>
            </a:extLst>
          </p:cNvPr>
          <p:cNvSpPr>
            <a:spLocks noGrp="1"/>
          </p:cNvSpPr>
          <p:nvPr>
            <p:ph type="ctrTitle"/>
          </p:nvPr>
        </p:nvSpPr>
        <p:spPr>
          <a:xfrm>
            <a:off x="1371600" y="1803405"/>
            <a:ext cx="9448800" cy="1019308"/>
          </a:xfrm>
        </p:spPr>
        <p:txBody>
          <a:bodyPr/>
          <a:lstStyle/>
          <a:p>
            <a:pPr algn="ctr"/>
            <a:r>
              <a:rPr lang="it-IT" b="1" dirty="0"/>
              <a:t>STRATEGIE</a:t>
            </a:r>
            <a:r>
              <a:rPr lang="it-IT" dirty="0"/>
              <a:t> FISCALI</a:t>
            </a:r>
          </a:p>
        </p:txBody>
      </p:sp>
      <p:sp>
        <p:nvSpPr>
          <p:cNvPr id="3" name="Sottotitolo 2">
            <a:extLst>
              <a:ext uri="{FF2B5EF4-FFF2-40B4-BE49-F238E27FC236}">
                <a16:creationId xmlns:a16="http://schemas.microsoft.com/office/drawing/2014/main" id="{A0938203-7EBC-45E7-909A-F5AA433E59DA}"/>
              </a:ext>
            </a:extLst>
          </p:cNvPr>
          <p:cNvSpPr>
            <a:spLocks noGrp="1"/>
          </p:cNvSpPr>
          <p:nvPr>
            <p:ph type="subTitle" idx="1"/>
          </p:nvPr>
        </p:nvSpPr>
        <p:spPr>
          <a:xfrm>
            <a:off x="1371600" y="3692388"/>
            <a:ext cx="9448800" cy="685800"/>
          </a:xfrm>
        </p:spPr>
        <p:txBody>
          <a:bodyPr>
            <a:normAutofit fontScale="92500" lnSpcReduction="10000"/>
          </a:bodyPr>
          <a:lstStyle/>
          <a:p>
            <a:r>
              <a:rPr lang="it-IT" b="1" dirty="0"/>
              <a:t>CRISTINA MARCHESINI</a:t>
            </a:r>
          </a:p>
          <a:p>
            <a:r>
              <a:rPr lang="it-IT" b="1" dirty="0"/>
              <a:t>ACCADEMY - 30 Novembre 2019</a:t>
            </a:r>
          </a:p>
        </p:txBody>
      </p:sp>
    </p:spTree>
    <p:extLst>
      <p:ext uri="{BB962C8B-B14F-4D97-AF65-F5344CB8AC3E}">
        <p14:creationId xmlns:p14="http://schemas.microsoft.com/office/powerpoint/2010/main" val="925842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2E144A-A38F-4BD1-910D-0ACC0265A2EB}"/>
              </a:ext>
            </a:extLst>
          </p:cNvPr>
          <p:cNvSpPr>
            <a:spLocks noGrp="1"/>
          </p:cNvSpPr>
          <p:nvPr>
            <p:ph type="title"/>
          </p:nvPr>
        </p:nvSpPr>
        <p:spPr>
          <a:xfrm>
            <a:off x="685800" y="1917700"/>
            <a:ext cx="4114800" cy="774700"/>
          </a:xfrm>
        </p:spPr>
        <p:txBody>
          <a:bodyPr/>
          <a:lstStyle/>
          <a:p>
            <a:r>
              <a:rPr lang="it-IT" b="1" dirty="0"/>
              <a:t>12 gennaio 2020</a:t>
            </a:r>
          </a:p>
        </p:txBody>
      </p:sp>
      <p:sp>
        <p:nvSpPr>
          <p:cNvPr id="3" name="Segnaposto contenuto 2">
            <a:extLst>
              <a:ext uri="{FF2B5EF4-FFF2-40B4-BE49-F238E27FC236}">
                <a16:creationId xmlns:a16="http://schemas.microsoft.com/office/drawing/2014/main" id="{50E541F7-9E65-4AA2-B62E-9BEB827AD707}"/>
              </a:ext>
            </a:extLst>
          </p:cNvPr>
          <p:cNvSpPr>
            <a:spLocks noGrp="1"/>
          </p:cNvSpPr>
          <p:nvPr>
            <p:ph idx="1"/>
          </p:nvPr>
        </p:nvSpPr>
        <p:spPr>
          <a:xfrm>
            <a:off x="4800600" y="388235"/>
            <a:ext cx="6510618" cy="6012565"/>
          </a:xfrm>
        </p:spPr>
        <p:txBody>
          <a:bodyPr/>
          <a:lstStyle/>
          <a:p>
            <a:endParaRPr lang="it-IT" dirty="0"/>
          </a:p>
          <a:p>
            <a:r>
              <a:rPr lang="it-IT" dirty="0"/>
              <a:t>Secondo il principio di cassa allargato, art. 51 del TUIR, il reddito da lavoro dipendente  si considera percepito nell’anno d’imposta se corrisposto dai datori di lavoro entro il 12 gennaio successivo. </a:t>
            </a:r>
          </a:p>
          <a:p>
            <a:r>
              <a:rPr lang="it-IT" dirty="0"/>
              <a:t>Secondo lo stesso principio, anche i compensi agli amministratori (pagati con cedolino paga) devono essere corrisposti entro il 12 gennaio per poter essere dedotti nell’anno 2019.</a:t>
            </a:r>
          </a:p>
        </p:txBody>
      </p:sp>
      <p:sp>
        <p:nvSpPr>
          <p:cNvPr id="4" name="Segnaposto testo 3">
            <a:extLst>
              <a:ext uri="{FF2B5EF4-FFF2-40B4-BE49-F238E27FC236}">
                <a16:creationId xmlns:a16="http://schemas.microsoft.com/office/drawing/2014/main" id="{B943B219-CFA0-4E8E-932A-30E6021A39A1}"/>
              </a:ext>
            </a:extLst>
          </p:cNvPr>
          <p:cNvSpPr>
            <a:spLocks noGrp="1"/>
          </p:cNvSpPr>
          <p:nvPr>
            <p:ph type="body" sz="half" idx="2"/>
          </p:nvPr>
        </p:nvSpPr>
        <p:spPr/>
        <p:txBody>
          <a:bodyPr>
            <a:normAutofit/>
          </a:bodyPr>
          <a:lstStyle/>
          <a:p>
            <a:r>
              <a:rPr lang="it-IT" sz="2800" b="1" dirty="0"/>
              <a:t>TERMINE ENTRO CUI PAGARE GLI STIPENDI DI DICEMBRE E I COMPENSI AGLI AMMINISTRATORI</a:t>
            </a:r>
          </a:p>
        </p:txBody>
      </p:sp>
    </p:spTree>
    <p:extLst>
      <p:ext uri="{BB962C8B-B14F-4D97-AF65-F5344CB8AC3E}">
        <p14:creationId xmlns:p14="http://schemas.microsoft.com/office/powerpoint/2010/main" val="2208460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5CC8773-0E3F-4D1C-A409-0353003E65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27" name="Picture 26">
            <a:extLst>
              <a:ext uri="{FF2B5EF4-FFF2-40B4-BE49-F238E27FC236}">
                <a16:creationId xmlns:a16="http://schemas.microsoft.com/office/drawing/2014/main" id="{29160FC1-6959-4BB1-8E7A-0CA07E8BAA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olo 1">
            <a:extLst>
              <a:ext uri="{FF2B5EF4-FFF2-40B4-BE49-F238E27FC236}">
                <a16:creationId xmlns:a16="http://schemas.microsoft.com/office/drawing/2014/main" id="{75E96A17-6546-410E-A91C-D9553E8E72BC}"/>
              </a:ext>
            </a:extLst>
          </p:cNvPr>
          <p:cNvSpPr>
            <a:spLocks noGrp="1"/>
          </p:cNvSpPr>
          <p:nvPr>
            <p:ph type="title"/>
          </p:nvPr>
        </p:nvSpPr>
        <p:spPr>
          <a:xfrm>
            <a:off x="8111374" y="165100"/>
            <a:ext cx="3902826" cy="1531887"/>
          </a:xfrm>
          <a:noFill/>
          <a:ln w="19050">
            <a:noFill/>
            <a:prstDash val="dash"/>
          </a:ln>
        </p:spPr>
        <p:txBody>
          <a:bodyPr vert="horz" lIns="91440" tIns="45720" rIns="91440" bIns="45720" rtlCol="0" anchor="b">
            <a:normAutofit/>
          </a:bodyPr>
          <a:lstStyle/>
          <a:p>
            <a:r>
              <a:rPr lang="en-US" sz="4800" dirty="0"/>
              <a:t>COSTI </a:t>
            </a:r>
          </a:p>
        </p:txBody>
      </p:sp>
      <p:sp>
        <p:nvSpPr>
          <p:cNvPr id="4" name="Segnaposto testo 3">
            <a:extLst>
              <a:ext uri="{FF2B5EF4-FFF2-40B4-BE49-F238E27FC236}">
                <a16:creationId xmlns:a16="http://schemas.microsoft.com/office/drawing/2014/main" id="{95C59AA8-F6DD-4143-93BD-FA34A98023CC}"/>
              </a:ext>
            </a:extLst>
          </p:cNvPr>
          <p:cNvSpPr>
            <a:spLocks noGrp="1"/>
          </p:cNvSpPr>
          <p:nvPr>
            <p:ph type="body" sz="half" idx="2"/>
          </p:nvPr>
        </p:nvSpPr>
        <p:spPr>
          <a:xfrm>
            <a:off x="8111373" y="2184400"/>
            <a:ext cx="4078221" cy="2692401"/>
          </a:xfrm>
          <a:noFill/>
          <a:ln w="19050">
            <a:noFill/>
            <a:prstDash val="dash"/>
          </a:ln>
        </p:spPr>
        <p:txBody>
          <a:bodyPr vert="horz" lIns="91440" tIns="45720" rIns="91440" bIns="45720" rtlCol="0">
            <a:normAutofit lnSpcReduction="10000"/>
          </a:bodyPr>
          <a:lstStyle/>
          <a:p>
            <a:endParaRPr lang="en-US" sz="2000" b="1" dirty="0"/>
          </a:p>
          <a:p>
            <a:pPr algn="ctr"/>
            <a:r>
              <a:rPr lang="en-US" sz="2400" b="1" dirty="0"/>
              <a:t>LE MAGIE FISCALI NON ESISTONO</a:t>
            </a:r>
          </a:p>
          <a:p>
            <a:pPr algn="ctr"/>
            <a:endParaRPr lang="en-US" sz="2400" b="1" dirty="0"/>
          </a:p>
          <a:p>
            <a:pPr algn="ctr"/>
            <a:r>
              <a:rPr lang="en-US" sz="2400" b="1" dirty="0"/>
              <a:t>MA POSSIAMO IMPEGNARCI PER TROVARE SOLUZIONI  </a:t>
            </a:r>
          </a:p>
        </p:txBody>
      </p:sp>
      <p:pic>
        <p:nvPicPr>
          <p:cNvPr id="9" name="Segnaposto contenuto 8" descr="Immagine che contiene persona, uomo, acqua, tenendo&#10;&#10;Descrizione generata automaticamente">
            <a:extLst>
              <a:ext uri="{FF2B5EF4-FFF2-40B4-BE49-F238E27FC236}">
                <a16:creationId xmlns:a16="http://schemas.microsoft.com/office/drawing/2014/main" id="{FB83DB9F-3984-4D83-A715-B058DD40F860}"/>
              </a:ext>
            </a:extLst>
          </p:cNvPr>
          <p:cNvPicPr>
            <a:picLocks noGrp="1"/>
          </p:cNvPicPr>
          <p:nvPr>
            <p:ph idx="1"/>
          </p:nvPr>
        </p:nvPicPr>
        <p:blipFill rotWithShape="1">
          <a:blip r:embed="rId4">
            <a:extLst>
              <a:ext uri="{28A0092B-C50C-407E-A947-70E740481C1C}">
                <a14:useLocalDpi xmlns:a14="http://schemas.microsoft.com/office/drawing/2010/main" val="0"/>
              </a:ext>
            </a:extLst>
          </a:blip>
          <a:srcRect l="33568" r="2503"/>
          <a:stretch/>
        </p:blipFill>
        <p:spPr bwMode="auto">
          <a:xfrm>
            <a:off x="2405" y="10"/>
            <a:ext cx="7794245" cy="6857990"/>
          </a:xfrm>
          <a:prstGeom prst="rect">
            <a:avLst/>
          </a:prstGeom>
          <a:noFill/>
        </p:spPr>
      </p:pic>
      <p:sp>
        <p:nvSpPr>
          <p:cNvPr id="29" name="Rectangle 28">
            <a:extLst>
              <a:ext uri="{FF2B5EF4-FFF2-40B4-BE49-F238E27FC236}">
                <a16:creationId xmlns:a16="http://schemas.microsoft.com/office/drawing/2014/main" id="{7CB7C310-FE58-42C8-923F-E29308AB1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A50A440-71B7-4225-BF26-485C42F1F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6651" y="0"/>
            <a:ext cx="1645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2899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4735E8-0B0E-4883-8396-1A9315C53B9E}"/>
              </a:ext>
            </a:extLst>
          </p:cNvPr>
          <p:cNvSpPr>
            <a:spLocks noGrp="1"/>
          </p:cNvSpPr>
          <p:nvPr>
            <p:ph type="title"/>
          </p:nvPr>
        </p:nvSpPr>
        <p:spPr>
          <a:xfrm>
            <a:off x="685800" y="1612900"/>
            <a:ext cx="4114800" cy="977900"/>
          </a:xfrm>
        </p:spPr>
        <p:txBody>
          <a:bodyPr/>
          <a:lstStyle/>
          <a:p>
            <a:r>
              <a:rPr lang="it-IT" b="1" dirty="0"/>
              <a:t>COMPITI A CASA </a:t>
            </a:r>
          </a:p>
        </p:txBody>
      </p:sp>
      <p:sp>
        <p:nvSpPr>
          <p:cNvPr id="3" name="Segnaposto contenuto 2">
            <a:extLst>
              <a:ext uri="{FF2B5EF4-FFF2-40B4-BE49-F238E27FC236}">
                <a16:creationId xmlns:a16="http://schemas.microsoft.com/office/drawing/2014/main" id="{A70EBD01-94E7-4C93-812D-E1C1A881C3AC}"/>
              </a:ext>
            </a:extLst>
          </p:cNvPr>
          <p:cNvSpPr>
            <a:spLocks noGrp="1"/>
          </p:cNvSpPr>
          <p:nvPr>
            <p:ph idx="1"/>
          </p:nvPr>
        </p:nvSpPr>
        <p:spPr/>
        <p:txBody>
          <a:bodyPr>
            <a:normAutofit lnSpcReduction="10000"/>
          </a:bodyPr>
          <a:lstStyle/>
          <a:p>
            <a:r>
              <a:rPr lang="it-IT" b="1" dirty="0"/>
              <a:t>Se siete in contabilità semplificata verificate di aver consegnato:</a:t>
            </a:r>
          </a:p>
          <a:p>
            <a:pPr marL="0" indent="0">
              <a:buNone/>
            </a:pPr>
            <a:endParaRPr lang="it-IT" dirty="0"/>
          </a:p>
          <a:p>
            <a:r>
              <a:rPr lang="it-IT" dirty="0"/>
              <a:t>i documenti che non sono fatture e che quindi non arrivano nello SDI</a:t>
            </a:r>
          </a:p>
          <a:p>
            <a:r>
              <a:rPr lang="it-IT" dirty="0"/>
              <a:t>Fatture estere – Acquisti online</a:t>
            </a:r>
          </a:p>
          <a:p>
            <a:r>
              <a:rPr lang="it-IT" dirty="0"/>
              <a:t> estratti conto bancari, così da poter dedurre gli oneri e gli interessi.</a:t>
            </a:r>
          </a:p>
          <a:p>
            <a:r>
              <a:rPr lang="it-IT" dirty="0"/>
              <a:t> piano di ammortamento in caso di finanziamenti, anche per liquidità.</a:t>
            </a:r>
          </a:p>
          <a:p>
            <a:r>
              <a:rPr lang="it-IT" dirty="0"/>
              <a:t>Costi auto (se in contabilità) :assicurazione e bollo</a:t>
            </a:r>
          </a:p>
          <a:p>
            <a:r>
              <a:rPr lang="it-IT" b="1" dirty="0"/>
              <a:t>PER I FORFETTARI</a:t>
            </a:r>
          </a:p>
          <a:p>
            <a:r>
              <a:rPr lang="it-IT" dirty="0"/>
              <a:t>Controllare di non aver superato il limite di</a:t>
            </a:r>
          </a:p>
          <a:p>
            <a:pPr marL="0" indent="0">
              <a:buNone/>
            </a:pPr>
            <a:r>
              <a:rPr lang="it-IT" dirty="0"/>
              <a:t>   65.000,00 di fatturato, ragguagliato ad anno</a:t>
            </a:r>
          </a:p>
        </p:txBody>
      </p:sp>
      <p:sp>
        <p:nvSpPr>
          <p:cNvPr id="4" name="Segnaposto testo 3">
            <a:extLst>
              <a:ext uri="{FF2B5EF4-FFF2-40B4-BE49-F238E27FC236}">
                <a16:creationId xmlns:a16="http://schemas.microsoft.com/office/drawing/2014/main" id="{9804B942-4EF1-47D4-9F9F-18930BC6A37F}"/>
              </a:ext>
            </a:extLst>
          </p:cNvPr>
          <p:cNvSpPr>
            <a:spLocks noGrp="1"/>
          </p:cNvSpPr>
          <p:nvPr>
            <p:ph type="body" sz="half" idx="2"/>
          </p:nvPr>
        </p:nvSpPr>
        <p:spPr/>
        <p:txBody>
          <a:bodyPr/>
          <a:lstStyle/>
          <a:p>
            <a:r>
              <a:rPr lang="it-IT" b="1" dirty="0"/>
              <a:t>CHIEDETE  AL CONSULENTE UNA STAMPA DEL CONTO ECONOMICO DELLA VOSTRA AZIENDA</a:t>
            </a:r>
          </a:p>
          <a:p>
            <a:endParaRPr lang="it-IT" b="1" dirty="0"/>
          </a:p>
          <a:p>
            <a:r>
              <a:rPr lang="it-IT" b="1" dirty="0"/>
              <a:t>CHI MEGLIO DI VOI PUO’ CONTROLLARE SE MANCANO DEI COSTI</a:t>
            </a:r>
          </a:p>
          <a:p>
            <a:endParaRPr lang="it-IT" dirty="0"/>
          </a:p>
        </p:txBody>
      </p:sp>
    </p:spTree>
    <p:extLst>
      <p:ext uri="{BB962C8B-B14F-4D97-AF65-F5344CB8AC3E}">
        <p14:creationId xmlns:p14="http://schemas.microsoft.com/office/powerpoint/2010/main" val="1332355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A04351-E302-4644-85BC-8D9DFEC9871A}"/>
              </a:ext>
            </a:extLst>
          </p:cNvPr>
          <p:cNvSpPr>
            <a:spLocks noGrp="1"/>
          </p:cNvSpPr>
          <p:nvPr>
            <p:ph type="title"/>
          </p:nvPr>
        </p:nvSpPr>
        <p:spPr>
          <a:xfrm>
            <a:off x="685800" y="1524000"/>
            <a:ext cx="4114800" cy="1282700"/>
          </a:xfrm>
        </p:spPr>
        <p:txBody>
          <a:bodyPr/>
          <a:lstStyle/>
          <a:p>
            <a:pPr algn="ctr"/>
            <a:r>
              <a:rPr lang="it-IT" b="1" dirty="0"/>
              <a:t>IN GENERALE PER TUTTI </a:t>
            </a:r>
          </a:p>
        </p:txBody>
      </p:sp>
      <p:sp>
        <p:nvSpPr>
          <p:cNvPr id="3" name="Segnaposto contenuto 2">
            <a:extLst>
              <a:ext uri="{FF2B5EF4-FFF2-40B4-BE49-F238E27FC236}">
                <a16:creationId xmlns:a16="http://schemas.microsoft.com/office/drawing/2014/main" id="{1CA8F271-484C-4875-BE16-2A220B6541B5}"/>
              </a:ext>
            </a:extLst>
          </p:cNvPr>
          <p:cNvSpPr>
            <a:spLocks noGrp="1"/>
          </p:cNvSpPr>
          <p:nvPr>
            <p:ph idx="1"/>
          </p:nvPr>
        </p:nvSpPr>
        <p:spPr/>
        <p:txBody>
          <a:bodyPr/>
          <a:lstStyle/>
          <a:p>
            <a:pPr lvl="0"/>
            <a:r>
              <a:rPr lang="it-IT" sz="2800" b="1" dirty="0"/>
              <a:t>BENI  STRUMENTALI INFERIORI A 516,00</a:t>
            </a:r>
          </a:p>
          <a:p>
            <a:pPr lvl="0"/>
            <a:r>
              <a:rPr lang="it-IT" sz="2800" b="1" dirty="0"/>
              <a:t>AUTO PERSONALE: RIMBORSI KILOMETRICI E TRASFERTE </a:t>
            </a:r>
          </a:p>
          <a:p>
            <a:pPr lvl="0"/>
            <a:r>
              <a:rPr lang="it-IT" sz="2800" b="1" dirty="0"/>
              <a:t>AUTO AZIENDALI: BENEFIT IN BUSTA PAGA</a:t>
            </a:r>
          </a:p>
          <a:p>
            <a:pPr lvl="0"/>
            <a:r>
              <a:rPr lang="it-IT" sz="2800" b="1" dirty="0"/>
              <a:t>OMAGGI INFERIORI A 50,00 EURO</a:t>
            </a:r>
          </a:p>
          <a:p>
            <a:pPr lvl="0"/>
            <a:r>
              <a:rPr lang="it-IT" sz="2800" b="1" dirty="0"/>
              <a:t>TUTTE LE SPESE CHE POSSONO ESSERE CONSIDERATE INERENTI ALLA VOSTRA ATTIVITA’</a:t>
            </a:r>
          </a:p>
          <a:p>
            <a:pPr marL="0" indent="0">
              <a:buNone/>
            </a:pPr>
            <a:endParaRPr lang="it-IT" dirty="0"/>
          </a:p>
        </p:txBody>
      </p:sp>
      <p:sp>
        <p:nvSpPr>
          <p:cNvPr id="4" name="Segnaposto testo 3">
            <a:extLst>
              <a:ext uri="{FF2B5EF4-FFF2-40B4-BE49-F238E27FC236}">
                <a16:creationId xmlns:a16="http://schemas.microsoft.com/office/drawing/2014/main" id="{D3BA75BE-EA41-449F-9C81-8BCF8FD6FFE0}"/>
              </a:ext>
            </a:extLst>
          </p:cNvPr>
          <p:cNvSpPr>
            <a:spLocks noGrp="1"/>
          </p:cNvSpPr>
          <p:nvPr>
            <p:ph type="body" sz="half" idx="2"/>
          </p:nvPr>
        </p:nvSpPr>
        <p:spPr>
          <a:xfrm>
            <a:off x="609600" y="3429000"/>
            <a:ext cx="4114800" cy="2624584"/>
          </a:xfrm>
        </p:spPr>
        <p:txBody>
          <a:bodyPr/>
          <a:lstStyle/>
          <a:p>
            <a:pPr algn="just"/>
            <a:r>
              <a:rPr lang="it-IT" b="1" dirty="0"/>
              <a:t>NEL FINE SETTIMANA DEDICATE UN PAIO D’ORE PER VERIFICARE SE AVETE RACCOLTO TUTTE LE SPESE E RIFLETTETE SUGLI ACQUISTI DA FARE ENTRO FINE ANNO.</a:t>
            </a:r>
          </a:p>
        </p:txBody>
      </p:sp>
    </p:spTree>
    <p:extLst>
      <p:ext uri="{BB962C8B-B14F-4D97-AF65-F5344CB8AC3E}">
        <p14:creationId xmlns:p14="http://schemas.microsoft.com/office/powerpoint/2010/main" val="218110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b="1" dirty="0"/>
              <a:t>ANNO 2020 – UN NUOVO INIZIO </a:t>
            </a:r>
          </a:p>
        </p:txBody>
      </p:sp>
      <p:sp>
        <p:nvSpPr>
          <p:cNvPr id="5" name="Segnaposto contenuto 4"/>
          <p:cNvSpPr>
            <a:spLocks noGrp="1"/>
          </p:cNvSpPr>
          <p:nvPr>
            <p:ph sz="half" idx="1"/>
          </p:nvPr>
        </p:nvSpPr>
        <p:spPr/>
        <p:txBody>
          <a:bodyPr/>
          <a:lstStyle/>
          <a:p>
            <a:endParaRPr lang="it-IT" dirty="0"/>
          </a:p>
          <a:p>
            <a:r>
              <a:rPr lang="it-IT" b="1" dirty="0" err="1"/>
              <a:t>ObiettivI</a:t>
            </a:r>
            <a:r>
              <a:rPr lang="it-IT" b="1" dirty="0"/>
              <a:t> </a:t>
            </a:r>
            <a:r>
              <a:rPr lang="it-IT" dirty="0"/>
              <a:t>= Quello che voglio raggiungere</a:t>
            </a:r>
          </a:p>
          <a:p>
            <a:endParaRPr lang="it-IT" dirty="0"/>
          </a:p>
          <a:p>
            <a:r>
              <a:rPr lang="it-IT" b="1" dirty="0"/>
              <a:t>Strategia</a:t>
            </a:r>
            <a:r>
              <a:rPr lang="it-IT" dirty="0"/>
              <a:t> = Come penso di raggiungere l’obiettivo</a:t>
            </a:r>
          </a:p>
          <a:p>
            <a:pPr>
              <a:buNone/>
            </a:pPr>
            <a:endParaRPr lang="it-IT" dirty="0"/>
          </a:p>
          <a:p>
            <a:r>
              <a:rPr lang="it-IT" b="1" dirty="0"/>
              <a:t>Tattica</a:t>
            </a:r>
            <a:r>
              <a:rPr lang="it-IT" dirty="0"/>
              <a:t> = Cosa posso usare per raggiungere l’obiettivo</a:t>
            </a:r>
          </a:p>
          <a:p>
            <a:pPr>
              <a:buNone/>
            </a:pPr>
            <a:r>
              <a:rPr lang="it-IT" dirty="0"/>
              <a:t> </a:t>
            </a:r>
          </a:p>
          <a:p>
            <a:endParaRPr lang="it-IT" dirty="0"/>
          </a:p>
        </p:txBody>
      </p:sp>
      <p:pic>
        <p:nvPicPr>
          <p:cNvPr id="7" name="Segnaposto contenuto 6" descr="Risultati immagini per IMMAGINI STRATEGIA"/>
          <p:cNvPicPr>
            <a:picLocks noGrp="1"/>
          </p:cNvPicPr>
          <p:nvPr>
            <p:ph sz="half" idx="2"/>
          </p:nvPr>
        </p:nvPicPr>
        <p:blipFill>
          <a:blip r:embed="rId2"/>
          <a:srcRect/>
          <a:stretch>
            <a:fillRect/>
          </a:stretch>
        </p:blipFill>
        <p:spPr bwMode="auto">
          <a:xfrm>
            <a:off x="5172890" y="2155371"/>
            <a:ext cx="6779623" cy="445443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93E2C8F5-B35B-4728-AFAB-5111275C6C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olo 1">
            <a:extLst>
              <a:ext uri="{FF2B5EF4-FFF2-40B4-BE49-F238E27FC236}">
                <a16:creationId xmlns:a16="http://schemas.microsoft.com/office/drawing/2014/main" id="{C75120AE-CA61-4671-B252-BC21A087289D}"/>
              </a:ext>
            </a:extLst>
          </p:cNvPr>
          <p:cNvSpPr>
            <a:spLocks noGrp="1"/>
          </p:cNvSpPr>
          <p:nvPr>
            <p:ph type="title"/>
          </p:nvPr>
        </p:nvSpPr>
        <p:spPr>
          <a:xfrm>
            <a:off x="4673600" y="764373"/>
            <a:ext cx="6832600" cy="1293028"/>
          </a:xfrm>
        </p:spPr>
        <p:txBody>
          <a:bodyPr vert="horz" lIns="91440" tIns="45720" rIns="91440" bIns="45720" rtlCol="0" anchor="ctr">
            <a:normAutofit/>
          </a:bodyPr>
          <a:lstStyle/>
          <a:p>
            <a:pPr algn="r"/>
            <a:r>
              <a:rPr lang="en-US" sz="4000" b="1" dirty="0"/>
              <a:t>OBIETTIVI &amp; STRATEGIE</a:t>
            </a:r>
            <a:br>
              <a:rPr lang="en-US" sz="4000" b="1" dirty="0"/>
            </a:br>
            <a:r>
              <a:rPr lang="en-US" sz="4000" dirty="0" err="1">
                <a:latin typeface="Algerian" pitchFamily="82" charset="0"/>
              </a:rPr>
              <a:t>idee</a:t>
            </a:r>
            <a:endParaRPr lang="en-US" sz="4000" b="1" dirty="0">
              <a:latin typeface="Algerian" pitchFamily="82" charset="0"/>
            </a:endParaRPr>
          </a:p>
        </p:txBody>
      </p:sp>
      <p:sp>
        <p:nvSpPr>
          <p:cNvPr id="4" name="Segnaposto testo 3">
            <a:extLst>
              <a:ext uri="{FF2B5EF4-FFF2-40B4-BE49-F238E27FC236}">
                <a16:creationId xmlns:a16="http://schemas.microsoft.com/office/drawing/2014/main" id="{254624C1-A114-45C4-9744-74E734C45DA1}"/>
              </a:ext>
            </a:extLst>
          </p:cNvPr>
          <p:cNvSpPr>
            <a:spLocks noGrp="1"/>
          </p:cNvSpPr>
          <p:nvPr>
            <p:ph type="body" sz="half" idx="2"/>
          </p:nvPr>
        </p:nvSpPr>
        <p:spPr>
          <a:xfrm>
            <a:off x="182880" y="1502230"/>
            <a:ext cx="6283234" cy="5068388"/>
          </a:xfrm>
        </p:spPr>
        <p:txBody>
          <a:bodyPr vert="horz" lIns="91440" tIns="45720" rIns="91440" bIns="45720" rtlCol="0">
            <a:normAutofit fontScale="92500"/>
          </a:bodyPr>
          <a:lstStyle/>
          <a:p>
            <a:pPr lvl="0" indent="-228600">
              <a:buFont typeface="Arial" panose="020B0604020202020204" pitchFamily="34" charset="0"/>
              <a:buChar char="•"/>
            </a:pPr>
            <a:endParaRPr lang="en-US" sz="1400" dirty="0"/>
          </a:p>
          <a:p>
            <a:pPr lvl="0" indent="-228600">
              <a:buFont typeface="Arial" panose="020B0604020202020204" pitchFamily="34" charset="0"/>
              <a:buChar char="•"/>
            </a:pPr>
            <a:r>
              <a:rPr lang="en-US" sz="2600" b="1" dirty="0"/>
              <a:t>VERFICARE SE MODIFICARE </a:t>
            </a:r>
          </a:p>
          <a:p>
            <a:pPr lvl="0" indent="-228600"/>
            <a:r>
              <a:rPr lang="en-US" sz="2600" b="1" dirty="0"/>
              <a:t>   LA STRUTTURA FISCALE  E SOCIETARIA;</a:t>
            </a:r>
          </a:p>
          <a:p>
            <a:pPr lvl="0" indent="-228600">
              <a:buFont typeface="Arial" panose="020B0604020202020204" pitchFamily="34" charset="0"/>
              <a:buChar char="•"/>
            </a:pPr>
            <a:r>
              <a:rPr lang="en-US" sz="2600" b="1" dirty="0"/>
              <a:t>STATUTO, VALUTARE  MODIFICHE:</a:t>
            </a:r>
          </a:p>
          <a:p>
            <a:pPr lvl="0" indent="-228600"/>
            <a:r>
              <a:rPr lang="en-US" sz="2600" b="1" dirty="0"/>
              <a:t>   </a:t>
            </a:r>
            <a:r>
              <a:rPr lang="en-US" sz="2600" b="1" dirty="0" err="1"/>
              <a:t>Trattamento</a:t>
            </a:r>
            <a:r>
              <a:rPr lang="en-US" sz="2600" b="1" dirty="0"/>
              <a:t> fine </a:t>
            </a:r>
            <a:r>
              <a:rPr lang="en-US" sz="2600" b="1" dirty="0" err="1"/>
              <a:t>mandato</a:t>
            </a:r>
            <a:r>
              <a:rPr lang="en-US" sz="2600" b="1" dirty="0"/>
              <a:t> – TFM</a:t>
            </a:r>
          </a:p>
          <a:p>
            <a:pPr lvl="0" indent="-228600"/>
            <a:r>
              <a:rPr lang="en-US" sz="2600" b="1" dirty="0"/>
              <a:t>   </a:t>
            </a:r>
            <a:r>
              <a:rPr lang="en-US" sz="2600" b="1" dirty="0" err="1"/>
              <a:t>Clausole</a:t>
            </a:r>
            <a:r>
              <a:rPr lang="en-US" sz="2600" b="1" dirty="0"/>
              <a:t> </a:t>
            </a:r>
            <a:r>
              <a:rPr lang="en-US" sz="2600" b="1" dirty="0" err="1"/>
              <a:t>di</a:t>
            </a:r>
            <a:r>
              <a:rPr lang="en-US" sz="2600" b="1" dirty="0"/>
              <a:t> </a:t>
            </a:r>
            <a:r>
              <a:rPr lang="en-US" sz="2600" b="1" dirty="0" err="1"/>
              <a:t>tutela</a:t>
            </a:r>
            <a:r>
              <a:rPr lang="en-US" sz="2600" b="1" dirty="0"/>
              <a:t> e quorum; </a:t>
            </a:r>
          </a:p>
          <a:p>
            <a:pPr lvl="0" indent="-228600">
              <a:buFont typeface="Arial" panose="020B0604020202020204" pitchFamily="34" charset="0"/>
              <a:buChar char="•"/>
            </a:pPr>
            <a:r>
              <a:rPr lang="en-US" sz="2600" b="1" dirty="0"/>
              <a:t>VALUTARE  POSIZIONE PREVIDENZIALE;</a:t>
            </a:r>
          </a:p>
          <a:p>
            <a:pPr lvl="0" indent="-228600">
              <a:buFont typeface="Arial" panose="020B0604020202020204" pitchFamily="34" charset="0"/>
              <a:buChar char="•"/>
            </a:pPr>
            <a:r>
              <a:rPr lang="en-US" sz="2600" b="1" dirty="0"/>
              <a:t>VALUTARE  UTILIZZO AUTO:</a:t>
            </a:r>
          </a:p>
          <a:p>
            <a:pPr lvl="0"/>
            <a:r>
              <a:rPr lang="en-US" sz="2600" b="1" dirty="0"/>
              <a:t>   </a:t>
            </a:r>
            <a:r>
              <a:rPr lang="en-US" sz="2600" b="1" dirty="0" err="1"/>
              <a:t>Aziendale</a:t>
            </a:r>
            <a:r>
              <a:rPr lang="en-US" sz="2600" b="1" dirty="0"/>
              <a:t> o </a:t>
            </a:r>
            <a:r>
              <a:rPr lang="en-US" sz="2600" b="1" dirty="0" err="1"/>
              <a:t>Personale</a:t>
            </a:r>
            <a:r>
              <a:rPr lang="en-US" sz="2600" b="1" dirty="0"/>
              <a:t>; </a:t>
            </a:r>
          </a:p>
          <a:p>
            <a:pPr lvl="0" indent="-228600">
              <a:buFont typeface="Arial" panose="020B0604020202020204" pitchFamily="34" charset="0"/>
              <a:buChar char="•"/>
            </a:pPr>
            <a:r>
              <a:rPr lang="en-US" sz="2600" b="1" dirty="0"/>
              <a:t>PIANIFICATE IL MOMENTO “</a:t>
            </a:r>
            <a:r>
              <a:rPr lang="en-US" sz="2600" b="1" dirty="0" err="1"/>
              <a:t>Contabilità</a:t>
            </a:r>
            <a:r>
              <a:rPr lang="en-US" sz="2600" b="1" dirty="0"/>
              <a:t>”: </a:t>
            </a:r>
          </a:p>
          <a:p>
            <a:pPr lvl="0" indent="-228600"/>
            <a:r>
              <a:rPr lang="en-US" sz="2600" b="1" dirty="0"/>
              <a:t>   </a:t>
            </a:r>
            <a:r>
              <a:rPr lang="en-US" sz="2600" b="1" dirty="0" err="1"/>
              <a:t>Organizzare</a:t>
            </a:r>
            <a:r>
              <a:rPr lang="en-US" sz="2600" b="1" dirty="0"/>
              <a:t> </a:t>
            </a:r>
            <a:r>
              <a:rPr lang="en-US" sz="2600" b="1" dirty="0" err="1"/>
              <a:t>prospetti</a:t>
            </a:r>
            <a:r>
              <a:rPr lang="en-US" sz="2600" b="1" dirty="0"/>
              <a:t> e check list;</a:t>
            </a:r>
          </a:p>
          <a:p>
            <a:pPr lvl="0" indent="-228600">
              <a:buFont typeface="Arial" panose="020B0604020202020204" pitchFamily="34" charset="0"/>
              <a:buChar char="•"/>
            </a:pPr>
            <a:endParaRPr lang="en-US" sz="2600" b="1" dirty="0"/>
          </a:p>
          <a:p>
            <a:pPr lvl="0"/>
            <a:endParaRPr lang="en-US" sz="1400" b="1" dirty="0"/>
          </a:p>
          <a:p>
            <a:pPr lvl="0" indent="-228600">
              <a:buFont typeface="Arial" panose="020B0604020202020204" pitchFamily="34" charset="0"/>
              <a:buChar char="•"/>
            </a:pPr>
            <a:endParaRPr lang="en-US" sz="1400" dirty="0"/>
          </a:p>
          <a:p>
            <a:pPr lvl="0" indent="-228600">
              <a:buFont typeface="Arial" panose="020B0604020202020204" pitchFamily="34" charset="0"/>
              <a:buChar char="•"/>
            </a:pPr>
            <a:endParaRPr lang="en-US" sz="1400" dirty="0"/>
          </a:p>
        </p:txBody>
      </p:sp>
      <p:pic>
        <p:nvPicPr>
          <p:cNvPr id="9" name="Segnaposto contenuto 8" descr="Immagine correlata"/>
          <p:cNvPicPr>
            <a:picLocks noGrp="1"/>
          </p:cNvPicPr>
          <p:nvPr>
            <p:ph idx="1"/>
          </p:nvPr>
        </p:nvPicPr>
        <p:blipFill>
          <a:blip r:embed="rId3"/>
          <a:srcRect/>
          <a:stretch>
            <a:fillRect/>
          </a:stretch>
        </p:blipFill>
        <p:spPr bwMode="auto">
          <a:xfrm>
            <a:off x="6518367" y="2259874"/>
            <a:ext cx="5434147" cy="3675337"/>
          </a:xfrm>
          <a:prstGeom prst="rect">
            <a:avLst/>
          </a:prstGeom>
          <a:noFill/>
          <a:ln w="9525">
            <a:noFill/>
            <a:miter lim="800000"/>
            <a:headEnd/>
            <a:tailEnd/>
          </a:ln>
        </p:spPr>
      </p:pic>
    </p:spTree>
    <p:extLst>
      <p:ext uri="{BB962C8B-B14F-4D97-AF65-F5344CB8AC3E}">
        <p14:creationId xmlns:p14="http://schemas.microsoft.com/office/powerpoint/2010/main" val="3592338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5800" y="653143"/>
            <a:ext cx="10820399" cy="3618411"/>
          </a:xfrm>
        </p:spPr>
        <p:txBody>
          <a:bodyPr>
            <a:noAutofit/>
          </a:bodyPr>
          <a:lstStyle/>
          <a:p>
            <a:pPr algn="ctr"/>
            <a:br>
              <a:rPr lang="it-IT" sz="3200" b="1" dirty="0">
                <a:latin typeface="Georgia" pitchFamily="18" charset="0"/>
              </a:rPr>
            </a:br>
            <a:br>
              <a:rPr lang="it-IT" sz="3200" b="1" dirty="0">
                <a:latin typeface="Georgia" pitchFamily="18" charset="0"/>
              </a:rPr>
            </a:br>
            <a:br>
              <a:rPr lang="it-IT" sz="3200" b="1" dirty="0">
                <a:latin typeface="Georgia" pitchFamily="18" charset="0"/>
              </a:rPr>
            </a:br>
            <a:r>
              <a:rPr lang="it-IT" sz="3200" b="1" dirty="0">
                <a:latin typeface="Georgia" pitchFamily="18" charset="0"/>
              </a:rPr>
              <a:t>C’è chi fa parte del problema, </a:t>
            </a:r>
            <a:br>
              <a:rPr lang="it-IT" sz="3200" b="1" dirty="0">
                <a:latin typeface="Georgia" pitchFamily="18" charset="0"/>
              </a:rPr>
            </a:br>
            <a:r>
              <a:rPr lang="it-IT" sz="3200" b="1" dirty="0">
                <a:latin typeface="Georgia" pitchFamily="18" charset="0"/>
              </a:rPr>
              <a:t>chi della soluzione </a:t>
            </a:r>
            <a:br>
              <a:rPr lang="it-IT" sz="3200" b="1" dirty="0">
                <a:latin typeface="Georgia" pitchFamily="18" charset="0"/>
              </a:rPr>
            </a:br>
            <a:r>
              <a:rPr lang="it-IT" sz="3200" b="1" dirty="0">
                <a:latin typeface="Georgia" pitchFamily="18" charset="0"/>
              </a:rPr>
              <a:t>e chi del paesaggio.</a:t>
            </a:r>
            <a:br>
              <a:rPr lang="it-IT" sz="3200" b="1" dirty="0">
                <a:latin typeface="Georgia" pitchFamily="18" charset="0"/>
              </a:rPr>
            </a:br>
            <a:br>
              <a:rPr lang="it-IT" sz="3200" b="1" dirty="0">
                <a:latin typeface="Georgia" pitchFamily="18" charset="0"/>
              </a:rPr>
            </a:br>
            <a:r>
              <a:rPr lang="it-IT" sz="2000" dirty="0">
                <a:latin typeface="Georgia" pitchFamily="18" charset="0"/>
              </a:rPr>
              <a:t>(Dal film </a:t>
            </a:r>
            <a:r>
              <a:rPr lang="it-IT" sz="2000" dirty="0" err="1">
                <a:latin typeface="Georgia" pitchFamily="18" charset="0"/>
              </a:rPr>
              <a:t>Ronin</a:t>
            </a:r>
            <a:r>
              <a:rPr lang="it-IT" sz="2000" dirty="0">
                <a:latin typeface="Georgia" pitchFamily="18" charset="0"/>
              </a:rPr>
              <a:t>)</a:t>
            </a:r>
            <a:br>
              <a:rPr lang="it-IT" sz="3200" dirty="0"/>
            </a:br>
            <a:endParaRPr lang="it-IT" sz="3200" dirty="0"/>
          </a:p>
        </p:txBody>
      </p:sp>
      <p:sp>
        <p:nvSpPr>
          <p:cNvPr id="6" name="Segnaposto testo 5"/>
          <p:cNvSpPr>
            <a:spLocks noGrp="1"/>
          </p:cNvSpPr>
          <p:nvPr>
            <p:ph type="body" idx="1"/>
          </p:nvPr>
        </p:nvSpPr>
        <p:spPr/>
        <p:txBody>
          <a:bodyPr/>
          <a:lstStyle/>
          <a:p>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C4ED57-B9D2-4546-98F6-E4F35FCFA7A9}"/>
              </a:ext>
            </a:extLst>
          </p:cNvPr>
          <p:cNvSpPr>
            <a:spLocks noGrp="1"/>
          </p:cNvSpPr>
          <p:nvPr>
            <p:ph type="title"/>
          </p:nvPr>
        </p:nvSpPr>
        <p:spPr>
          <a:xfrm>
            <a:off x="2895600" y="764373"/>
            <a:ext cx="8610600" cy="1293028"/>
          </a:xfrm>
        </p:spPr>
        <p:txBody>
          <a:bodyPr/>
          <a:lstStyle/>
          <a:p>
            <a:pPr algn="l"/>
            <a:r>
              <a:rPr lang="it-IT" dirty="0"/>
              <a:t>CHI SONO</a:t>
            </a:r>
          </a:p>
        </p:txBody>
      </p:sp>
      <p:sp>
        <p:nvSpPr>
          <p:cNvPr id="3" name="Segnaposto contenuto 2">
            <a:extLst>
              <a:ext uri="{FF2B5EF4-FFF2-40B4-BE49-F238E27FC236}">
                <a16:creationId xmlns:a16="http://schemas.microsoft.com/office/drawing/2014/main" id="{8060C21F-4813-4AFB-8351-2A27CBE9AF8E}"/>
              </a:ext>
            </a:extLst>
          </p:cNvPr>
          <p:cNvSpPr>
            <a:spLocks noGrp="1"/>
          </p:cNvSpPr>
          <p:nvPr>
            <p:ph idx="1"/>
          </p:nvPr>
        </p:nvSpPr>
        <p:spPr>
          <a:xfrm>
            <a:off x="685800" y="2194560"/>
            <a:ext cx="10820400" cy="4024125"/>
          </a:xfrm>
        </p:spPr>
        <p:txBody>
          <a:bodyPr>
            <a:normAutofit lnSpcReduction="10000"/>
          </a:bodyPr>
          <a:lstStyle/>
          <a:p>
            <a:endParaRPr lang="it-IT" sz="2000" dirty="0"/>
          </a:p>
          <a:p>
            <a:endParaRPr lang="it-IT" sz="2000" dirty="0"/>
          </a:p>
          <a:p>
            <a:r>
              <a:rPr lang="it-IT" sz="2800" dirty="0"/>
              <a:t>Cristina Marchesini</a:t>
            </a:r>
          </a:p>
          <a:p>
            <a:endParaRPr lang="it-IT" sz="2800" dirty="0"/>
          </a:p>
          <a:p>
            <a:r>
              <a:rPr lang="it-IT" sz="2800" b="1" dirty="0"/>
              <a:t>di cosa mi occupo:</a:t>
            </a:r>
          </a:p>
          <a:p>
            <a:endParaRPr lang="it-IT" sz="2800" dirty="0"/>
          </a:p>
          <a:p>
            <a:r>
              <a:rPr lang="it-IT" sz="2800" dirty="0"/>
              <a:t>Consulenza fiscale e strategie aziendali</a:t>
            </a:r>
          </a:p>
          <a:p>
            <a:endParaRPr lang="it-IT" sz="2800" dirty="0"/>
          </a:p>
          <a:p>
            <a:r>
              <a:rPr lang="it-IT" sz="2800" dirty="0"/>
              <a:t>Bologna – Modena - Parma</a:t>
            </a:r>
          </a:p>
        </p:txBody>
      </p:sp>
    </p:spTree>
    <p:extLst>
      <p:ext uri="{BB962C8B-B14F-4D97-AF65-F5344CB8AC3E}">
        <p14:creationId xmlns:p14="http://schemas.microsoft.com/office/powerpoint/2010/main" val="91883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CAEF68-D9EC-4B79-95FD-0EB798A44428}"/>
              </a:ext>
            </a:extLst>
          </p:cNvPr>
          <p:cNvSpPr>
            <a:spLocks noGrp="1"/>
          </p:cNvSpPr>
          <p:nvPr>
            <p:ph type="title"/>
          </p:nvPr>
        </p:nvSpPr>
        <p:spPr/>
        <p:txBody>
          <a:bodyPr/>
          <a:lstStyle/>
          <a:p>
            <a:r>
              <a:rPr lang="it-IT" dirty="0"/>
              <a:t>OGGI VI PARLO DI…</a:t>
            </a:r>
            <a:br>
              <a:rPr lang="it-IT" dirty="0"/>
            </a:br>
            <a:endParaRPr lang="it-IT" dirty="0"/>
          </a:p>
        </p:txBody>
      </p:sp>
      <p:sp>
        <p:nvSpPr>
          <p:cNvPr id="3" name="Segnaposto contenuto 2">
            <a:extLst>
              <a:ext uri="{FF2B5EF4-FFF2-40B4-BE49-F238E27FC236}">
                <a16:creationId xmlns:a16="http://schemas.microsoft.com/office/drawing/2014/main" id="{8DF85623-6857-40B9-BC10-DF57C6404AC3}"/>
              </a:ext>
            </a:extLst>
          </p:cNvPr>
          <p:cNvSpPr>
            <a:spLocks noGrp="1"/>
          </p:cNvSpPr>
          <p:nvPr>
            <p:ph idx="1"/>
          </p:nvPr>
        </p:nvSpPr>
        <p:spPr/>
        <p:txBody>
          <a:bodyPr/>
          <a:lstStyle/>
          <a:p>
            <a:pPr marL="0" indent="0">
              <a:buNone/>
            </a:pPr>
            <a:endParaRPr lang="it-IT" dirty="0"/>
          </a:p>
          <a:p>
            <a:pPr>
              <a:buFontTx/>
              <a:buChar char="-"/>
            </a:pPr>
            <a:r>
              <a:rPr lang="it-IT" sz="4000" b="1" dirty="0"/>
              <a:t>STRATEGIE &amp; TATTICHE</a:t>
            </a:r>
          </a:p>
          <a:p>
            <a:pPr>
              <a:buFontTx/>
              <a:buChar char="-"/>
            </a:pPr>
            <a:r>
              <a:rPr lang="it-IT" sz="4000" b="1" dirty="0"/>
              <a:t>PIANIFICARE IL FINE ANNO … </a:t>
            </a:r>
          </a:p>
          <a:p>
            <a:pPr marL="0" indent="0">
              <a:buNone/>
            </a:pPr>
            <a:r>
              <a:rPr lang="it-IT" sz="4000" b="1" dirty="0"/>
              <a:t>                  … MA NON SOLO             </a:t>
            </a:r>
          </a:p>
          <a:p>
            <a:pPr marL="0" indent="0">
              <a:buNone/>
            </a:pPr>
            <a:r>
              <a:rPr lang="it-IT" sz="4000" b="1" dirty="0"/>
              <a:t>- PUNTI DA RICORDARE</a:t>
            </a:r>
          </a:p>
          <a:p>
            <a:pPr marL="0" indent="0">
              <a:buNone/>
            </a:pPr>
            <a:r>
              <a:rPr lang="it-IT" sz="4000" b="1" dirty="0"/>
              <a:t>- CONSIGLI PRATICI</a:t>
            </a:r>
          </a:p>
          <a:p>
            <a:pPr marL="0" indent="0">
              <a:buNone/>
            </a:pPr>
            <a:endParaRPr lang="it-IT" dirty="0"/>
          </a:p>
        </p:txBody>
      </p:sp>
    </p:spTree>
    <p:extLst>
      <p:ext uri="{BB962C8B-B14F-4D97-AF65-F5344CB8AC3E}">
        <p14:creationId xmlns:p14="http://schemas.microsoft.com/office/powerpoint/2010/main" val="3793987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8CDB5E-F85C-44D5-8928-9B6C71E92C4B}"/>
              </a:ext>
            </a:extLst>
          </p:cNvPr>
          <p:cNvSpPr>
            <a:spLocks noGrp="1"/>
          </p:cNvSpPr>
          <p:nvPr>
            <p:ph type="title"/>
          </p:nvPr>
        </p:nvSpPr>
        <p:spPr/>
        <p:txBody>
          <a:bodyPr/>
          <a:lstStyle/>
          <a:p>
            <a:r>
              <a:rPr lang="it-IT" b="1" dirty="0"/>
              <a:t>STRATEGIA &amp; TATTICA</a:t>
            </a:r>
          </a:p>
        </p:txBody>
      </p:sp>
      <p:sp>
        <p:nvSpPr>
          <p:cNvPr id="3" name="Segnaposto contenuto 2">
            <a:extLst>
              <a:ext uri="{FF2B5EF4-FFF2-40B4-BE49-F238E27FC236}">
                <a16:creationId xmlns:a16="http://schemas.microsoft.com/office/drawing/2014/main" id="{24375C78-5AB4-447D-8F2E-A623FEB46730}"/>
              </a:ext>
            </a:extLst>
          </p:cNvPr>
          <p:cNvSpPr>
            <a:spLocks noGrp="1"/>
          </p:cNvSpPr>
          <p:nvPr>
            <p:ph idx="1"/>
          </p:nvPr>
        </p:nvSpPr>
        <p:spPr/>
        <p:txBody>
          <a:bodyPr/>
          <a:lstStyle/>
          <a:p>
            <a:pPr lvl="0" fontAlgn="base"/>
            <a:endParaRPr lang="it-IT" dirty="0"/>
          </a:p>
          <a:p>
            <a:pPr lvl="0" fontAlgn="base">
              <a:buNone/>
            </a:pPr>
            <a:r>
              <a:rPr lang="it-IT" b="1" dirty="0"/>
              <a:t>   </a:t>
            </a:r>
            <a:r>
              <a:rPr lang="it-IT" sz="4000" b="1" dirty="0"/>
              <a:t>Differenze tra strategia e tattica</a:t>
            </a:r>
          </a:p>
          <a:p>
            <a:pPr lvl="0" fontAlgn="base">
              <a:buNone/>
            </a:pPr>
            <a:endParaRPr lang="it-IT" dirty="0"/>
          </a:p>
          <a:p>
            <a:pPr lvl="0" fontAlgn="base"/>
            <a:r>
              <a:rPr lang="it-IT" sz="2400" dirty="0"/>
              <a:t>La strategia si realizza nel lungo termine, la tattica si realizza nel breve termine.</a:t>
            </a:r>
          </a:p>
          <a:p>
            <a:pPr lvl="0" fontAlgn="base"/>
            <a:r>
              <a:rPr lang="it-IT" sz="2400" dirty="0"/>
              <a:t>La strategia pianifica, la tattica esegue il piano.</a:t>
            </a:r>
          </a:p>
          <a:p>
            <a:pPr lvl="0" fontAlgn="base"/>
            <a:r>
              <a:rPr lang="it-IT" sz="2400" dirty="0"/>
              <a:t>La strategia opera su larga scala, la tattica opera su scala ridotta.</a:t>
            </a:r>
          </a:p>
          <a:p>
            <a:pPr lvl="0" fontAlgn="base"/>
            <a:r>
              <a:rPr lang="it-IT" sz="2400" dirty="0"/>
              <a:t>La strategia riguarda il perché si fa una cosa, la tattica riguarda il come la si fa.</a:t>
            </a:r>
          </a:p>
          <a:p>
            <a:endParaRPr lang="it-IT" dirty="0"/>
          </a:p>
        </p:txBody>
      </p:sp>
    </p:spTree>
    <p:extLst>
      <p:ext uri="{BB962C8B-B14F-4D97-AF65-F5344CB8AC3E}">
        <p14:creationId xmlns:p14="http://schemas.microsoft.com/office/powerpoint/2010/main" val="742627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b="1" dirty="0"/>
              <a:t>        PERCORSO IDEALE </a:t>
            </a:r>
          </a:p>
        </p:txBody>
      </p:sp>
      <p:sp>
        <p:nvSpPr>
          <p:cNvPr id="3" name="Segnaposto contenuto 2"/>
          <p:cNvSpPr>
            <a:spLocks noGrp="1"/>
          </p:cNvSpPr>
          <p:nvPr>
            <p:ph idx="1"/>
          </p:nvPr>
        </p:nvSpPr>
        <p:spPr/>
        <p:txBody>
          <a:bodyPr/>
          <a:lstStyle/>
          <a:p>
            <a:pPr lvl="0" fontAlgn="base"/>
            <a:endParaRPr lang="it-IT" dirty="0"/>
          </a:p>
          <a:p>
            <a:pPr lvl="0" fontAlgn="base">
              <a:buNone/>
            </a:pPr>
            <a:r>
              <a:rPr lang="it-IT" b="1" dirty="0"/>
              <a:t>1- </a:t>
            </a:r>
            <a:r>
              <a:rPr lang="it-IT" dirty="0"/>
              <a:t>Si parte sempre dallo stabilire un obiettivo, cioè il risultato che si vuole raggiungere.			</a:t>
            </a:r>
            <a:r>
              <a:rPr lang="it-IT" b="1" dirty="0"/>
              <a:t>OBIETTIVO</a:t>
            </a:r>
          </a:p>
          <a:p>
            <a:pPr lvl="0" fontAlgn="base">
              <a:buNone/>
            </a:pPr>
            <a:endParaRPr lang="it-IT" b="1" dirty="0"/>
          </a:p>
          <a:p>
            <a:pPr lvl="0" fontAlgn="base">
              <a:buNone/>
            </a:pPr>
            <a:r>
              <a:rPr lang="it-IT" b="1" dirty="0"/>
              <a:t>2- </a:t>
            </a:r>
            <a:r>
              <a:rPr lang="it-IT" dirty="0"/>
              <a:t>Poi si studia una strategia adeguata, vale a dire un piano strategico per centrare l’obiettivo.  		</a:t>
            </a:r>
            <a:r>
              <a:rPr lang="it-IT" b="1" dirty="0"/>
              <a:t>STRATEGIA</a:t>
            </a:r>
          </a:p>
          <a:p>
            <a:pPr lvl="0" fontAlgn="base">
              <a:buNone/>
            </a:pPr>
            <a:endParaRPr lang="it-IT" b="1" dirty="0"/>
          </a:p>
          <a:p>
            <a:pPr lvl="0" fontAlgn="base">
              <a:buNone/>
            </a:pPr>
            <a:r>
              <a:rPr lang="it-IT" b="1" dirty="0"/>
              <a:t>3-</a:t>
            </a:r>
            <a:r>
              <a:rPr lang="it-IT" dirty="0"/>
              <a:t> Da ultimo, ci si affida a una tattica (o a più d’una) per concretizzare la strategia e colpire il bersaglio.  	</a:t>
            </a:r>
            <a:r>
              <a:rPr lang="it-IT" b="1" dirty="0"/>
              <a:t>TATTICA</a:t>
            </a:r>
          </a:p>
          <a:p>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276D1F-C82D-44BD-B0D1-80208FA13840}"/>
              </a:ext>
            </a:extLst>
          </p:cNvPr>
          <p:cNvSpPr>
            <a:spLocks noGrp="1"/>
          </p:cNvSpPr>
          <p:nvPr>
            <p:ph type="title"/>
          </p:nvPr>
        </p:nvSpPr>
        <p:spPr>
          <a:xfrm>
            <a:off x="2856411" y="404949"/>
            <a:ext cx="8610600" cy="1972491"/>
          </a:xfrm>
        </p:spPr>
        <p:txBody>
          <a:bodyPr/>
          <a:lstStyle/>
          <a:p>
            <a:pPr algn="ctr"/>
            <a:r>
              <a:rPr lang="it-IT" b="1" dirty="0"/>
              <a:t>Invertiamo il percorso</a:t>
            </a:r>
            <a:br>
              <a:rPr lang="it-IT" b="1" dirty="0"/>
            </a:br>
            <a:r>
              <a:rPr lang="it-IT" b="1" dirty="0"/>
              <a:t>iniziamo dalla tattica</a:t>
            </a:r>
          </a:p>
        </p:txBody>
      </p:sp>
      <p:pic>
        <p:nvPicPr>
          <p:cNvPr id="4" name="Segnaposto contenuto 3" descr="Immagine correlata"/>
          <p:cNvPicPr>
            <a:picLocks noGrp="1"/>
          </p:cNvPicPr>
          <p:nvPr>
            <p:ph idx="1"/>
          </p:nvPr>
        </p:nvPicPr>
        <p:blipFill>
          <a:blip r:embed="rId2"/>
          <a:srcRect/>
          <a:stretch>
            <a:fillRect/>
          </a:stretch>
        </p:blipFill>
        <p:spPr bwMode="auto">
          <a:xfrm>
            <a:off x="1825533" y="2116184"/>
            <a:ext cx="9186456" cy="4454434"/>
          </a:xfrm>
          <a:prstGeom prst="rect">
            <a:avLst/>
          </a:prstGeom>
          <a:noFill/>
          <a:ln w="9525">
            <a:noFill/>
            <a:miter lim="800000"/>
            <a:headEnd/>
            <a:tailEnd/>
          </a:ln>
        </p:spPr>
      </p:pic>
    </p:spTree>
    <p:extLst>
      <p:ext uri="{BB962C8B-B14F-4D97-AF65-F5344CB8AC3E}">
        <p14:creationId xmlns:p14="http://schemas.microsoft.com/office/powerpoint/2010/main" val="1189051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343945-5B3B-409E-89A0-549A833B0E88}"/>
              </a:ext>
            </a:extLst>
          </p:cNvPr>
          <p:cNvSpPr>
            <a:spLocks noGrp="1"/>
          </p:cNvSpPr>
          <p:nvPr>
            <p:ph type="title"/>
          </p:nvPr>
        </p:nvSpPr>
        <p:spPr/>
        <p:txBody>
          <a:bodyPr/>
          <a:lstStyle/>
          <a:p>
            <a:pPr algn="ctr"/>
            <a:r>
              <a:rPr lang="it-IT" dirty="0"/>
              <a:t>ATTENZIONE ALLE DATE</a:t>
            </a:r>
          </a:p>
        </p:txBody>
      </p:sp>
      <p:pic>
        <p:nvPicPr>
          <p:cNvPr id="4" name="Segnaposto contenuto 3" descr="Risultato immagini per immagini CALENDARIO DICEMBRE 2019&quot;">
            <a:extLst>
              <a:ext uri="{FF2B5EF4-FFF2-40B4-BE49-F238E27FC236}">
                <a16:creationId xmlns:a16="http://schemas.microsoft.com/office/drawing/2014/main" id="{8B98FD17-D563-44C4-B75F-9E4EA1820177}"/>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24554" y="2841674"/>
            <a:ext cx="8117057" cy="3376246"/>
          </a:xfrm>
          <a:prstGeom prst="rect">
            <a:avLst/>
          </a:prstGeom>
          <a:noFill/>
          <a:ln>
            <a:noFill/>
          </a:ln>
        </p:spPr>
      </p:pic>
    </p:spTree>
    <p:extLst>
      <p:ext uri="{BB962C8B-B14F-4D97-AF65-F5344CB8AC3E}">
        <p14:creationId xmlns:p14="http://schemas.microsoft.com/office/powerpoint/2010/main" val="3717922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ounded Rectangle 14">
            <a:extLst>
              <a:ext uri="{FF2B5EF4-FFF2-40B4-BE49-F238E27FC236}">
                <a16:creationId xmlns:a16="http://schemas.microsoft.com/office/drawing/2014/main" id="{637BD688-14A6-4B96-B8A2-3CD81C0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3" name="Rectangle 22">
            <a:extLst>
              <a:ext uri="{FF2B5EF4-FFF2-40B4-BE49-F238E27FC236}">
                <a16:creationId xmlns:a16="http://schemas.microsoft.com/office/drawing/2014/main" id="{B7B2544F-CA5E-40F6-9525-716A90C8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5" name="Picture 24">
            <a:extLst>
              <a:ext uri="{FF2B5EF4-FFF2-40B4-BE49-F238E27FC236}">
                <a16:creationId xmlns:a16="http://schemas.microsoft.com/office/drawing/2014/main" id="{7A771FBF-1693-4446-977C-DBF8387D19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0792"/>
          <a:stretch/>
        </p:blipFill>
        <p:spPr>
          <a:xfrm rot="10800000" flipH="1" flipV="1">
            <a:off x="0" y="4102768"/>
            <a:ext cx="4642202" cy="2755232"/>
          </a:xfrm>
          <a:prstGeom prst="rect">
            <a:avLst/>
          </a:prstGeom>
        </p:spPr>
      </p:pic>
      <p:sp>
        <p:nvSpPr>
          <p:cNvPr id="2" name="Titolo 1">
            <a:extLst>
              <a:ext uri="{FF2B5EF4-FFF2-40B4-BE49-F238E27FC236}">
                <a16:creationId xmlns:a16="http://schemas.microsoft.com/office/drawing/2014/main" id="{55779A41-4862-4AAF-9976-B18219E2F789}"/>
              </a:ext>
            </a:extLst>
          </p:cNvPr>
          <p:cNvSpPr>
            <a:spLocks noGrp="1"/>
          </p:cNvSpPr>
          <p:nvPr>
            <p:ph type="title"/>
          </p:nvPr>
        </p:nvSpPr>
        <p:spPr>
          <a:xfrm>
            <a:off x="665922" y="673101"/>
            <a:ext cx="3548269" cy="3848100"/>
          </a:xfrm>
        </p:spPr>
        <p:txBody>
          <a:bodyPr>
            <a:normAutofit fontScale="90000"/>
          </a:bodyPr>
          <a:lstStyle/>
          <a:p>
            <a:pPr algn="ctr"/>
            <a:r>
              <a:rPr lang="it-IT" sz="3600" b="1" dirty="0"/>
              <a:t>CONTABILITA’ SEMPLIFICATA </a:t>
            </a:r>
            <a:br>
              <a:rPr lang="it-IT" sz="3600" dirty="0"/>
            </a:br>
            <a:br>
              <a:rPr lang="it-IT" sz="3600" dirty="0"/>
            </a:br>
            <a:r>
              <a:rPr lang="it-IT" sz="3600" dirty="0"/>
              <a:t>LE FATTURE DEVONO ESSERE RICEVUTE  ENTRO IL 31 DICEMBRE 2019</a:t>
            </a:r>
          </a:p>
        </p:txBody>
      </p:sp>
      <p:sp>
        <p:nvSpPr>
          <p:cNvPr id="3" name="Segnaposto contenuto 2">
            <a:extLst>
              <a:ext uri="{FF2B5EF4-FFF2-40B4-BE49-F238E27FC236}">
                <a16:creationId xmlns:a16="http://schemas.microsoft.com/office/drawing/2014/main" id="{31E4A7CB-9E31-4AF2-B2BA-46E2D1EDD06D}"/>
              </a:ext>
            </a:extLst>
          </p:cNvPr>
          <p:cNvSpPr>
            <a:spLocks noGrp="1"/>
          </p:cNvSpPr>
          <p:nvPr>
            <p:ph idx="1"/>
          </p:nvPr>
        </p:nvSpPr>
        <p:spPr>
          <a:xfrm>
            <a:off x="5057825" y="987287"/>
            <a:ext cx="5755949" cy="4697895"/>
          </a:xfrm>
        </p:spPr>
        <p:txBody>
          <a:bodyPr anchor="ctr">
            <a:normAutofit/>
          </a:bodyPr>
          <a:lstStyle/>
          <a:p>
            <a:pPr lvl="0"/>
            <a:endParaRPr lang="it-IT" sz="1800"/>
          </a:p>
          <a:p>
            <a:pPr lvl="0"/>
            <a:r>
              <a:rPr lang="it-IT" sz="1800"/>
              <a:t>CONTABILITA’ PER CASSA:  DEDUCO LE FATTURE PAGATE NELL’ANNO</a:t>
            </a:r>
          </a:p>
          <a:p>
            <a:pPr lvl="0"/>
            <a:r>
              <a:rPr lang="it-IT" sz="1800"/>
              <a:t>CONTABILITA ORDINARIA: I COSTI VENGONO  DEDOTTI PER COMPETENZA</a:t>
            </a:r>
          </a:p>
          <a:p>
            <a:r>
              <a:rPr lang="it-IT" sz="1800"/>
              <a:t>CONTABILITA’ SEMPLIFICATA: SI DEDUCONO LE FATTURE REGISTRATE </a:t>
            </a:r>
          </a:p>
          <a:p>
            <a:r>
              <a:rPr lang="it-IT" sz="1800"/>
              <a:t>E’ quindi importante distinguere due aspetti:</a:t>
            </a:r>
          </a:p>
          <a:p>
            <a:pPr lvl="0"/>
            <a:r>
              <a:rPr lang="it-IT" sz="1800"/>
              <a:t>la </a:t>
            </a:r>
            <a:r>
              <a:rPr lang="it-IT" sz="1800" b="1"/>
              <a:t>deduzione del costo</a:t>
            </a:r>
            <a:r>
              <a:rPr lang="it-IT" sz="1800"/>
              <a:t>, per il quale rileva l’anno in cui avviene l’annotazione del documento contabile.</a:t>
            </a:r>
          </a:p>
          <a:p>
            <a:pPr lvl="0"/>
            <a:r>
              <a:rPr lang="it-IT" sz="1800"/>
              <a:t>la </a:t>
            </a:r>
            <a:r>
              <a:rPr lang="it-IT" sz="1800" b="1"/>
              <a:t>detrazione dell’Iva</a:t>
            </a:r>
            <a:r>
              <a:rPr lang="it-IT" sz="1800"/>
              <a:t>, per la quale rileva l’imputazione dell’imposta nella dichiarazione annuale </a:t>
            </a:r>
          </a:p>
          <a:p>
            <a:endParaRPr lang="it-IT" sz="1800" dirty="0"/>
          </a:p>
        </p:txBody>
      </p:sp>
    </p:spTree>
    <p:extLst>
      <p:ext uri="{BB962C8B-B14F-4D97-AF65-F5344CB8AC3E}">
        <p14:creationId xmlns:p14="http://schemas.microsoft.com/office/powerpoint/2010/main" val="3520334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C6CFAB-704F-497B-86DA-1FD7C9ECC619}"/>
              </a:ext>
            </a:extLst>
          </p:cNvPr>
          <p:cNvSpPr>
            <a:spLocks noGrp="1"/>
          </p:cNvSpPr>
          <p:nvPr>
            <p:ph type="title"/>
          </p:nvPr>
        </p:nvSpPr>
        <p:spPr>
          <a:xfrm>
            <a:off x="685800" y="1524000"/>
            <a:ext cx="4114800" cy="990600"/>
          </a:xfrm>
        </p:spPr>
        <p:txBody>
          <a:bodyPr/>
          <a:lstStyle/>
          <a:p>
            <a:r>
              <a:rPr lang="it-IT" b="1" dirty="0"/>
              <a:t>31 DICEMBRE 2019</a:t>
            </a:r>
          </a:p>
        </p:txBody>
      </p:sp>
      <p:sp>
        <p:nvSpPr>
          <p:cNvPr id="3" name="Segnaposto contenuto 2">
            <a:extLst>
              <a:ext uri="{FF2B5EF4-FFF2-40B4-BE49-F238E27FC236}">
                <a16:creationId xmlns:a16="http://schemas.microsoft.com/office/drawing/2014/main" id="{0C4565FC-80B6-40D6-8382-72666EBE9AE0}"/>
              </a:ext>
            </a:extLst>
          </p:cNvPr>
          <p:cNvSpPr>
            <a:spLocks noGrp="1"/>
          </p:cNvSpPr>
          <p:nvPr>
            <p:ph idx="1"/>
          </p:nvPr>
        </p:nvSpPr>
        <p:spPr>
          <a:xfrm>
            <a:off x="4995582" y="635000"/>
            <a:ext cx="6510618" cy="5583684"/>
          </a:xfrm>
        </p:spPr>
        <p:txBody>
          <a:bodyPr>
            <a:normAutofit/>
          </a:bodyPr>
          <a:lstStyle/>
          <a:p>
            <a:r>
              <a:rPr lang="it-IT" sz="3200" b="1" u="sng" dirty="0"/>
              <a:t>Costi deducibili per cassa</a:t>
            </a:r>
          </a:p>
          <a:p>
            <a:pPr marL="0" indent="0">
              <a:buNone/>
            </a:pPr>
            <a:endParaRPr lang="it-IT" sz="3200" b="1" u="sng" dirty="0"/>
          </a:p>
          <a:p>
            <a:r>
              <a:rPr lang="it-IT" sz="3200" u="sng" dirty="0"/>
              <a:t>Esempi:</a:t>
            </a:r>
          </a:p>
          <a:p>
            <a:r>
              <a:rPr lang="it-IT" sz="3200" dirty="0"/>
              <a:t>COMPENSI AMMINISTRATORI  CON FATTURA</a:t>
            </a:r>
          </a:p>
          <a:p>
            <a:r>
              <a:rPr lang="it-IT" sz="3200" dirty="0"/>
              <a:t>FONDI DI PREVIDENZA COMPLEMENTARE</a:t>
            </a:r>
          </a:p>
          <a:p>
            <a:r>
              <a:rPr lang="it-IT" sz="3200" dirty="0"/>
              <a:t>ASSICURAZIONI</a:t>
            </a:r>
          </a:p>
          <a:p>
            <a:r>
              <a:rPr lang="it-IT" sz="3200" dirty="0"/>
              <a:t>CONTRIBUTI INPS</a:t>
            </a:r>
          </a:p>
        </p:txBody>
      </p:sp>
      <p:sp>
        <p:nvSpPr>
          <p:cNvPr id="4" name="Segnaposto testo 3">
            <a:extLst>
              <a:ext uri="{FF2B5EF4-FFF2-40B4-BE49-F238E27FC236}">
                <a16:creationId xmlns:a16="http://schemas.microsoft.com/office/drawing/2014/main" id="{7DDB3F03-4EE0-4EE6-ADED-49C94EB46D64}"/>
              </a:ext>
            </a:extLst>
          </p:cNvPr>
          <p:cNvSpPr>
            <a:spLocks noGrp="1"/>
          </p:cNvSpPr>
          <p:nvPr>
            <p:ph type="body" sz="half" idx="2"/>
          </p:nvPr>
        </p:nvSpPr>
        <p:spPr>
          <a:xfrm>
            <a:off x="685800" y="2832101"/>
            <a:ext cx="4114800" cy="3386584"/>
          </a:xfrm>
        </p:spPr>
        <p:txBody>
          <a:bodyPr>
            <a:normAutofit fontScale="92500" lnSpcReduction="10000"/>
          </a:bodyPr>
          <a:lstStyle/>
          <a:p>
            <a:endParaRPr lang="it-IT" dirty="0"/>
          </a:p>
          <a:p>
            <a:r>
              <a:rPr lang="it-IT" b="1" dirty="0"/>
              <a:t>PER QUESTI PAGAMENTI NON ASPETTATE IL 31 DICEMBRE. </a:t>
            </a:r>
          </a:p>
          <a:p>
            <a:r>
              <a:rPr lang="it-IT" b="1" dirty="0"/>
              <a:t>IL BONIFICO PER IL PAGAMENTO DI UN FONDO FATTO IL 31 DICEMBRE DIFFICILMENTE  ARRIVERA’ LO STESSO GIORNO E LA QUIETANZA CON DATA </a:t>
            </a:r>
          </a:p>
          <a:p>
            <a:r>
              <a:rPr lang="it-IT" b="1" dirty="0"/>
              <a:t>2 GENNAIO SARA’ DEDUCIBILE SOLO L’ANNO SUCCESSIVO.</a:t>
            </a:r>
          </a:p>
          <a:p>
            <a:endParaRPr lang="it-IT" b="1" dirty="0"/>
          </a:p>
          <a:p>
            <a:r>
              <a:rPr lang="it-IT" sz="2800" b="1" dirty="0"/>
              <a:t>DATE CONSIGLIATE </a:t>
            </a:r>
          </a:p>
          <a:p>
            <a:r>
              <a:rPr lang="it-IT" sz="2800" b="1" dirty="0"/>
              <a:t>20 / 23 DICEMBRE</a:t>
            </a:r>
          </a:p>
        </p:txBody>
      </p:sp>
    </p:spTree>
    <p:extLst>
      <p:ext uri="{BB962C8B-B14F-4D97-AF65-F5344CB8AC3E}">
        <p14:creationId xmlns:p14="http://schemas.microsoft.com/office/powerpoint/2010/main" val="2372981266"/>
      </p:ext>
    </p:extLst>
  </p:cSld>
  <p:clrMapOvr>
    <a:masterClrMapping/>
  </p:clrMapOvr>
</p:sld>
</file>

<file path=ppt/theme/theme1.xml><?xml version="1.0" encoding="utf-8"?>
<a:theme xmlns:a="http://schemas.openxmlformats.org/drawingml/2006/main" name="Scia di vapore">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otalTime>2823</TotalTime>
  <Words>737</Words>
  <Application>Microsoft Office PowerPoint</Application>
  <PresentationFormat>Widescreen</PresentationFormat>
  <Paragraphs>114</Paragraphs>
  <Slides>16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Algerian</vt:lpstr>
      <vt:lpstr>Arial</vt:lpstr>
      <vt:lpstr>Century Gothic</vt:lpstr>
      <vt:lpstr>Georgia</vt:lpstr>
      <vt:lpstr>Scia di vapore</vt:lpstr>
      <vt:lpstr>STRATEGIE FISCALI</vt:lpstr>
      <vt:lpstr>CHI SONO</vt:lpstr>
      <vt:lpstr>OGGI VI PARLO DI… </vt:lpstr>
      <vt:lpstr>STRATEGIA &amp; TATTICA</vt:lpstr>
      <vt:lpstr>        PERCORSO IDEALE </vt:lpstr>
      <vt:lpstr>Invertiamo il percorso iniziamo dalla tattica</vt:lpstr>
      <vt:lpstr>ATTENZIONE ALLE DATE</vt:lpstr>
      <vt:lpstr>CONTABILITA’ SEMPLIFICATA   LE FATTURE DEVONO ESSERE RICEVUTE  ENTRO IL 31 DICEMBRE 2019</vt:lpstr>
      <vt:lpstr>31 DICEMBRE 2019</vt:lpstr>
      <vt:lpstr>12 gennaio 2020</vt:lpstr>
      <vt:lpstr>COSTI </vt:lpstr>
      <vt:lpstr>COMPITI A CASA </vt:lpstr>
      <vt:lpstr>IN GENERALE PER TUTTI </vt:lpstr>
      <vt:lpstr>ANNO 2020 – UN NUOVO INIZIO </vt:lpstr>
      <vt:lpstr>OBIETTIVI &amp; STRATEGIE idee</vt:lpstr>
      <vt:lpstr>   C’è chi fa parte del problema,  chi della soluzione  e chi del paesaggio.  (Dal film Ronin)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CRISTINA MARCHESINI</dc:creator>
  <cp:lastModifiedBy>fabian scolz</cp:lastModifiedBy>
  <cp:revision>24</cp:revision>
  <dcterms:created xsi:type="dcterms:W3CDTF">2019-11-30T07:41:28Z</dcterms:created>
  <dcterms:modified xsi:type="dcterms:W3CDTF">2019-12-17T05:53:29Z</dcterms:modified>
</cp:coreProperties>
</file>