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DD2"/>
          </a:solidFill>
        </a:fill>
      </a:tcStyle>
    </a:wholeTbl>
    <a:band2H>
      <a:tcTxStyle/>
      <a:tcStyle>
        <a:tcBdr/>
        <a:fill>
          <a:solidFill>
            <a:srgbClr val="F3E8EA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D3CC"/>
          </a:solidFill>
        </a:fill>
      </a:tcStyle>
    </a:wholeTbl>
    <a:band2H>
      <a:tcTxStyle/>
      <a:tcStyle>
        <a:tcBdr/>
        <a:fill>
          <a:solidFill>
            <a:srgbClr val="F9EAE7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DACD"/>
          </a:solidFill>
        </a:fill>
      </a:tcStyle>
    </a:wholeTbl>
    <a:band2H>
      <a:tcTxStyle/>
      <a:tcStyle>
        <a:tcBdr/>
        <a:fill>
          <a:solidFill>
            <a:srgbClr val="FEED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 ME LA VENDITA È UNA RELIGIONE      TUTTO SU QUESTO PIANETA SI COMPRA E ESI VENDE  UN IDEA   UN PUNTO DI VISTA   UN APPUNTAMENTO      LA GESTIONE DI UN COLLABORATORE    </a:t>
            </a:r>
          </a:p>
          <a:p>
            <a:r>
              <a:t>E NON AMO LE MANIPOLAZIONI O LE TECNICHE   PREFERISCO LA MEDICINA NATURALE   L’OMEOPATIA</a:t>
            </a:r>
          </a:p>
          <a:p>
            <a:r>
              <a:t>TUTTO CIÒ CHE è NATURALE FUNZIONA BENE QUINDI USO INGREDIENTI NATURALI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DECIDERE DI CAMBIARE QUALCOSA     FORNITORE  MODO DI OPERARE   INIZIARE UNA COSA MAI FATTA PRIMA</a:t>
            </a:r>
          </a:p>
          <a:p>
            <a:r>
              <a:t>AFFRONTARE UNA SITUAZIONE SCOMODA   PROVARE UN NUOVO PRODOTTO, CHE POTREBBE ANCHE NON ESSERE LA SOLUZIONE GIUSTA</a:t>
            </a:r>
          </a:p>
          <a:p>
            <a:endParaRPr/>
          </a:p>
          <a:p>
            <a:r>
              <a:t>CE UNA AZIONE DA FARE   COME TE LA FACIO FARE?  SPINGENDO?  PRENDENDOTI A TESTATE?  INSISTENDO?  NON CAPENDO??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ah si è logico… ma se è logico non funziona  le emozioni sono il contrario della logica</a:t>
            </a:r>
          </a:p>
          <a:p>
            <a:r>
              <a:t>allora ho pensato si è vero   quando sono con una ragazza i momenti dove farle dire si quindi agire,, lo faccio con le emozioni</a:t>
            </a:r>
          </a:p>
          <a:p>
            <a:r>
              <a:t>con i miei collaboratori se devo far si che loro partano con entusiasmo e inizino a fare qualcosa… uso le emozioni</a:t>
            </a:r>
          </a:p>
          <a:p>
            <a:r>
              <a:t>e poi mi è venuto in mente un momento in cui uso delle emozioni ha portato come conseguenza che tanti volevano agire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POSITIVO O IN NEGATIVO</a:t>
            </a:r>
          </a:p>
          <a:p>
            <a:r>
              <a:t>LA SECONDA NON TE LA RICORDI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MICHELE GRECA   NON C APIVO LINGLESE   MA  RIDEVO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 TU FOSSI MIO FRATELLO DI DIREI DI FARE COSÌ   IL COME LO DICI è PIU IMPORTANTE DI COSA DICI</a:t>
            </a:r>
          </a:p>
          <a:p>
            <a:r>
              <a:t>LA TUA ESPRESSIONE   FACCIA INTERROGATTIVA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0" name="Shape 3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47700">
              <a:spcBef>
                <a:spcPts val="500"/>
              </a:spcBef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 CAMBIARE PRODOTTO  FORNITORE  …LISTA DI PRIMA   SE FIDARSI DI TE</a:t>
            </a:r>
          </a:p>
          <a:p>
            <a:r>
              <a:t>DAI CHE TI SEGUO   DIMMI COSA DEVO FARE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ANCHE SE NON SEMRA    ANCHE SE TI DICONO CHE VA TUTTO BENE</a:t>
            </a:r>
          </a:p>
          <a:p>
            <a:endParaRPr/>
          </a:p>
          <a:p>
            <a:r>
              <a:t>SE CAMBIARE PRODOTTO  FORNITORE  …LISTA DI PRIMA   SE FIDARSI DI TE</a:t>
            </a:r>
          </a:p>
          <a:p>
            <a:r>
              <a:t>DAI CHE TI SEGUO   DIMMI COSA DEVO FARE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Rectangle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777874" y="0"/>
            <a:ext cx="7543801" cy="3048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66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Rectangle"/>
          <p:cNvSpPr/>
          <p:nvPr/>
        </p:nvSpPr>
        <p:spPr>
          <a:xfrm>
            <a:off x="777874" y="6172200"/>
            <a:ext cx="7543801" cy="2698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66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71400" y="5627753"/>
            <a:ext cx="410601" cy="485647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914366">
              <a:defRPr sz="23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truttura predefini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383540" marR="40639" indent="-342900">
              <a:spcBef>
                <a:spcPts val="700"/>
              </a:spcBef>
              <a:buClrTx/>
              <a:buFontTx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83590" marR="40639" indent="-285750">
              <a:spcBef>
                <a:spcPts val="600"/>
              </a:spcBef>
              <a:buClrTx/>
              <a:buFontTx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83639" marR="40639" indent="-228600">
              <a:buClrTx/>
              <a:buFontTx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40839" marR="40639" indent="-228600">
              <a:spcBef>
                <a:spcPts val="400"/>
              </a:spcBef>
              <a:buClrTx/>
              <a:buFontTx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98039" marR="40639" indent="-228600">
              <a:spcBef>
                <a:spcPts val="400"/>
              </a:spcBef>
              <a:buClrTx/>
              <a:buFontTx/>
              <a:buChar char="»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1694" y="6404294"/>
            <a:ext cx="273657" cy="269241"/>
          </a:xfrm>
          <a:prstGeom prst="rect">
            <a:avLst/>
          </a:prstGeom>
        </p:spPr>
        <p:txBody>
          <a:bodyPr/>
          <a:lstStyle>
            <a:lvl1pPr algn="r" defTabSz="9144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410765">
              <a:defRPr sz="5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8" y="3545085"/>
            <a:ext cx="7358064" cy="794744"/>
          </a:xfrm>
          <a:prstGeom prst="rect">
            <a:avLst/>
          </a:prstGeom>
        </p:spPr>
        <p:txBody>
          <a:bodyPr lIns="35718" tIns="35718" rIns="35718" bIns="35718" anchor="t">
            <a:normAutofit/>
          </a:bodyPr>
          <a:lstStyle>
            <a:lvl1pPr marL="0" indent="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"/>
          <p:cNvSpPr/>
          <p:nvPr/>
        </p:nvSpPr>
        <p:spPr>
          <a:xfrm>
            <a:off x="777874" y="-1"/>
            <a:ext cx="7543802" cy="381001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Rectangle"/>
          <p:cNvSpPr/>
          <p:nvPr/>
        </p:nvSpPr>
        <p:spPr>
          <a:xfrm>
            <a:off x="777874" y="6172200"/>
            <a:ext cx="7543802" cy="26988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2000" y="5700268"/>
            <a:ext cx="414528" cy="34061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O ELE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1181100" y="101600"/>
            <a:ext cx="6781800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82" name="CORSO LEADERSCHIP"/>
          <p:cNvSpPr txBox="1"/>
          <p:nvPr/>
        </p:nvSpPr>
        <p:spPr>
          <a:xfrm>
            <a:off x="1395306" y="2969005"/>
            <a:ext cx="6227226" cy="61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28600" indent="-228600" defTabSz="1300480">
              <a:buSzPct val="45000"/>
              <a:buBlip>
                <a:blip r:embed="rId2"/>
              </a:buBlip>
              <a:defRPr sz="4000">
                <a:solidFill>
                  <a:srgbClr val="5B103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r>
              <a:t> CORSO LEADERSCHIP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In al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 txBox="1">
            <a:spLocks noGrp="1"/>
          </p:cNvSpPr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algn="ctr" defTabSz="410765">
              <a:defRPr sz="5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"/>
          <p:cNvSpPr/>
          <p:nvPr/>
        </p:nvSpPr>
        <p:spPr>
          <a:xfrm>
            <a:off x="777874" y="-1"/>
            <a:ext cx="7543802" cy="381001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Rectangle"/>
          <p:cNvSpPr/>
          <p:nvPr/>
        </p:nvSpPr>
        <p:spPr>
          <a:xfrm>
            <a:off x="777874" y="6172200"/>
            <a:ext cx="7543802" cy="26988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761999" y="4572000"/>
            <a:ext cx="6781801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idx="1"/>
          </p:nvPr>
        </p:nvSpPr>
        <p:spPr>
          <a:xfrm>
            <a:off x="761999" y="685799"/>
            <a:ext cx="7543802" cy="3886201"/>
          </a:xfrm>
          <a:prstGeom prst="rect">
            <a:avLst/>
          </a:prstGeom>
        </p:spPr>
        <p:txBody>
          <a:bodyPr>
            <a:normAutofit/>
          </a:bodyPr>
          <a:lstStyle>
            <a:lvl1pPr marL="250295" indent="-250295">
              <a:defRPr sz="2200"/>
            </a:lvl1pPr>
            <a:lvl2pPr marL="593725" indent="-273050">
              <a:defRPr sz="2200"/>
            </a:lvl2pPr>
            <a:lvl3pPr marL="891222" indent="-251459">
              <a:defRPr sz="2200"/>
            </a:lvl3pPr>
            <a:lvl4pPr marL="1193800" indent="-279400">
              <a:defRPr sz="2200"/>
            </a:lvl4pPr>
            <a:lvl5pPr marL="1422400" indent="-279400"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21652" y="5653405"/>
            <a:ext cx="360348" cy="434341"/>
          </a:xfrm>
          <a:prstGeom prst="rect">
            <a:avLst/>
          </a:prstGeom>
        </p:spPr>
        <p:txBody>
          <a:bodyPr/>
          <a:lstStyle>
            <a:lvl1pPr algn="r" defTabSz="914400">
              <a:defRPr sz="22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"/>
          <p:cNvSpPr/>
          <p:nvPr/>
        </p:nvSpPr>
        <p:spPr>
          <a:xfrm>
            <a:off x="777874" y="-1"/>
            <a:ext cx="7543802" cy="381001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" name="Rectangle"/>
          <p:cNvSpPr/>
          <p:nvPr/>
        </p:nvSpPr>
        <p:spPr>
          <a:xfrm>
            <a:off x="777874" y="6172200"/>
            <a:ext cx="7543802" cy="26988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" name="Title Text"/>
          <p:cNvSpPr txBox="1">
            <a:spLocks noGrp="1"/>
          </p:cNvSpPr>
          <p:nvPr>
            <p:ph type="title"/>
          </p:nvPr>
        </p:nvSpPr>
        <p:spPr>
          <a:xfrm>
            <a:off x="761999" y="4572000"/>
            <a:ext cx="6781801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21652" y="5653405"/>
            <a:ext cx="360348" cy="434341"/>
          </a:xfrm>
          <a:prstGeom prst="rect">
            <a:avLst/>
          </a:prstGeom>
        </p:spPr>
        <p:txBody>
          <a:bodyPr/>
          <a:lstStyle>
            <a:lvl1pPr algn="r" defTabSz="914400">
              <a:defRPr sz="22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1143000" y="1699022"/>
            <a:ext cx="6858000" cy="1790701"/>
          </a:xfrm>
          <a:prstGeom prst="rect">
            <a:avLst/>
          </a:prstGeom>
        </p:spPr>
        <p:txBody>
          <a:bodyPr lIns="34289" tIns="34289" rIns="34289" bIns="34289"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558778"/>
            <a:ext cx="6858000" cy="1241822"/>
          </a:xfrm>
          <a:prstGeom prst="rect">
            <a:avLst/>
          </a:prstGeom>
        </p:spPr>
        <p:txBody>
          <a:bodyPr lIns="34289" tIns="34289" rIns="34289" bIns="34289"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4554" y="5638244"/>
            <a:ext cx="250796" cy="246381"/>
          </a:xfrm>
          <a:prstGeom prst="rect">
            <a:avLst/>
          </a:prstGeom>
        </p:spPr>
        <p:txBody>
          <a:bodyPr lIns="34289" tIns="34289" rIns="34289" bIns="34289"/>
          <a:lstStyle>
            <a:lvl1pPr algn="r" defTabSz="9144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In al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Text"/>
          <p:cNvSpPr txBox="1">
            <a:spLocks noGrp="1"/>
          </p:cNvSpPr>
          <p:nvPr>
            <p:ph type="title"/>
          </p:nvPr>
        </p:nvSpPr>
        <p:spPr>
          <a:xfrm>
            <a:off x="250031" y="178593"/>
            <a:ext cx="8643938" cy="1714501"/>
          </a:xfrm>
          <a:prstGeom prst="rect">
            <a:avLst/>
          </a:prstGeom>
        </p:spPr>
        <p:txBody>
          <a:bodyPr lIns="35718" tIns="35718" rIns="35718" bIns="35718" anchor="ctr"/>
          <a:lstStyle>
            <a:lvl1pPr algn="ctr" defTabSz="410765">
              <a:defRPr sz="5000" cap="all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266" y="6518671"/>
            <a:ext cx="236538" cy="249239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Rectangle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98360" y="5640705"/>
            <a:ext cx="383640" cy="459741"/>
          </a:xfrm>
          <a:prstGeom prst="rect">
            <a:avLst/>
          </a:prstGeom>
        </p:spPr>
        <p:txBody>
          <a:bodyPr/>
          <a:lstStyle>
            <a:lvl1pPr algn="r" defTabSz="914400"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Rectangle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cap="all"/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"/>
          <p:cNvSpPr/>
          <p:nvPr/>
        </p:nvSpPr>
        <p:spPr>
          <a:xfrm>
            <a:off x="758824" y="1249362"/>
            <a:ext cx="3657602" cy="1589"/>
          </a:xfrm>
          <a:prstGeom prst="line">
            <a:avLst/>
          </a:prstGeom>
          <a:ln>
            <a:solidFill>
              <a:srgbClr val="B7396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Line"/>
          <p:cNvSpPr/>
          <p:nvPr/>
        </p:nvSpPr>
        <p:spPr>
          <a:xfrm>
            <a:off x="4645025" y="1249362"/>
            <a:ext cx="3657601" cy="1589"/>
          </a:xfrm>
          <a:prstGeom prst="line">
            <a:avLst/>
          </a:prstGeom>
          <a:ln>
            <a:solidFill>
              <a:srgbClr val="B7396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58951" y="609600"/>
            <a:ext cx="3657601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Rectangle"/>
          <p:cNvSpPr>
            <a:spLocks noGrp="1"/>
          </p:cNvSpPr>
          <p:nvPr>
            <p:ph type="body" sz="quarter" idx="13"/>
          </p:nvPr>
        </p:nvSpPr>
        <p:spPr>
          <a:xfrm>
            <a:off x="4645152" y="609600"/>
            <a:ext cx="3657601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"/>
          <p:cNvSpPr/>
          <p:nvPr/>
        </p:nvSpPr>
        <p:spPr>
          <a:xfrm flipH="1">
            <a:off x="3581399" y="611187"/>
            <a:ext cx="1590" cy="3810001"/>
          </a:xfrm>
          <a:prstGeom prst="line">
            <a:avLst/>
          </a:prstGeom>
          <a:ln>
            <a:solidFill>
              <a:srgbClr val="DC9BC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Rectangle"/>
          <p:cNvSpPr>
            <a:spLocks noGrp="1"/>
          </p:cNvSpPr>
          <p:nvPr>
            <p:ph type="body" sz="quarter" idx="13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sz="2100"/>
            </a:pPr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758951" y="4572000"/>
            <a:ext cx="6784849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sz="half" idx="13"/>
          </p:nvPr>
        </p:nvSpPr>
        <p:spPr>
          <a:xfrm>
            <a:off x="777240" y="457200"/>
            <a:ext cx="7543801" cy="2895600"/>
          </a:xfrm>
          <a:prstGeom prst="rect">
            <a:avLst/>
          </a:prstGeom>
          <a:ln w="6350">
            <a:solidFill>
              <a:srgbClr val="B13F9A"/>
            </a:solidFill>
            <a:round/>
          </a:ln>
        </p:spPr>
        <p:txBody>
          <a:bodyPr lIns="91439" rIns="91439" anchor="t"/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0391" y="3505200"/>
            <a:ext cx="7391401" cy="8048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/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762000" y="685801"/>
            <a:ext cx="1828800" cy="54101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idx="1"/>
          </p:nvPr>
        </p:nvSpPr>
        <p:spPr>
          <a:xfrm>
            <a:off x="2590800" y="685801"/>
            <a:ext cx="5715000" cy="48768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89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2000" y="5562980"/>
            <a:ext cx="724916" cy="61519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defTabSz="1300480">
              <a:defRPr sz="4000">
                <a:solidFill>
                  <a:srgbClr val="5B103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9pPr>
    </p:titleStyle>
    <p:bodyStyle>
      <a:lvl1pPr marL="273050" marR="0" indent="-2730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618547" marR="0" indent="-29787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914082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447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2016251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23088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258317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4572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9144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13716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18288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22860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27432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32004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36576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4.png" descr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395" y="152400"/>
            <a:ext cx="3255212" cy="1741489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U S A   |   E U R O P E   |   A S I A   |   L A T I N   A M E R I C A"/>
          <p:cNvSpPr txBox="1"/>
          <p:nvPr/>
        </p:nvSpPr>
        <p:spPr>
          <a:xfrm>
            <a:off x="1823733" y="6465033"/>
            <a:ext cx="5542916" cy="31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366">
              <a:defRPr sz="1600" b="1">
                <a:solidFill>
                  <a:srgbClr val="A34B73"/>
                </a:solidFill>
              </a:defRPr>
            </a:pPr>
            <a:r>
              <a:t>U S A   </a:t>
            </a:r>
            <a:r>
              <a:rPr b="0"/>
              <a:t>|   </a:t>
            </a:r>
            <a:r>
              <a:t>E U R O P E   </a:t>
            </a:r>
            <a:r>
              <a:rPr b="0"/>
              <a:t>|   </a:t>
            </a:r>
            <a:r>
              <a:t>A S I A   </a:t>
            </a:r>
            <a:r>
              <a:rPr b="0"/>
              <a:t>|   </a:t>
            </a:r>
            <a:r>
              <a:t>L A T I N   A M E R I C A</a:t>
            </a:r>
          </a:p>
        </p:txBody>
      </p:sp>
      <p:sp>
        <p:nvSpPr>
          <p:cNvPr id="251" name="www.andreacondello.it"/>
          <p:cNvSpPr txBox="1"/>
          <p:nvPr/>
        </p:nvSpPr>
        <p:spPr>
          <a:xfrm>
            <a:off x="5361380" y="5668309"/>
            <a:ext cx="3452233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300480">
              <a:spcBef>
                <a:spcPts val="800"/>
              </a:spcBef>
              <a:defRPr sz="2000"/>
            </a:lvl1pPr>
          </a:lstStyle>
          <a:p>
            <a:r>
              <a:t>www.andreacondello.it</a:t>
            </a:r>
          </a:p>
        </p:txBody>
      </p:sp>
      <p:sp>
        <p:nvSpPr>
          <p:cNvPr id="252" name="www.opensourcemanagement.it"/>
          <p:cNvSpPr txBox="1"/>
          <p:nvPr/>
        </p:nvSpPr>
        <p:spPr>
          <a:xfrm>
            <a:off x="1166190" y="6091021"/>
            <a:ext cx="6858001" cy="397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300480">
              <a:spcBef>
                <a:spcPts val="800"/>
              </a:spcBef>
              <a:defRPr sz="2100"/>
            </a:lvl1pPr>
          </a:lstStyle>
          <a:p>
            <a:r>
              <a:t>www.opensourcemanagement.it</a:t>
            </a:r>
          </a:p>
        </p:txBody>
      </p:sp>
      <p:sp>
        <p:nvSpPr>
          <p:cNvPr id="253" name="LA FORZA EMOZIONALE NELLA VENDITA"/>
          <p:cNvSpPr txBox="1">
            <a:spLocks noGrp="1"/>
          </p:cNvSpPr>
          <p:nvPr>
            <p:ph type="title" idx="4294967295"/>
          </p:nvPr>
        </p:nvSpPr>
        <p:spPr>
          <a:xfrm>
            <a:off x="776909" y="2928649"/>
            <a:ext cx="7545732" cy="12985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65760">
              <a:lnSpc>
                <a:spcPct val="90000"/>
              </a:lnSpc>
              <a:defRPr sz="3760" b="1">
                <a:solidFill>
                  <a:srgbClr val="1E146D"/>
                </a:solidFill>
                <a:effectLst>
                  <a:outerShdw blurRad="15240" dist="1524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 FORZA EMOZIONALE NELLA VENDITA</a:t>
            </a:r>
          </a:p>
        </p:txBody>
      </p:sp>
      <p:sp>
        <p:nvSpPr>
          <p:cNvPr id="254" name="Andrea Condello Page"/>
          <p:cNvSpPr txBox="1"/>
          <p:nvPr/>
        </p:nvSpPr>
        <p:spPr>
          <a:xfrm>
            <a:off x="1433779" y="5704790"/>
            <a:ext cx="2896249" cy="336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300480">
              <a:spcBef>
                <a:spcPts val="800"/>
              </a:spcBef>
              <a:defRPr sz="1700"/>
            </a:lvl1pPr>
          </a:lstStyle>
          <a:p>
            <a:r>
              <a:t>Andrea Condello Page</a:t>
            </a:r>
          </a:p>
        </p:txBody>
      </p:sp>
      <p:pic>
        <p:nvPicPr>
          <p:cNvPr id="255" name="161838854-6bd5584f-9152-4976-a334-219d8b4469ac.jpg" descr="161838854-6bd5584f-9152-4976-a334-219d8b4469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57" y="5704790"/>
            <a:ext cx="970572" cy="33627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Bologna, 19 novembre 2019"/>
          <p:cNvSpPr txBox="1"/>
          <p:nvPr/>
        </p:nvSpPr>
        <p:spPr>
          <a:xfrm>
            <a:off x="3098070" y="4897497"/>
            <a:ext cx="337891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1300480">
              <a:defRPr sz="2800">
                <a:solidFill>
                  <a:srgbClr val="1816A8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lvl1pPr>
          </a:lstStyle>
          <a:p>
            <a:r>
              <a:t>Bologna, 19 novembre 2019</a:t>
            </a:r>
          </a:p>
        </p:txBody>
      </p:sp>
      <p:sp>
        <p:nvSpPr>
          <p:cNvPr id="257" name="Line"/>
          <p:cNvSpPr/>
          <p:nvPr/>
        </p:nvSpPr>
        <p:spPr>
          <a:xfrm>
            <a:off x="1354706" y="5482380"/>
            <a:ext cx="6480969" cy="1"/>
          </a:xfrm>
          <a:prstGeom prst="line">
            <a:avLst/>
          </a:prstGeom>
          <a:ln w="19050">
            <a:solidFill>
              <a:srgbClr val="B02F70"/>
            </a:solidFill>
            <a:miter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58" name="Andrea Condello"/>
          <p:cNvSpPr txBox="1"/>
          <p:nvPr/>
        </p:nvSpPr>
        <p:spPr>
          <a:xfrm>
            <a:off x="2694398" y="2005265"/>
            <a:ext cx="3801585" cy="917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849571">
              <a:defRPr sz="5100">
                <a:solidFill>
                  <a:srgbClr val="EAF9F8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lvl1pPr>
          </a:lstStyle>
          <a:p>
            <a:r>
              <a:t>Andrea Condello</a:t>
            </a:r>
          </a:p>
        </p:txBody>
      </p:sp>
      <p:pic>
        <p:nvPicPr>
          <p:cNvPr id="259" name="sconosciuto.pdf" descr="sconosciuto.pdf"/>
          <p:cNvPicPr>
            <a:picLocks noChangeAspect="1"/>
          </p:cNvPicPr>
          <p:nvPr/>
        </p:nvPicPr>
        <p:blipFill>
          <a:blip r:embed="rId5"/>
          <a:srcRect l="10148" r="10148" b="24809"/>
          <a:stretch>
            <a:fillRect/>
          </a:stretch>
        </p:blipFill>
        <p:spPr>
          <a:xfrm>
            <a:off x="3554187" y="4301467"/>
            <a:ext cx="2081817" cy="617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NELL’APPROCCIO"/>
          <p:cNvSpPr txBox="1">
            <a:spLocks noGrp="1"/>
          </p:cNvSpPr>
          <p:nvPr>
            <p:ph type="title"/>
          </p:nvPr>
        </p:nvSpPr>
        <p:spPr>
          <a:xfrm>
            <a:off x="1181100" y="91773"/>
            <a:ext cx="6781800" cy="16002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t>NELL’APPROCCIO</a:t>
            </a:r>
          </a:p>
        </p:txBody>
      </p:sp>
      <p:sp>
        <p:nvSpPr>
          <p:cNvPr id="323" name="COME HAI FATTO A FARE QUESTA COSA?!…"/>
          <p:cNvSpPr txBox="1">
            <a:spLocks noGrp="1"/>
          </p:cNvSpPr>
          <p:nvPr>
            <p:ph type="body" idx="1"/>
          </p:nvPr>
        </p:nvSpPr>
        <p:spPr>
          <a:xfrm>
            <a:off x="800100" y="1899716"/>
            <a:ext cx="7543800" cy="38862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34822" indent="-234822" defTabSz="786384">
              <a:spcBef>
                <a:spcPts val="400"/>
              </a:spcBef>
              <a:defRPr sz="2064">
                <a:solidFill>
                  <a:srgbClr val="000000"/>
                </a:solidFill>
              </a:defRPr>
            </a:pPr>
            <a:r>
              <a:t>COME HAI FATTO A FARE QUESTA COSA?!</a:t>
            </a:r>
          </a:p>
          <a:p>
            <a:pPr marL="234822" indent="-234822" defTabSz="786384">
              <a:spcBef>
                <a:spcPts val="400"/>
              </a:spcBef>
              <a:defRPr sz="2064">
                <a:solidFill>
                  <a:srgbClr val="000000"/>
                </a:solidFill>
              </a:defRPr>
            </a:pPr>
            <a:r>
              <a:t>MA COME TI È VENUTA QUESTA IDEA?!</a:t>
            </a:r>
          </a:p>
          <a:p>
            <a:pPr marL="234822" indent="-234822" defTabSz="786384">
              <a:spcBef>
                <a:spcPts val="400"/>
              </a:spcBef>
              <a:defRPr sz="2064">
                <a:solidFill>
                  <a:srgbClr val="000000"/>
                </a:solidFill>
              </a:defRPr>
            </a:pPr>
            <a:r>
              <a:t>MA COME MAI HAI DECISO DI INIZIARE UN ATTIVITÀ IN QUESTO SETTORE?!</a:t>
            </a:r>
          </a:p>
          <a:p>
            <a:pPr marL="234822" indent="-234822" defTabSz="786384">
              <a:spcBef>
                <a:spcPts val="400"/>
              </a:spcBef>
              <a:defRPr sz="2064">
                <a:solidFill>
                  <a:srgbClr val="000000"/>
                </a:solidFill>
              </a:defRPr>
            </a:pPr>
            <a:r>
              <a:t>E COM’È STATO ALL’INIZIO?</a:t>
            </a:r>
          </a:p>
          <a:p>
            <a:pPr marL="234822" indent="-234822" defTabSz="786384">
              <a:spcBef>
                <a:spcPts val="400"/>
              </a:spcBef>
              <a:defRPr sz="2064">
                <a:solidFill>
                  <a:srgbClr val="000000"/>
                </a:solidFill>
              </a:defRPr>
            </a:pPr>
            <a:r>
              <a:t>SARÀ STATA DURA EHHH…?!</a:t>
            </a:r>
          </a:p>
          <a:p>
            <a:pPr marL="234822" indent="-234822" defTabSz="786384">
              <a:spcBef>
                <a:spcPts val="400"/>
              </a:spcBef>
              <a:defRPr sz="2064">
                <a:solidFill>
                  <a:srgbClr val="000000"/>
                </a:solidFill>
              </a:defRPr>
            </a:pPr>
            <a:r>
              <a:t>SEI STATO DAVVERO UN GRANDE!!</a:t>
            </a:r>
          </a:p>
          <a:p>
            <a:pPr marL="234822" indent="-234822" defTabSz="786384">
              <a:spcBef>
                <a:spcPts val="400"/>
              </a:spcBef>
              <a:defRPr sz="2064">
                <a:solidFill>
                  <a:srgbClr val="000000"/>
                </a:solidFill>
              </a:defRPr>
            </a:pPr>
            <a:r>
              <a:t>CASPITA CHE CORAGGIO HAI AVUTO!!</a:t>
            </a:r>
          </a:p>
          <a:p>
            <a:pPr marL="234822" indent="-234822" defTabSz="786384">
              <a:spcBef>
                <a:spcPts val="400"/>
              </a:spcBef>
              <a:defRPr sz="2064">
                <a:solidFill>
                  <a:srgbClr val="000000"/>
                </a:solidFill>
              </a:defRPr>
            </a:pPr>
            <a:r>
              <a:t>COME STAI TU ORA?</a:t>
            </a:r>
          </a:p>
          <a:p>
            <a:pPr marL="234822" indent="-234822" defTabSz="786384">
              <a:spcBef>
                <a:spcPts val="400"/>
              </a:spcBef>
              <a:defRPr sz="2064">
                <a:solidFill>
                  <a:srgbClr val="000000"/>
                </a:solidFill>
              </a:defRPr>
            </a:pPr>
            <a:r>
              <a:t>COME VANNO LE COSE IN FAMIGLIA?</a:t>
            </a:r>
          </a:p>
          <a:p>
            <a:pPr marL="234822" indent="-234822" defTabSz="786384">
              <a:spcBef>
                <a:spcPts val="400"/>
              </a:spcBef>
              <a:defRPr sz="2064">
                <a:solidFill>
                  <a:srgbClr val="000000"/>
                </a:solidFill>
              </a:defRPr>
            </a:pPr>
            <a:r>
              <a:t>E I TUOI FIGLI?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L’INTERESSE VERO E SINCERO È UN EMOZIONE…"/>
          <p:cNvSpPr txBox="1">
            <a:spLocks noGrp="1"/>
          </p:cNvSpPr>
          <p:nvPr>
            <p:ph type="title"/>
          </p:nvPr>
        </p:nvSpPr>
        <p:spPr>
          <a:xfrm>
            <a:off x="857206" y="314277"/>
            <a:ext cx="7429588" cy="2018335"/>
          </a:xfrm>
          <a:prstGeom prst="rect">
            <a:avLst/>
          </a:prstGeom>
        </p:spPr>
        <p:txBody>
          <a:bodyPr/>
          <a:lstStyle/>
          <a:p>
            <a:pPr algn="ctr" defTabSz="512063">
              <a:defRPr sz="3359"/>
            </a:pPr>
            <a:r>
              <a:t>L’INTERESSE VERO E SINCERO È UN EMOZIONE</a:t>
            </a:r>
          </a:p>
          <a:p>
            <a:pPr algn="ctr" defTabSz="512063">
              <a:defRPr sz="3359"/>
            </a:pPr>
            <a:endParaRPr/>
          </a:p>
          <a:p>
            <a:pPr algn="ctr" defTabSz="512063">
              <a:defRPr sz="3359"/>
            </a:pPr>
            <a:r>
              <a:t>ED È CONTAGIOSA</a:t>
            </a:r>
          </a:p>
        </p:txBody>
      </p:sp>
      <p:sp>
        <p:nvSpPr>
          <p:cNvPr id="326" name="LA PROVI TU…"/>
          <p:cNvSpPr txBox="1">
            <a:spLocks noGrp="1"/>
          </p:cNvSpPr>
          <p:nvPr>
            <p:ph type="body" idx="1"/>
          </p:nvPr>
        </p:nvSpPr>
        <p:spPr>
          <a:xfrm>
            <a:off x="777875" y="1889397"/>
            <a:ext cx="7543800" cy="3886201"/>
          </a:xfrm>
          <a:prstGeom prst="rect">
            <a:avLst/>
          </a:prstGeom>
        </p:spPr>
        <p:txBody>
          <a:bodyPr/>
          <a:lstStyle/>
          <a:p>
            <a:r>
              <a:t>LA PROVI TU</a:t>
            </a:r>
          </a:p>
          <a:p>
            <a:r>
              <a:t>LA TRASMETTI A LUI</a:t>
            </a:r>
          </a:p>
          <a:p>
            <a:r>
              <a:t>MA SE NON LA PROVI TU</a:t>
            </a:r>
          </a:p>
          <a:p>
            <a:r>
              <a:t>?!</a:t>
            </a:r>
          </a:p>
        </p:txBody>
      </p:sp>
      <p:pic>
        <p:nvPicPr>
          <p:cNvPr id="327" name="img_2337865234994847.jpg" descr="img_23378652349948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21" y="2823330"/>
            <a:ext cx="3539358" cy="2018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1" build="p" bldLvl="5" animBg="1" advAuto="0"/>
      <p:bldP spid="327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AL 95% LA VENDITA SI CHIUDE QUI"/>
          <p:cNvSpPr txBox="1">
            <a:spLocks noGrp="1"/>
          </p:cNvSpPr>
          <p:nvPr>
            <p:ph type="title"/>
          </p:nvPr>
        </p:nvSpPr>
        <p:spPr>
          <a:xfrm>
            <a:off x="827115" y="1696709"/>
            <a:ext cx="7445320" cy="346458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t>AL 95% LA VENDITA SI CHIUDE QUI</a:t>
            </a:r>
          </a:p>
        </p:txBody>
      </p:sp>
      <p:sp>
        <p:nvSpPr>
          <p:cNvPr id="330" name="NELLA STIMOLAZIONE"/>
          <p:cNvSpPr txBox="1"/>
          <p:nvPr/>
        </p:nvSpPr>
        <p:spPr>
          <a:xfrm>
            <a:off x="1181100" y="562747"/>
            <a:ext cx="6781800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NELLA STIMOLAZIONE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È QUI CHE LUI DECIDE SE CAMBIARE QUALCOSA OPPURE NO"/>
          <p:cNvSpPr txBox="1">
            <a:spLocks noGrp="1"/>
          </p:cNvSpPr>
          <p:nvPr>
            <p:ph type="title"/>
          </p:nvPr>
        </p:nvSpPr>
        <p:spPr>
          <a:xfrm>
            <a:off x="974748" y="404638"/>
            <a:ext cx="6781801" cy="4230369"/>
          </a:xfrm>
          <a:prstGeom prst="rect">
            <a:avLst/>
          </a:prstGeom>
        </p:spPr>
        <p:txBody>
          <a:bodyPr/>
          <a:lstStyle/>
          <a:p>
            <a:pPr algn="ctr"/>
            <a:r>
              <a:t>È QUI CHE LUI </a:t>
            </a:r>
            <a:r>
              <a:rPr>
                <a:solidFill>
                  <a:srgbClr val="F93704"/>
                </a:solidFill>
              </a:rPr>
              <a:t>DECIDE</a:t>
            </a:r>
            <a:r>
              <a:t> SE CAMBIARE QUALCOSA OPPURE NO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MOLTO SPESSO LE PERSONE HANNO PAURA DI CAMBIARE"/>
          <p:cNvSpPr txBox="1">
            <a:spLocks noGrp="1"/>
          </p:cNvSpPr>
          <p:nvPr>
            <p:ph type="title"/>
          </p:nvPr>
        </p:nvSpPr>
        <p:spPr>
          <a:xfrm>
            <a:off x="824831" y="522554"/>
            <a:ext cx="7449888" cy="1600201"/>
          </a:xfrm>
          <a:prstGeom prst="rect">
            <a:avLst/>
          </a:prstGeom>
        </p:spPr>
        <p:txBody>
          <a:bodyPr/>
          <a:lstStyle>
            <a:lvl1pPr algn="ctr" defTabSz="822959">
              <a:defRPr sz="4860">
                <a:solidFill>
                  <a:schemeClr val="accent1"/>
                </a:solidFill>
              </a:defRPr>
            </a:lvl1pPr>
          </a:lstStyle>
          <a:p>
            <a:r>
              <a:t>MOLTO SPESSO LE PERSONE HANNO PAURA DI CAMBIARE</a:t>
            </a:r>
          </a:p>
        </p:txBody>
      </p:sp>
      <p:sp>
        <p:nvSpPr>
          <p:cNvPr id="337" name="CAMBIARE PRODOTTO…"/>
          <p:cNvSpPr txBox="1">
            <a:spLocks noGrp="1"/>
          </p:cNvSpPr>
          <p:nvPr>
            <p:ph type="body" idx="1"/>
          </p:nvPr>
        </p:nvSpPr>
        <p:spPr>
          <a:xfrm>
            <a:off x="800100" y="2204377"/>
            <a:ext cx="7543800" cy="38862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48475" indent="-248475" defTabSz="832104">
              <a:defRPr sz="2184">
                <a:solidFill>
                  <a:srgbClr val="000000"/>
                </a:solidFill>
              </a:defRPr>
            </a:pPr>
            <a:r>
              <a:t>CAMBIARE PRODOTTO</a:t>
            </a:r>
          </a:p>
          <a:p>
            <a:pPr marL="248475" indent="-248475" defTabSz="832104">
              <a:defRPr sz="2184">
                <a:solidFill>
                  <a:srgbClr val="000000"/>
                </a:solidFill>
              </a:defRPr>
            </a:pPr>
            <a:r>
              <a:t>CAMBIARE FORNITORE</a:t>
            </a:r>
          </a:p>
          <a:p>
            <a:pPr marL="248475" indent="-248475" defTabSz="832104">
              <a:defRPr sz="2184">
                <a:solidFill>
                  <a:srgbClr val="000000"/>
                </a:solidFill>
              </a:defRPr>
            </a:pPr>
            <a:r>
              <a:t>DI FARE UNA COSA NUOVA</a:t>
            </a:r>
          </a:p>
          <a:p>
            <a:pPr marL="248475" indent="-248475" defTabSz="832104">
              <a:defRPr sz="2184">
                <a:solidFill>
                  <a:srgbClr val="000000"/>
                </a:solidFill>
              </a:defRPr>
            </a:pPr>
            <a:r>
              <a:t>SONO INCERTE</a:t>
            </a:r>
          </a:p>
          <a:p>
            <a:pPr marL="248475" indent="-248475" defTabSz="832104">
              <a:defRPr sz="2184">
                <a:solidFill>
                  <a:srgbClr val="000000"/>
                </a:solidFill>
              </a:defRPr>
            </a:pPr>
            <a:r>
              <a:t>DI INIZIARE UNA COSA NUOVA</a:t>
            </a:r>
          </a:p>
          <a:p>
            <a:pPr marL="248475" indent="-248475" defTabSz="832104">
              <a:defRPr sz="2184">
                <a:solidFill>
                  <a:srgbClr val="000000"/>
                </a:solidFill>
              </a:defRPr>
            </a:pPr>
            <a:r>
              <a:t>DI PRENDERE UNA DECISIONE FORTE</a:t>
            </a:r>
          </a:p>
          <a:p>
            <a:pPr marL="248475" indent="-248475" defTabSz="832104">
              <a:defRPr sz="2184">
                <a:solidFill>
                  <a:srgbClr val="000000"/>
                </a:solidFill>
              </a:defRPr>
            </a:pPr>
            <a:r>
              <a:t>DI AFFRONTARE PERSONE O SITUAZIONI </a:t>
            </a:r>
          </a:p>
          <a:p>
            <a:pPr marL="248475" indent="-248475" defTabSz="832104">
              <a:defRPr sz="2184">
                <a:solidFill>
                  <a:srgbClr val="000000"/>
                </a:solidFill>
              </a:defRPr>
            </a:pPr>
            <a:r>
              <a:t>PAURA DELLE CONSEGUENZE</a:t>
            </a:r>
          </a:p>
          <a:p>
            <a:pPr marL="248475" indent="-248475" defTabSz="832104">
              <a:defRPr sz="2184">
                <a:solidFill>
                  <a:srgbClr val="000000"/>
                </a:solidFill>
              </a:defRPr>
            </a:pPr>
            <a:r>
              <a:t>PAURA DELLE REAZIONI ALTRUI</a:t>
            </a:r>
          </a:p>
          <a:p>
            <a:pPr marL="248475" indent="-248475" defTabSz="832104">
              <a:defRPr sz="2184">
                <a:solidFill>
                  <a:srgbClr val="000000"/>
                </a:solidFill>
              </a:defRPr>
            </a:pPr>
            <a:r>
              <a:t>PAURA E BASTA</a:t>
            </a:r>
          </a:p>
        </p:txBody>
      </p:sp>
      <p:pic>
        <p:nvPicPr>
          <p:cNvPr id="338" name="Unknown-1.jpeg" descr="Unknown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707" y="2479157"/>
            <a:ext cx="2344912" cy="1594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QUINDI A PRENDERE UNA DECISIONE"/>
          <p:cNvSpPr txBox="1">
            <a:spLocks noGrp="1"/>
          </p:cNvSpPr>
          <p:nvPr>
            <p:ph type="title"/>
          </p:nvPr>
        </p:nvSpPr>
        <p:spPr>
          <a:xfrm>
            <a:off x="784225" y="4193711"/>
            <a:ext cx="7575550" cy="1600201"/>
          </a:xfrm>
          <a:prstGeom prst="rect">
            <a:avLst/>
          </a:prstGeom>
        </p:spPr>
        <p:txBody>
          <a:bodyPr/>
          <a:lstStyle>
            <a:lvl1pPr algn="ctr" defTabSz="822959">
              <a:defRPr sz="4860">
                <a:solidFill>
                  <a:srgbClr val="F50839"/>
                </a:solidFill>
              </a:defRPr>
            </a:lvl1pPr>
          </a:lstStyle>
          <a:p>
            <a:r>
              <a:t>QUINDI A PRENDERE UNA DECISIONE</a:t>
            </a:r>
          </a:p>
        </p:txBody>
      </p:sp>
      <p:sp>
        <p:nvSpPr>
          <p:cNvPr id="264" name="IL PROCESSO DI VENDITA HA COME PRESUPPOSTO FONDAMENTALE IL PORTARE UN INDIVIDUO AD AGIRE"/>
          <p:cNvSpPr txBox="1"/>
          <p:nvPr/>
        </p:nvSpPr>
        <p:spPr>
          <a:xfrm>
            <a:off x="777875" y="942131"/>
            <a:ext cx="7543800" cy="2155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 fontScale="92500"/>
          </a:bodyPr>
          <a:lstStyle>
            <a:lvl1pPr algn="ctr" defTabSz="758951">
              <a:defRPr sz="4482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IL PROCESSO DI VENDITA HA COME PRESUPPOSTO FONDAMENTALE IL PORTARE UN INDIVIDUO AD AGIRE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OME SI FA?"/>
          <p:cNvSpPr txBox="1">
            <a:spLocks noGrp="1"/>
          </p:cNvSpPr>
          <p:nvPr>
            <p:ph type="title"/>
          </p:nvPr>
        </p:nvSpPr>
        <p:spPr>
          <a:xfrm>
            <a:off x="800100" y="-302559"/>
            <a:ext cx="7543800" cy="215592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COME SI FA?</a:t>
            </a:r>
          </a:p>
        </p:txBody>
      </p:sp>
      <p:sp>
        <p:nvSpPr>
          <p:cNvPr id="269" name="SPINGENDO…"/>
          <p:cNvSpPr txBox="1">
            <a:spLocks noGrp="1"/>
          </p:cNvSpPr>
          <p:nvPr>
            <p:ph type="body" sz="half" idx="1"/>
          </p:nvPr>
        </p:nvSpPr>
        <p:spPr>
          <a:xfrm>
            <a:off x="708936" y="1778209"/>
            <a:ext cx="4021388" cy="38862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SPINGENDO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INSISTENDO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PRENDENTO A TESTATE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MINACCIANDO</a:t>
            </a: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120" y="2432038"/>
            <a:ext cx="4030805" cy="2902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animBg="1" advAuto="0"/>
      <p:bldP spid="270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LA LOGICA FA PENSARE…"/>
          <p:cNvSpPr txBox="1">
            <a:spLocks noGrp="1"/>
          </p:cNvSpPr>
          <p:nvPr>
            <p:ph type="title"/>
          </p:nvPr>
        </p:nvSpPr>
        <p:spPr>
          <a:xfrm>
            <a:off x="828405" y="3250"/>
            <a:ext cx="7442740" cy="548640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ED310A"/>
                </a:solidFill>
              </a:defRPr>
            </a:pPr>
            <a:r>
              <a:t>LA LOGICA FA PENSARE</a:t>
            </a:r>
          </a:p>
          <a:p>
            <a:pPr>
              <a:defRPr>
                <a:solidFill>
                  <a:srgbClr val="ED310A"/>
                </a:solidFill>
              </a:defRPr>
            </a:pPr>
            <a:endParaRPr/>
          </a:p>
          <a:p>
            <a:pPr algn="ctr">
              <a:defRPr>
                <a:solidFill>
                  <a:srgbClr val="ED310A"/>
                </a:solidFill>
              </a:defRPr>
            </a:pPr>
            <a:r>
              <a:t>MA SOLO</a:t>
            </a:r>
          </a:p>
          <a:p>
            <a:pPr algn="ctr">
              <a:defRPr>
                <a:solidFill>
                  <a:srgbClr val="ED310A"/>
                </a:solidFill>
              </a:defRPr>
            </a:pPr>
            <a:endParaRPr/>
          </a:p>
          <a:p>
            <a:pPr algn="ctr">
              <a:defRPr>
                <a:solidFill>
                  <a:srgbClr val="ED310A"/>
                </a:solidFill>
              </a:defRPr>
            </a:pPr>
            <a:r>
              <a:t> LE EMOZIONI FANNO AGIRE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LA TUA EMOZIONE UNA VOLTA SCATURITA VA A COLPIRE LE EMOZIONI DELL’ALTRO E SI SCATENA L’INFERNO"/>
          <p:cNvSpPr txBox="1">
            <a:spLocks noGrp="1"/>
          </p:cNvSpPr>
          <p:nvPr>
            <p:ph type="title"/>
          </p:nvPr>
        </p:nvSpPr>
        <p:spPr>
          <a:xfrm>
            <a:off x="1158875" y="509203"/>
            <a:ext cx="6781800" cy="1600201"/>
          </a:xfrm>
          <a:prstGeom prst="rect">
            <a:avLst/>
          </a:prstGeom>
        </p:spPr>
        <p:txBody>
          <a:bodyPr/>
          <a:lstStyle>
            <a:lvl1pPr algn="ctr" defTabSz="539495">
              <a:defRPr sz="3185"/>
            </a:lvl1pPr>
          </a:lstStyle>
          <a:p>
            <a:r>
              <a:t>LA TUA EMOZIONE UNA VOLTA SCATURITA VA A COLPIRE LE EMOZIONI DELL’ALTRO E SI SCATENA L’INFERNO</a:t>
            </a:r>
          </a:p>
        </p:txBody>
      </p:sp>
      <p:sp>
        <p:nvSpPr>
          <p:cNvPr id="277" name="PENSA AD UN LITIGIO…"/>
          <p:cNvSpPr txBox="1">
            <a:spLocks noGrp="1"/>
          </p:cNvSpPr>
          <p:nvPr>
            <p:ph type="body" idx="4294967295"/>
          </p:nvPr>
        </p:nvSpPr>
        <p:spPr>
          <a:xfrm>
            <a:off x="777875" y="1648607"/>
            <a:ext cx="7543800" cy="3886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PENSA AD UN LITIGIO</a:t>
            </a:r>
          </a:p>
          <a:p>
            <a:r>
              <a:t>LE PAROLE SBAGLIATE</a:t>
            </a:r>
          </a:p>
          <a:p>
            <a:r>
              <a:t>QUANDO COLPISCI L’ORGOGLIO</a:t>
            </a:r>
          </a:p>
          <a:p>
            <a:r>
              <a:t>UNA CANZONE LEGATA AD UN MOMENTO E AD UNA PERSONA</a:t>
            </a:r>
          </a:p>
          <a:p>
            <a:r>
              <a:t>IL PRIMO BACIO</a:t>
            </a:r>
          </a:p>
          <a:p>
            <a:r>
              <a:t>UNA PRIMA VOLTA</a:t>
            </a:r>
          </a:p>
        </p:txBody>
      </p:sp>
      <p:sp>
        <p:nvSpPr>
          <p:cNvPr id="278" name="LE EMOZIONI SONO CONTAGIOSE"/>
          <p:cNvSpPr txBox="1"/>
          <p:nvPr/>
        </p:nvSpPr>
        <p:spPr>
          <a:xfrm>
            <a:off x="1181100" y="4754342"/>
            <a:ext cx="6781800" cy="119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 defTabSz="731520">
              <a:defRPr sz="4320">
                <a:solidFill>
                  <a:srgbClr val="F3093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LE EMOZIONI SONO CONTAGIOSE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circl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1" build="p" bldLvl="5" animBg="1" advAuto="0"/>
      <p:bldP spid="278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E HAI PAURA TRASMETTI PAURA"/>
          <p:cNvSpPr txBox="1">
            <a:spLocks noGrp="1"/>
          </p:cNvSpPr>
          <p:nvPr>
            <p:ph type="title"/>
          </p:nvPr>
        </p:nvSpPr>
        <p:spPr>
          <a:xfrm>
            <a:off x="594556" y="307740"/>
            <a:ext cx="7954888" cy="1600201"/>
          </a:xfrm>
          <a:prstGeom prst="rect">
            <a:avLst/>
          </a:prstGeom>
        </p:spPr>
        <p:txBody>
          <a:bodyPr/>
          <a:lstStyle>
            <a:lvl1pPr defTabSz="832104">
              <a:defRPr sz="4914"/>
            </a:lvl1pPr>
          </a:lstStyle>
          <a:p>
            <a:r>
              <a:t>SE HAI PAURA TRASMETTI PAURA </a:t>
            </a:r>
          </a:p>
        </p:txBody>
      </p:sp>
      <p:sp>
        <p:nvSpPr>
          <p:cNvPr id="283" name="LA PAURA È UN EMOZIONE…"/>
          <p:cNvSpPr txBox="1">
            <a:spLocks noGrp="1"/>
          </p:cNvSpPr>
          <p:nvPr>
            <p:ph type="body" sz="half" idx="1"/>
          </p:nvPr>
        </p:nvSpPr>
        <p:spPr>
          <a:xfrm>
            <a:off x="1237911" y="2085372"/>
            <a:ext cx="7543801" cy="2687256"/>
          </a:xfrm>
          <a:prstGeom prst="rect">
            <a:avLst/>
          </a:prstGeom>
        </p:spPr>
        <p:txBody>
          <a:bodyPr/>
          <a:lstStyle/>
          <a:p>
            <a:r>
              <a:t>LA PAURA È UN EMOZIONE</a:t>
            </a:r>
          </a:p>
          <a:p>
            <a:r>
              <a:t>L’INCERTEZZA È UN EMOZIONE</a:t>
            </a:r>
          </a:p>
        </p:txBody>
      </p:sp>
      <p:sp>
        <p:nvSpPr>
          <p:cNvPr id="284" name="IL TUO ATTEGGIAMENTO FA SEMPRE LA DIFFERENZA"/>
          <p:cNvSpPr txBox="1"/>
          <p:nvPr/>
        </p:nvSpPr>
        <p:spPr>
          <a:xfrm>
            <a:off x="1158875" y="4471700"/>
            <a:ext cx="6781800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 defTabSz="822959">
              <a:defRPr sz="486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IL TUO ATTEGGIAMENTO FA SEMPRE LA DIFFERENZA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1" build="p" bldLvl="5" animBg="1" advAuto="0"/>
      <p:bldP spid="284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"/>
          <p:cNvSpPr/>
          <p:nvPr/>
        </p:nvSpPr>
        <p:spPr>
          <a:xfrm>
            <a:off x="3534305" y="2240295"/>
            <a:ext cx="1270001" cy="481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76" y="14256"/>
                </a:moveTo>
                <a:lnTo>
                  <a:pt x="7776" y="21600"/>
                </a:lnTo>
                <a:cubicBezTo>
                  <a:pt x="10080" y="19800"/>
                  <a:pt x="12384" y="18000"/>
                  <a:pt x="14688" y="16200"/>
                </a:cubicBezTo>
                <a:cubicBezTo>
                  <a:pt x="16992" y="14400"/>
                  <a:pt x="19296" y="12600"/>
                  <a:pt x="21600" y="10800"/>
                </a:cubicBezTo>
                <a:lnTo>
                  <a:pt x="7776" y="0"/>
                </a:lnTo>
                <a:lnTo>
                  <a:pt x="7776" y="7344"/>
                </a:lnTo>
                <a:lnTo>
                  <a:pt x="0" y="7344"/>
                </a:lnTo>
                <a:lnTo>
                  <a:pt x="0" y="14256"/>
                </a:lnTo>
                <a:lnTo>
                  <a:pt x="7776" y="14256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89" name="CONVINZIONE"/>
          <p:cNvSpPr txBox="1">
            <a:spLocks noGrp="1"/>
          </p:cNvSpPr>
          <p:nvPr>
            <p:ph type="title"/>
          </p:nvPr>
        </p:nvSpPr>
        <p:spPr>
          <a:xfrm>
            <a:off x="82843" y="1345617"/>
            <a:ext cx="3306182" cy="1600201"/>
          </a:xfrm>
          <a:prstGeom prst="rect">
            <a:avLst/>
          </a:prstGeom>
        </p:spPr>
        <p:txBody>
          <a:bodyPr/>
          <a:lstStyle>
            <a:lvl1pPr defTabSz="822959">
              <a:defRPr sz="4860"/>
            </a:lvl1pPr>
          </a:lstStyle>
          <a:p>
            <a:r>
              <a:t>CONVINZIONE</a:t>
            </a:r>
          </a:p>
        </p:txBody>
      </p:sp>
      <p:sp>
        <p:nvSpPr>
          <p:cNvPr id="290" name="EMOZIONE"/>
          <p:cNvSpPr txBox="1"/>
          <p:nvPr/>
        </p:nvSpPr>
        <p:spPr>
          <a:xfrm>
            <a:off x="4949587" y="1958982"/>
            <a:ext cx="2834609" cy="1044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defRPr sz="5400">
                <a:solidFill>
                  <a:srgbClr val="F10841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EMOZIONE</a:t>
            </a:r>
          </a:p>
        </p:txBody>
      </p:sp>
      <p:sp>
        <p:nvSpPr>
          <p:cNvPr id="291" name="AZIONE"/>
          <p:cNvSpPr txBox="1"/>
          <p:nvPr/>
        </p:nvSpPr>
        <p:spPr>
          <a:xfrm>
            <a:off x="3487437" y="3373509"/>
            <a:ext cx="67818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AZIONE</a:t>
            </a:r>
          </a:p>
        </p:txBody>
      </p:sp>
      <p:sp>
        <p:nvSpPr>
          <p:cNvPr id="292" name="Shape"/>
          <p:cNvSpPr/>
          <p:nvPr/>
        </p:nvSpPr>
        <p:spPr>
          <a:xfrm>
            <a:off x="1100934" y="4318313"/>
            <a:ext cx="1252412" cy="574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76" y="14256"/>
                </a:moveTo>
                <a:lnTo>
                  <a:pt x="7776" y="21600"/>
                </a:lnTo>
                <a:lnTo>
                  <a:pt x="21600" y="10800"/>
                </a:lnTo>
                <a:lnTo>
                  <a:pt x="7776" y="0"/>
                </a:lnTo>
                <a:lnTo>
                  <a:pt x="7776" y="7344"/>
                </a:lnTo>
                <a:lnTo>
                  <a:pt x="0" y="7344"/>
                </a:lnTo>
                <a:lnTo>
                  <a:pt x="0" y="14256"/>
                </a:lnTo>
                <a:lnTo>
                  <a:pt x="7776" y="14256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IN ALCUNI MOMENTI NELLA VENDITA DEVI METTERE DA PARTE LA LOGICA E USARE LE EMOZIONI"/>
          <p:cNvSpPr txBox="1">
            <a:spLocks noGrp="1"/>
          </p:cNvSpPr>
          <p:nvPr>
            <p:ph type="title"/>
          </p:nvPr>
        </p:nvSpPr>
        <p:spPr>
          <a:xfrm>
            <a:off x="794751" y="4369415"/>
            <a:ext cx="7554498" cy="1600201"/>
          </a:xfrm>
          <a:prstGeom prst="rect">
            <a:avLst/>
          </a:prstGeom>
        </p:spPr>
        <p:txBody>
          <a:bodyPr/>
          <a:lstStyle>
            <a:lvl1pPr algn="ctr" defTabSz="475487">
              <a:defRPr sz="3172"/>
            </a:lvl1pPr>
          </a:lstStyle>
          <a:p>
            <a:r>
              <a:t>IN ALCUNI MOMENTI NELLA VENDITA DEVI METTERE DA PARTE LA LOGICA E USARE LE EMOZIONI</a:t>
            </a:r>
          </a:p>
        </p:txBody>
      </p:sp>
      <p:sp>
        <p:nvSpPr>
          <p:cNvPr id="297" name="TROPPI VENDITORI SONO DEI GRANDI SPIEGATORI, PRESENTATORI, PARLATORI…"/>
          <p:cNvSpPr txBox="1">
            <a:spLocks noGrp="1"/>
          </p:cNvSpPr>
          <p:nvPr>
            <p:ph type="body" sz="half" idx="1"/>
          </p:nvPr>
        </p:nvSpPr>
        <p:spPr>
          <a:xfrm>
            <a:off x="800100" y="1363871"/>
            <a:ext cx="7543800" cy="2802960"/>
          </a:xfrm>
          <a:prstGeom prst="rect">
            <a:avLst/>
          </a:prstGeom>
        </p:spPr>
        <p:txBody>
          <a:bodyPr/>
          <a:lstStyle/>
          <a:p>
            <a:r>
              <a:t>TROPPI VENDITORI SONO DEI GRANDI SPIEGATORI, PRESENTATORI, PARLATORI</a:t>
            </a:r>
          </a:p>
          <a:p>
            <a:r>
              <a:t>PENSANO CHE PARLANDO INCANTERANNO IL CLIENTE CHE ALLA FINE COMPRERÀ</a:t>
            </a:r>
          </a:p>
          <a:p>
            <a:r>
              <a:t>I “RAZIONALONI” HANNO GROSSE DIFFICOLTÀ A FAR AGIRE LE PERSONE E QUINDI A VENDERE</a:t>
            </a:r>
          </a:p>
        </p:txBody>
      </p:sp>
      <p:sp>
        <p:nvSpPr>
          <p:cNvPr id="298" name="I CATALOGHI CON LE GAMBE"/>
          <p:cNvSpPr txBox="1"/>
          <p:nvPr/>
        </p:nvSpPr>
        <p:spPr>
          <a:xfrm>
            <a:off x="1089800" y="416571"/>
            <a:ext cx="6657875" cy="722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 defTabSz="694944">
              <a:defRPr sz="4104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I CATALOGHI CON LE GAMBE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2" animBg="1" advAuto="0"/>
      <p:bldP spid="297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Line"/>
          <p:cNvSpPr/>
          <p:nvPr/>
        </p:nvSpPr>
        <p:spPr>
          <a:xfrm flipV="1">
            <a:off x="1969769" y="624484"/>
            <a:ext cx="5743052" cy="397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Line"/>
          <p:cNvSpPr/>
          <p:nvPr/>
        </p:nvSpPr>
        <p:spPr>
          <a:xfrm>
            <a:off x="1969769" y="620710"/>
            <a:ext cx="2674463" cy="524669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2" name="Line"/>
          <p:cNvSpPr/>
          <p:nvPr/>
        </p:nvSpPr>
        <p:spPr>
          <a:xfrm flipV="1">
            <a:off x="2276474" y="1229761"/>
            <a:ext cx="5024231" cy="885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3" name="Line"/>
          <p:cNvSpPr/>
          <p:nvPr/>
        </p:nvSpPr>
        <p:spPr>
          <a:xfrm flipV="1">
            <a:off x="2627411" y="1933299"/>
            <a:ext cx="4238726" cy="632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4" name="Line"/>
          <p:cNvSpPr/>
          <p:nvPr/>
        </p:nvSpPr>
        <p:spPr>
          <a:xfrm>
            <a:off x="3014929" y="2591162"/>
            <a:ext cx="3588278" cy="253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5" name="Line"/>
          <p:cNvSpPr/>
          <p:nvPr/>
        </p:nvSpPr>
        <p:spPr>
          <a:xfrm flipV="1">
            <a:off x="3388626" y="3440114"/>
            <a:ext cx="2699927" cy="956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6" name="Line"/>
          <p:cNvSpPr/>
          <p:nvPr/>
        </p:nvSpPr>
        <p:spPr>
          <a:xfrm>
            <a:off x="3845024" y="4288944"/>
            <a:ext cx="1651071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7" name="Line"/>
          <p:cNvSpPr/>
          <p:nvPr/>
        </p:nvSpPr>
        <p:spPr>
          <a:xfrm flipH="1">
            <a:off x="4626242" y="620712"/>
            <a:ext cx="3086577" cy="5246688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blurRad="63500" dist="63500" dir="2021404" rotWithShape="0">
              <a:srgbClr val="000000">
                <a:alpha val="7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08" name="APPROCCIO"/>
          <p:cNvSpPr txBox="1"/>
          <p:nvPr/>
        </p:nvSpPr>
        <p:spPr>
          <a:xfrm>
            <a:off x="3219174" y="636631"/>
            <a:ext cx="3244242" cy="65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marR="57798" indent="57798" algn="ctr" defTabSz="1295400">
              <a:defRPr sz="3300">
                <a:solidFill>
                  <a:srgbClr val="F10847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APPROCCIO</a:t>
            </a:r>
          </a:p>
        </p:txBody>
      </p:sp>
      <p:sp>
        <p:nvSpPr>
          <p:cNvPr id="309" name="INDAGINE"/>
          <p:cNvSpPr txBox="1"/>
          <p:nvPr/>
        </p:nvSpPr>
        <p:spPr>
          <a:xfrm>
            <a:off x="3186947" y="1264327"/>
            <a:ext cx="3244243" cy="70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marR="57798" indent="57798" algn="ctr" defTabSz="1295400">
              <a:defRPr sz="3500"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INDAGINE</a:t>
            </a:r>
          </a:p>
        </p:txBody>
      </p:sp>
      <p:sp>
        <p:nvSpPr>
          <p:cNvPr id="310" name="STIMOLAZIONE"/>
          <p:cNvSpPr txBox="1"/>
          <p:nvPr/>
        </p:nvSpPr>
        <p:spPr>
          <a:xfrm>
            <a:off x="3219174" y="1988069"/>
            <a:ext cx="3244242" cy="57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marR="57798" indent="57798" algn="ctr" defTabSz="1295400">
              <a:defRPr sz="2800">
                <a:solidFill>
                  <a:srgbClr val="F3073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STIMOLAZIONE</a:t>
            </a:r>
          </a:p>
        </p:txBody>
      </p:sp>
      <p:sp>
        <p:nvSpPr>
          <p:cNvPr id="311" name="PRESENTAZIONE SOLUZIONE"/>
          <p:cNvSpPr txBox="1"/>
          <p:nvPr/>
        </p:nvSpPr>
        <p:spPr>
          <a:xfrm>
            <a:off x="3157275" y="2582451"/>
            <a:ext cx="3162628" cy="90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marR="57798" indent="57798" algn="ctr" defTabSz="1295400">
              <a:defRPr sz="2400"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PRESENTAZIONE SOLUZIONE</a:t>
            </a:r>
          </a:p>
        </p:txBody>
      </p:sp>
      <p:sp>
        <p:nvSpPr>
          <p:cNvPr id="312" name="RISOLUZIONE OBIEZIONI"/>
          <p:cNvSpPr txBox="1"/>
          <p:nvPr/>
        </p:nvSpPr>
        <p:spPr>
          <a:xfrm>
            <a:off x="3543787" y="3444897"/>
            <a:ext cx="2253546" cy="73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marR="40637" indent="40637" algn="ctr" defTabSz="910795">
              <a:lnSpc>
                <a:spcPct val="75000"/>
              </a:lnSpc>
              <a:defRPr sz="2100">
                <a:solidFill>
                  <a:srgbClr val="F40721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RISOLUZIONE OBIEZIONI</a:t>
            </a:r>
          </a:p>
        </p:txBody>
      </p:sp>
      <p:sp>
        <p:nvSpPr>
          <p:cNvPr id="313" name="CHIUSURA"/>
          <p:cNvSpPr txBox="1"/>
          <p:nvPr/>
        </p:nvSpPr>
        <p:spPr>
          <a:xfrm>
            <a:off x="3907071" y="4288944"/>
            <a:ext cx="1526978" cy="3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marR="57798" indent="57798" algn="ctr" defTabSz="1295400">
              <a:defRPr sz="1700">
                <a:solidFill>
                  <a:srgbClr val="F4072A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CHIUSURA</a:t>
            </a:r>
          </a:p>
        </p:txBody>
      </p:sp>
      <p:sp>
        <p:nvSpPr>
          <p:cNvPr id="314" name="SFORZO"/>
          <p:cNvSpPr txBox="1"/>
          <p:nvPr/>
        </p:nvSpPr>
        <p:spPr>
          <a:xfrm>
            <a:off x="3821014" y="-27965"/>
            <a:ext cx="1646436" cy="4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marR="57798" indent="57798" defTabSz="1295400">
              <a:defRPr sz="24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SFORZO</a:t>
            </a:r>
          </a:p>
        </p:txBody>
      </p:sp>
      <p:sp>
        <p:nvSpPr>
          <p:cNvPr id="315" name="Arrow"/>
          <p:cNvSpPr/>
          <p:nvPr/>
        </p:nvSpPr>
        <p:spPr>
          <a:xfrm>
            <a:off x="5638800" y="90029"/>
            <a:ext cx="2658678" cy="232173"/>
          </a:xfrm>
          <a:prstGeom prst="rightArrow">
            <a:avLst>
              <a:gd name="adj1" fmla="val 50000"/>
              <a:gd name="adj2" fmla="val 219231"/>
            </a:avLst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marR="40637" defTabSz="910795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6" name="Arrow"/>
          <p:cNvSpPr/>
          <p:nvPr/>
        </p:nvSpPr>
        <p:spPr>
          <a:xfrm>
            <a:off x="841506" y="81417"/>
            <a:ext cx="2735266" cy="232173"/>
          </a:xfrm>
          <a:prstGeom prst="leftArrow">
            <a:avLst>
              <a:gd name="adj1" fmla="val 50000"/>
              <a:gd name="adj2" fmla="val 207091"/>
            </a:avLst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marR="40637" defTabSz="910795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17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248400"/>
            <a:ext cx="990600" cy="530225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w  w w  . o s m c o n s u l t g r o u p . c o m"/>
          <p:cNvSpPr txBox="1"/>
          <p:nvPr/>
        </p:nvSpPr>
        <p:spPr>
          <a:xfrm>
            <a:off x="2971800" y="6335712"/>
            <a:ext cx="5105400" cy="336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A34B73"/>
                </a:solidFill>
              </a:defRPr>
            </a:lvl1pPr>
          </a:lstStyle>
          <a:p>
            <a:r>
              <a:t>w  w w  . o s m c o n s u l t g r o u p . c o 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FF"/>
      </a:hlink>
      <a:folHlink>
        <a:srgbClr val="FF00FF"/>
      </a:folHlink>
    </a:clrScheme>
    <a:fontScheme name="NewsPrin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FF"/>
      </a:hlink>
      <a:folHlink>
        <a:srgbClr val="FF00FF"/>
      </a:folHlink>
    </a:clrScheme>
    <a:fontScheme name="NewsPrin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698</Words>
  <Application>Microsoft Office PowerPoint</Application>
  <PresentationFormat>Presentazione su schermo (4:3)</PresentationFormat>
  <Paragraphs>101</Paragraphs>
  <Slides>14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9" baseType="lpstr">
      <vt:lpstr>Arial</vt:lpstr>
      <vt:lpstr>Arial Black</vt:lpstr>
      <vt:lpstr>Brush Script MT</vt:lpstr>
      <vt:lpstr>Calibri</vt:lpstr>
      <vt:lpstr>Calibri Light</vt:lpstr>
      <vt:lpstr>Copperplate</vt:lpstr>
      <vt:lpstr>Gill Sans Light</vt:lpstr>
      <vt:lpstr>Helvetica</vt:lpstr>
      <vt:lpstr>Helvetica Neue</vt:lpstr>
      <vt:lpstr>Helvetica Neue Light</vt:lpstr>
      <vt:lpstr>Helvetica Neue Medium</vt:lpstr>
      <vt:lpstr>Helvetica Neue Thin</vt:lpstr>
      <vt:lpstr>Impact</vt:lpstr>
      <vt:lpstr>Times New Roman</vt:lpstr>
      <vt:lpstr>NewsPrint</vt:lpstr>
      <vt:lpstr>LA FORZA EMOZIONALE NELLA VENDITA</vt:lpstr>
      <vt:lpstr>QUINDI A PRENDERE UNA DECISIONE</vt:lpstr>
      <vt:lpstr>COME SI FA?</vt:lpstr>
      <vt:lpstr>LA LOGICA FA PENSARE  MA SOLO   LE EMOZIONI FANNO AGIRE</vt:lpstr>
      <vt:lpstr>LA TUA EMOZIONE UNA VOLTA SCATURITA VA A COLPIRE LE EMOZIONI DELL’ALTRO E SI SCATENA L’INFERNO</vt:lpstr>
      <vt:lpstr>SE HAI PAURA TRASMETTI PAURA </vt:lpstr>
      <vt:lpstr>CONVINZIONE</vt:lpstr>
      <vt:lpstr>IN ALCUNI MOMENTI NELLA VENDITA DEVI METTERE DA PARTE LA LOGICA E USARE LE EMOZIONI</vt:lpstr>
      <vt:lpstr>Presentazione standard di PowerPoint</vt:lpstr>
      <vt:lpstr>NELL’APPROCCIO</vt:lpstr>
      <vt:lpstr>L’INTERESSE VERO E SINCERO È UN EMOZIONE  ED È CONTAGIOSA</vt:lpstr>
      <vt:lpstr>AL 95% LA VENDITA SI CHIUDE QUI</vt:lpstr>
      <vt:lpstr>È QUI CHE LUI DECIDE SE CAMBIARE QUALCOSA OPPURE NO</vt:lpstr>
      <vt:lpstr>MOLTO SPESSO LE PERSONE HANNO PAURA DI CAMBIARE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FORZA EMOZIONALE NELLA VENDITA</dc:title>
  <dc:creator>Monique</dc:creator>
  <cp:lastModifiedBy>fabian scolz</cp:lastModifiedBy>
  <cp:revision>3</cp:revision>
  <dcterms:modified xsi:type="dcterms:W3CDTF">2019-11-23T01:40:01Z</dcterms:modified>
</cp:coreProperties>
</file>