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0"/>
  </p:notesMasterIdLst>
  <p:sldIdLst>
    <p:sldId id="292" r:id="rId2"/>
    <p:sldId id="286" r:id="rId3"/>
    <p:sldId id="287" r:id="rId4"/>
    <p:sldId id="289" r:id="rId5"/>
    <p:sldId id="283" r:id="rId6"/>
    <p:sldId id="285" r:id="rId7"/>
    <p:sldId id="290" r:id="rId8"/>
    <p:sldId id="291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3" r:id="rId1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94" autoAdjust="0"/>
    <p:restoredTop sz="94660" autoAdjust="0"/>
  </p:normalViewPr>
  <p:slideViewPr>
    <p:cSldViewPr snapToGrid="0">
      <p:cViewPr varScale="1">
        <p:scale>
          <a:sx n="85" d="100"/>
          <a:sy n="85" d="100"/>
        </p:scale>
        <p:origin x="350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A0E6B1-32CE-47AD-AA29-BB07BACB40EE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322265A4-D413-4308-AEBE-68D4AB79EF89}">
      <dgm:prSet/>
      <dgm:spPr/>
      <dgm:t>
        <a:bodyPr/>
        <a:lstStyle/>
        <a:p>
          <a:r>
            <a:rPr lang="it-IT" dirty="0" err="1"/>
            <a:t>Trustee</a:t>
          </a:r>
          <a:endParaRPr lang="en-US" dirty="0"/>
        </a:p>
      </dgm:t>
    </dgm:pt>
    <dgm:pt modelId="{62D3BAB2-4E4D-4802-99FC-20FA72C54637}" type="parTrans" cxnId="{E1B7B2E1-FEEC-4551-A81F-D2D35FBB5B44}">
      <dgm:prSet/>
      <dgm:spPr/>
      <dgm:t>
        <a:bodyPr/>
        <a:lstStyle/>
        <a:p>
          <a:endParaRPr lang="en-US"/>
        </a:p>
      </dgm:t>
    </dgm:pt>
    <dgm:pt modelId="{561C2ED5-0384-4B0A-A5AD-0BDBE1258B36}" type="sibTrans" cxnId="{E1B7B2E1-FEEC-4551-A81F-D2D35FBB5B44}">
      <dgm:prSet/>
      <dgm:spPr/>
      <dgm:t>
        <a:bodyPr/>
        <a:lstStyle/>
        <a:p>
          <a:endParaRPr lang="en-US"/>
        </a:p>
      </dgm:t>
    </dgm:pt>
    <dgm:pt modelId="{65EDA698-EA9E-4195-B15C-59B1171A4775}">
      <dgm:prSet/>
      <dgm:spPr/>
      <dgm:t>
        <a:bodyPr/>
        <a:lstStyle/>
        <a:p>
          <a:r>
            <a:rPr lang="it-IT" dirty="0" err="1"/>
            <a:t>Disponente</a:t>
          </a:r>
          <a:endParaRPr lang="en-US" dirty="0"/>
        </a:p>
      </dgm:t>
    </dgm:pt>
    <dgm:pt modelId="{914BBE5D-F942-411C-833C-B0C1B6D9CFDC}" type="parTrans" cxnId="{A9B45007-99D6-4BC3-B9E1-677CDAC80B9A}">
      <dgm:prSet/>
      <dgm:spPr/>
      <dgm:t>
        <a:bodyPr/>
        <a:lstStyle/>
        <a:p>
          <a:endParaRPr lang="en-US"/>
        </a:p>
      </dgm:t>
    </dgm:pt>
    <dgm:pt modelId="{DDB57CC6-2806-4AC3-A898-9B9C8229BF21}" type="sibTrans" cxnId="{A9B45007-99D6-4BC3-B9E1-677CDAC80B9A}">
      <dgm:prSet/>
      <dgm:spPr/>
      <dgm:t>
        <a:bodyPr/>
        <a:lstStyle/>
        <a:p>
          <a:endParaRPr lang="en-US"/>
        </a:p>
      </dgm:t>
    </dgm:pt>
    <dgm:pt modelId="{DEAEA3F9-B97C-4E25-9BCB-40E97234F72B}">
      <dgm:prSet/>
      <dgm:spPr/>
      <dgm:t>
        <a:bodyPr/>
        <a:lstStyle/>
        <a:p>
          <a:r>
            <a:rPr lang="it-IT" dirty="0"/>
            <a:t>Beneficiari</a:t>
          </a:r>
          <a:endParaRPr lang="en-US" dirty="0"/>
        </a:p>
      </dgm:t>
    </dgm:pt>
    <dgm:pt modelId="{ABC6F242-F30B-4EDB-AC93-1C6F6A3E5351}" type="parTrans" cxnId="{A4F39072-9523-4789-AFA1-F8382957CF80}">
      <dgm:prSet/>
      <dgm:spPr/>
      <dgm:t>
        <a:bodyPr/>
        <a:lstStyle/>
        <a:p>
          <a:endParaRPr lang="en-US"/>
        </a:p>
      </dgm:t>
    </dgm:pt>
    <dgm:pt modelId="{5FF66DD3-F05E-4353-B39E-48B6F612FBF3}" type="sibTrans" cxnId="{A4F39072-9523-4789-AFA1-F8382957CF80}">
      <dgm:prSet/>
      <dgm:spPr/>
      <dgm:t>
        <a:bodyPr/>
        <a:lstStyle/>
        <a:p>
          <a:endParaRPr lang="en-US"/>
        </a:p>
      </dgm:t>
    </dgm:pt>
    <dgm:pt modelId="{2E311B0B-B283-4A20-B8B5-0DACD56C55AC}">
      <dgm:prSet/>
      <dgm:spPr/>
      <dgm:t>
        <a:bodyPr/>
        <a:lstStyle/>
        <a:p>
          <a:r>
            <a:rPr lang="it-IT" dirty="0"/>
            <a:t>Guardiano</a:t>
          </a:r>
          <a:endParaRPr lang="en-US" dirty="0"/>
        </a:p>
      </dgm:t>
    </dgm:pt>
    <dgm:pt modelId="{1F8399FC-AEB0-41ED-837F-CED51AE19B01}" type="parTrans" cxnId="{C866AB6D-4580-4386-9F4B-E366740FD48C}">
      <dgm:prSet/>
      <dgm:spPr/>
      <dgm:t>
        <a:bodyPr/>
        <a:lstStyle/>
        <a:p>
          <a:endParaRPr lang="en-US"/>
        </a:p>
      </dgm:t>
    </dgm:pt>
    <dgm:pt modelId="{9785078E-5F01-463C-BD97-2DC9A9FED3BD}" type="sibTrans" cxnId="{C866AB6D-4580-4386-9F4B-E366740FD48C}">
      <dgm:prSet/>
      <dgm:spPr/>
      <dgm:t>
        <a:bodyPr/>
        <a:lstStyle/>
        <a:p>
          <a:endParaRPr lang="en-US"/>
        </a:p>
      </dgm:t>
    </dgm:pt>
    <dgm:pt modelId="{07E89980-72F6-4C5F-917D-413624D669F2}" type="pres">
      <dgm:prSet presAssocID="{78A0E6B1-32CE-47AD-AA29-BB07BACB40E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47F6B19-D454-4D0B-82E2-7321CBA2E0B5}" type="pres">
      <dgm:prSet presAssocID="{322265A4-D413-4308-AEBE-68D4AB79EF89}" presName="hierRoot1" presStyleCnt="0"/>
      <dgm:spPr/>
    </dgm:pt>
    <dgm:pt modelId="{93591D09-57D7-49D2-AFD9-392022C74384}" type="pres">
      <dgm:prSet presAssocID="{322265A4-D413-4308-AEBE-68D4AB79EF89}" presName="composite" presStyleCnt="0"/>
      <dgm:spPr/>
    </dgm:pt>
    <dgm:pt modelId="{B545CB10-4567-4983-BC91-8292ED65BA32}" type="pres">
      <dgm:prSet presAssocID="{322265A4-D413-4308-AEBE-68D4AB79EF89}" presName="background" presStyleLbl="node0" presStyleIdx="0" presStyleCnt="4"/>
      <dgm:spPr/>
    </dgm:pt>
    <dgm:pt modelId="{8AEA3547-C71F-4745-8BC5-9E4B3EAAB503}" type="pres">
      <dgm:prSet presAssocID="{322265A4-D413-4308-AEBE-68D4AB79EF89}" presName="text" presStyleLbl="fgAcc0" presStyleIdx="0" presStyleCnt="4">
        <dgm:presLayoutVars>
          <dgm:chPref val="3"/>
        </dgm:presLayoutVars>
      </dgm:prSet>
      <dgm:spPr/>
    </dgm:pt>
    <dgm:pt modelId="{AF6394F8-A0F3-45BD-A8E7-59CBE1B6CF75}" type="pres">
      <dgm:prSet presAssocID="{322265A4-D413-4308-AEBE-68D4AB79EF89}" presName="hierChild2" presStyleCnt="0"/>
      <dgm:spPr/>
    </dgm:pt>
    <dgm:pt modelId="{5A324A01-1508-4A9E-9D92-8FA9D42AFC81}" type="pres">
      <dgm:prSet presAssocID="{65EDA698-EA9E-4195-B15C-59B1171A4775}" presName="hierRoot1" presStyleCnt="0"/>
      <dgm:spPr/>
    </dgm:pt>
    <dgm:pt modelId="{178A1284-FA44-47ED-AFB1-42EB9D521A98}" type="pres">
      <dgm:prSet presAssocID="{65EDA698-EA9E-4195-B15C-59B1171A4775}" presName="composite" presStyleCnt="0"/>
      <dgm:spPr/>
    </dgm:pt>
    <dgm:pt modelId="{1C2CED14-A41F-4569-8110-08EEE4283428}" type="pres">
      <dgm:prSet presAssocID="{65EDA698-EA9E-4195-B15C-59B1171A4775}" presName="background" presStyleLbl="node0" presStyleIdx="1" presStyleCnt="4"/>
      <dgm:spPr/>
    </dgm:pt>
    <dgm:pt modelId="{892456F7-17D1-498D-8E10-A024724A25F4}" type="pres">
      <dgm:prSet presAssocID="{65EDA698-EA9E-4195-B15C-59B1171A4775}" presName="text" presStyleLbl="fgAcc0" presStyleIdx="1" presStyleCnt="4">
        <dgm:presLayoutVars>
          <dgm:chPref val="3"/>
        </dgm:presLayoutVars>
      </dgm:prSet>
      <dgm:spPr/>
    </dgm:pt>
    <dgm:pt modelId="{BE24A844-8770-4DA6-8969-9730C0C4D6C6}" type="pres">
      <dgm:prSet presAssocID="{65EDA698-EA9E-4195-B15C-59B1171A4775}" presName="hierChild2" presStyleCnt="0"/>
      <dgm:spPr/>
    </dgm:pt>
    <dgm:pt modelId="{3CDD0714-6AA6-416F-ABFC-FAFA7202F198}" type="pres">
      <dgm:prSet presAssocID="{DEAEA3F9-B97C-4E25-9BCB-40E97234F72B}" presName="hierRoot1" presStyleCnt="0"/>
      <dgm:spPr/>
    </dgm:pt>
    <dgm:pt modelId="{3F96700D-51A7-415E-BA65-13BD9C5CEC2C}" type="pres">
      <dgm:prSet presAssocID="{DEAEA3F9-B97C-4E25-9BCB-40E97234F72B}" presName="composite" presStyleCnt="0"/>
      <dgm:spPr/>
    </dgm:pt>
    <dgm:pt modelId="{63EC8065-D9DF-4534-9A8B-C5FB2898B9B0}" type="pres">
      <dgm:prSet presAssocID="{DEAEA3F9-B97C-4E25-9BCB-40E97234F72B}" presName="background" presStyleLbl="node0" presStyleIdx="2" presStyleCnt="4"/>
      <dgm:spPr/>
    </dgm:pt>
    <dgm:pt modelId="{9A5BC81C-E9D1-4BDA-B317-1B4D18C42692}" type="pres">
      <dgm:prSet presAssocID="{DEAEA3F9-B97C-4E25-9BCB-40E97234F72B}" presName="text" presStyleLbl="fgAcc0" presStyleIdx="2" presStyleCnt="4">
        <dgm:presLayoutVars>
          <dgm:chPref val="3"/>
        </dgm:presLayoutVars>
      </dgm:prSet>
      <dgm:spPr/>
    </dgm:pt>
    <dgm:pt modelId="{88E2C9E9-3351-499F-B188-483627411859}" type="pres">
      <dgm:prSet presAssocID="{DEAEA3F9-B97C-4E25-9BCB-40E97234F72B}" presName="hierChild2" presStyleCnt="0"/>
      <dgm:spPr/>
    </dgm:pt>
    <dgm:pt modelId="{8C8CEBCF-0A9C-4601-ADF3-BF01B481C9CA}" type="pres">
      <dgm:prSet presAssocID="{2E311B0B-B283-4A20-B8B5-0DACD56C55AC}" presName="hierRoot1" presStyleCnt="0"/>
      <dgm:spPr/>
    </dgm:pt>
    <dgm:pt modelId="{5921693D-BB04-49C4-80DF-E48220217DAA}" type="pres">
      <dgm:prSet presAssocID="{2E311B0B-B283-4A20-B8B5-0DACD56C55AC}" presName="composite" presStyleCnt="0"/>
      <dgm:spPr/>
    </dgm:pt>
    <dgm:pt modelId="{B559E720-A730-4379-B3B0-9BB1485BCB11}" type="pres">
      <dgm:prSet presAssocID="{2E311B0B-B283-4A20-B8B5-0DACD56C55AC}" presName="background" presStyleLbl="node0" presStyleIdx="3" presStyleCnt="4"/>
      <dgm:spPr/>
    </dgm:pt>
    <dgm:pt modelId="{B2B6C6CC-C737-4B2C-9046-F8A0D16928ED}" type="pres">
      <dgm:prSet presAssocID="{2E311B0B-B283-4A20-B8B5-0DACD56C55AC}" presName="text" presStyleLbl="fgAcc0" presStyleIdx="3" presStyleCnt="4">
        <dgm:presLayoutVars>
          <dgm:chPref val="3"/>
        </dgm:presLayoutVars>
      </dgm:prSet>
      <dgm:spPr/>
    </dgm:pt>
    <dgm:pt modelId="{02BF97E7-7544-4835-A3E9-952DAC576261}" type="pres">
      <dgm:prSet presAssocID="{2E311B0B-B283-4A20-B8B5-0DACD56C55AC}" presName="hierChild2" presStyleCnt="0"/>
      <dgm:spPr/>
    </dgm:pt>
  </dgm:ptLst>
  <dgm:cxnLst>
    <dgm:cxn modelId="{A9B45007-99D6-4BC3-B9E1-677CDAC80B9A}" srcId="{78A0E6B1-32CE-47AD-AA29-BB07BACB40EE}" destId="{65EDA698-EA9E-4195-B15C-59B1171A4775}" srcOrd="1" destOrd="0" parTransId="{914BBE5D-F942-411C-833C-B0C1B6D9CFDC}" sibTransId="{DDB57CC6-2806-4AC3-A898-9B9C8229BF21}"/>
    <dgm:cxn modelId="{7CAFE129-B795-40B3-943B-D289B9CEC8DE}" type="presOf" srcId="{322265A4-D413-4308-AEBE-68D4AB79EF89}" destId="{8AEA3547-C71F-4745-8BC5-9E4B3EAAB503}" srcOrd="0" destOrd="0" presId="urn:microsoft.com/office/officeart/2005/8/layout/hierarchy1"/>
    <dgm:cxn modelId="{1783DF2E-7136-4B47-A506-3E5B24FF4FF9}" type="presOf" srcId="{65EDA698-EA9E-4195-B15C-59B1171A4775}" destId="{892456F7-17D1-498D-8E10-A024724A25F4}" srcOrd="0" destOrd="0" presId="urn:microsoft.com/office/officeart/2005/8/layout/hierarchy1"/>
    <dgm:cxn modelId="{CE373C31-33A5-436E-91E7-82BD2586DE58}" type="presOf" srcId="{DEAEA3F9-B97C-4E25-9BCB-40E97234F72B}" destId="{9A5BC81C-E9D1-4BDA-B317-1B4D18C42692}" srcOrd="0" destOrd="0" presId="urn:microsoft.com/office/officeart/2005/8/layout/hierarchy1"/>
    <dgm:cxn modelId="{C866AB6D-4580-4386-9F4B-E366740FD48C}" srcId="{78A0E6B1-32CE-47AD-AA29-BB07BACB40EE}" destId="{2E311B0B-B283-4A20-B8B5-0DACD56C55AC}" srcOrd="3" destOrd="0" parTransId="{1F8399FC-AEB0-41ED-837F-CED51AE19B01}" sibTransId="{9785078E-5F01-463C-BD97-2DC9A9FED3BD}"/>
    <dgm:cxn modelId="{A4F39072-9523-4789-AFA1-F8382957CF80}" srcId="{78A0E6B1-32CE-47AD-AA29-BB07BACB40EE}" destId="{DEAEA3F9-B97C-4E25-9BCB-40E97234F72B}" srcOrd="2" destOrd="0" parTransId="{ABC6F242-F30B-4EDB-AC93-1C6F6A3E5351}" sibTransId="{5FF66DD3-F05E-4353-B39E-48B6F612FBF3}"/>
    <dgm:cxn modelId="{2763E99A-94E0-4D31-9616-65A43D506CC1}" type="presOf" srcId="{78A0E6B1-32CE-47AD-AA29-BB07BACB40EE}" destId="{07E89980-72F6-4C5F-917D-413624D669F2}" srcOrd="0" destOrd="0" presId="urn:microsoft.com/office/officeart/2005/8/layout/hierarchy1"/>
    <dgm:cxn modelId="{2109A5C3-C484-4BFB-96A4-A44BE26CF691}" type="presOf" srcId="{2E311B0B-B283-4A20-B8B5-0DACD56C55AC}" destId="{B2B6C6CC-C737-4B2C-9046-F8A0D16928ED}" srcOrd="0" destOrd="0" presId="urn:microsoft.com/office/officeart/2005/8/layout/hierarchy1"/>
    <dgm:cxn modelId="{E1B7B2E1-FEEC-4551-A81F-D2D35FBB5B44}" srcId="{78A0E6B1-32CE-47AD-AA29-BB07BACB40EE}" destId="{322265A4-D413-4308-AEBE-68D4AB79EF89}" srcOrd="0" destOrd="0" parTransId="{62D3BAB2-4E4D-4802-99FC-20FA72C54637}" sibTransId="{561C2ED5-0384-4B0A-A5AD-0BDBE1258B36}"/>
    <dgm:cxn modelId="{3C1E95D9-C67F-494B-8ACE-F1267FCBE0CB}" type="presParOf" srcId="{07E89980-72F6-4C5F-917D-413624D669F2}" destId="{347F6B19-D454-4D0B-82E2-7321CBA2E0B5}" srcOrd="0" destOrd="0" presId="urn:microsoft.com/office/officeart/2005/8/layout/hierarchy1"/>
    <dgm:cxn modelId="{6FCB6CCF-B1F8-4CB0-8789-1FD90A41DAB0}" type="presParOf" srcId="{347F6B19-D454-4D0B-82E2-7321CBA2E0B5}" destId="{93591D09-57D7-49D2-AFD9-392022C74384}" srcOrd="0" destOrd="0" presId="urn:microsoft.com/office/officeart/2005/8/layout/hierarchy1"/>
    <dgm:cxn modelId="{F39E250A-0B2A-4D67-BCDF-EDE33A51277C}" type="presParOf" srcId="{93591D09-57D7-49D2-AFD9-392022C74384}" destId="{B545CB10-4567-4983-BC91-8292ED65BA32}" srcOrd="0" destOrd="0" presId="urn:microsoft.com/office/officeart/2005/8/layout/hierarchy1"/>
    <dgm:cxn modelId="{CDC6B9E2-AB62-4F31-8314-CCCF2AB1B49B}" type="presParOf" srcId="{93591D09-57D7-49D2-AFD9-392022C74384}" destId="{8AEA3547-C71F-4745-8BC5-9E4B3EAAB503}" srcOrd="1" destOrd="0" presId="urn:microsoft.com/office/officeart/2005/8/layout/hierarchy1"/>
    <dgm:cxn modelId="{6B94AAF4-D0E6-401A-9DF6-93429317F67A}" type="presParOf" srcId="{347F6B19-D454-4D0B-82E2-7321CBA2E0B5}" destId="{AF6394F8-A0F3-45BD-A8E7-59CBE1B6CF75}" srcOrd="1" destOrd="0" presId="urn:microsoft.com/office/officeart/2005/8/layout/hierarchy1"/>
    <dgm:cxn modelId="{E297C8E9-A42D-4C98-9CCB-38750C33489E}" type="presParOf" srcId="{07E89980-72F6-4C5F-917D-413624D669F2}" destId="{5A324A01-1508-4A9E-9D92-8FA9D42AFC81}" srcOrd="1" destOrd="0" presId="urn:microsoft.com/office/officeart/2005/8/layout/hierarchy1"/>
    <dgm:cxn modelId="{C9BC2007-AAA5-4D0F-A5C1-DF5C8748E72A}" type="presParOf" srcId="{5A324A01-1508-4A9E-9D92-8FA9D42AFC81}" destId="{178A1284-FA44-47ED-AFB1-42EB9D521A98}" srcOrd="0" destOrd="0" presId="urn:microsoft.com/office/officeart/2005/8/layout/hierarchy1"/>
    <dgm:cxn modelId="{85816844-A1A4-4551-B951-653E61BBAFFC}" type="presParOf" srcId="{178A1284-FA44-47ED-AFB1-42EB9D521A98}" destId="{1C2CED14-A41F-4569-8110-08EEE4283428}" srcOrd="0" destOrd="0" presId="urn:microsoft.com/office/officeart/2005/8/layout/hierarchy1"/>
    <dgm:cxn modelId="{08969520-2990-4E13-92E3-A08D9CFAA057}" type="presParOf" srcId="{178A1284-FA44-47ED-AFB1-42EB9D521A98}" destId="{892456F7-17D1-498D-8E10-A024724A25F4}" srcOrd="1" destOrd="0" presId="urn:microsoft.com/office/officeart/2005/8/layout/hierarchy1"/>
    <dgm:cxn modelId="{B11FC575-2841-45C0-B337-ABAB20A69B17}" type="presParOf" srcId="{5A324A01-1508-4A9E-9D92-8FA9D42AFC81}" destId="{BE24A844-8770-4DA6-8969-9730C0C4D6C6}" srcOrd="1" destOrd="0" presId="urn:microsoft.com/office/officeart/2005/8/layout/hierarchy1"/>
    <dgm:cxn modelId="{80EA403A-47E3-41DC-97BA-22B3742FA2C5}" type="presParOf" srcId="{07E89980-72F6-4C5F-917D-413624D669F2}" destId="{3CDD0714-6AA6-416F-ABFC-FAFA7202F198}" srcOrd="2" destOrd="0" presId="urn:microsoft.com/office/officeart/2005/8/layout/hierarchy1"/>
    <dgm:cxn modelId="{30EE9512-F730-4D15-8D2F-AB7653C0A677}" type="presParOf" srcId="{3CDD0714-6AA6-416F-ABFC-FAFA7202F198}" destId="{3F96700D-51A7-415E-BA65-13BD9C5CEC2C}" srcOrd="0" destOrd="0" presId="urn:microsoft.com/office/officeart/2005/8/layout/hierarchy1"/>
    <dgm:cxn modelId="{D897A926-11E8-4478-A26F-C5C11CDDAF38}" type="presParOf" srcId="{3F96700D-51A7-415E-BA65-13BD9C5CEC2C}" destId="{63EC8065-D9DF-4534-9A8B-C5FB2898B9B0}" srcOrd="0" destOrd="0" presId="urn:microsoft.com/office/officeart/2005/8/layout/hierarchy1"/>
    <dgm:cxn modelId="{C90040BF-67F8-427D-9A94-47AC3683E624}" type="presParOf" srcId="{3F96700D-51A7-415E-BA65-13BD9C5CEC2C}" destId="{9A5BC81C-E9D1-4BDA-B317-1B4D18C42692}" srcOrd="1" destOrd="0" presId="urn:microsoft.com/office/officeart/2005/8/layout/hierarchy1"/>
    <dgm:cxn modelId="{0D006258-D3CE-495A-B3A0-659333728141}" type="presParOf" srcId="{3CDD0714-6AA6-416F-ABFC-FAFA7202F198}" destId="{88E2C9E9-3351-499F-B188-483627411859}" srcOrd="1" destOrd="0" presId="urn:microsoft.com/office/officeart/2005/8/layout/hierarchy1"/>
    <dgm:cxn modelId="{280DBCE2-51D1-4922-B075-AC3D87E519D3}" type="presParOf" srcId="{07E89980-72F6-4C5F-917D-413624D669F2}" destId="{8C8CEBCF-0A9C-4601-ADF3-BF01B481C9CA}" srcOrd="3" destOrd="0" presId="urn:microsoft.com/office/officeart/2005/8/layout/hierarchy1"/>
    <dgm:cxn modelId="{D43AEAD0-0704-4C0E-866E-04BE68636FDB}" type="presParOf" srcId="{8C8CEBCF-0A9C-4601-ADF3-BF01B481C9CA}" destId="{5921693D-BB04-49C4-80DF-E48220217DAA}" srcOrd="0" destOrd="0" presId="urn:microsoft.com/office/officeart/2005/8/layout/hierarchy1"/>
    <dgm:cxn modelId="{F5C5B106-A738-4DBB-89E0-FF09C087FBD7}" type="presParOf" srcId="{5921693D-BB04-49C4-80DF-E48220217DAA}" destId="{B559E720-A730-4379-B3B0-9BB1485BCB11}" srcOrd="0" destOrd="0" presId="urn:microsoft.com/office/officeart/2005/8/layout/hierarchy1"/>
    <dgm:cxn modelId="{AD415582-2298-4B4C-BF0E-9F18CC284101}" type="presParOf" srcId="{5921693D-BB04-49C4-80DF-E48220217DAA}" destId="{B2B6C6CC-C737-4B2C-9046-F8A0D16928ED}" srcOrd="1" destOrd="0" presId="urn:microsoft.com/office/officeart/2005/8/layout/hierarchy1"/>
    <dgm:cxn modelId="{DDFB9053-6FFC-4CF4-97C0-476DC9B9E056}" type="presParOf" srcId="{8C8CEBCF-0A9C-4601-ADF3-BF01B481C9CA}" destId="{02BF97E7-7544-4835-A3E9-952DAC57626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45CB10-4567-4983-BC91-8292ED65BA32}">
      <dsp:nvSpPr>
        <dsp:cNvPr id="0" name=""/>
        <dsp:cNvSpPr/>
      </dsp:nvSpPr>
      <dsp:spPr>
        <a:xfrm>
          <a:off x="2964" y="781891"/>
          <a:ext cx="2116764" cy="134414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EA3547-C71F-4745-8BC5-9E4B3EAAB503}">
      <dsp:nvSpPr>
        <dsp:cNvPr id="0" name=""/>
        <dsp:cNvSpPr/>
      </dsp:nvSpPr>
      <dsp:spPr>
        <a:xfrm>
          <a:off x="238160" y="1005327"/>
          <a:ext cx="2116764" cy="1344145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000" kern="1200" dirty="0" err="1"/>
            <a:t>Trustee</a:t>
          </a:r>
          <a:endParaRPr lang="en-US" sz="3000" kern="1200" dirty="0"/>
        </a:p>
      </dsp:txBody>
      <dsp:txXfrm>
        <a:off x="238160" y="1005327"/>
        <a:ext cx="2116764" cy="1344145"/>
      </dsp:txXfrm>
    </dsp:sp>
    <dsp:sp modelId="{1C2CED14-A41F-4569-8110-08EEE4283428}">
      <dsp:nvSpPr>
        <dsp:cNvPr id="0" name=""/>
        <dsp:cNvSpPr/>
      </dsp:nvSpPr>
      <dsp:spPr>
        <a:xfrm>
          <a:off x="2590121" y="781891"/>
          <a:ext cx="2116764" cy="134414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2456F7-17D1-498D-8E10-A024724A25F4}">
      <dsp:nvSpPr>
        <dsp:cNvPr id="0" name=""/>
        <dsp:cNvSpPr/>
      </dsp:nvSpPr>
      <dsp:spPr>
        <a:xfrm>
          <a:off x="2825317" y="1005327"/>
          <a:ext cx="2116764" cy="1344145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000" kern="1200" dirty="0" err="1"/>
            <a:t>Disponente</a:t>
          </a:r>
          <a:endParaRPr lang="en-US" sz="3000" kern="1200" dirty="0"/>
        </a:p>
      </dsp:txBody>
      <dsp:txXfrm>
        <a:off x="2825317" y="1005327"/>
        <a:ext cx="2116764" cy="1344145"/>
      </dsp:txXfrm>
    </dsp:sp>
    <dsp:sp modelId="{63EC8065-D9DF-4534-9A8B-C5FB2898B9B0}">
      <dsp:nvSpPr>
        <dsp:cNvPr id="0" name=""/>
        <dsp:cNvSpPr/>
      </dsp:nvSpPr>
      <dsp:spPr>
        <a:xfrm>
          <a:off x="5177278" y="781891"/>
          <a:ext cx="2116764" cy="134414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5BC81C-E9D1-4BDA-B317-1B4D18C42692}">
      <dsp:nvSpPr>
        <dsp:cNvPr id="0" name=""/>
        <dsp:cNvSpPr/>
      </dsp:nvSpPr>
      <dsp:spPr>
        <a:xfrm>
          <a:off x="5412474" y="1005327"/>
          <a:ext cx="2116764" cy="1344145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000" kern="1200" dirty="0"/>
            <a:t>Beneficiari</a:t>
          </a:r>
          <a:endParaRPr lang="en-US" sz="3000" kern="1200" dirty="0"/>
        </a:p>
      </dsp:txBody>
      <dsp:txXfrm>
        <a:off x="5412474" y="1005327"/>
        <a:ext cx="2116764" cy="1344145"/>
      </dsp:txXfrm>
    </dsp:sp>
    <dsp:sp modelId="{B559E720-A730-4379-B3B0-9BB1485BCB11}">
      <dsp:nvSpPr>
        <dsp:cNvPr id="0" name=""/>
        <dsp:cNvSpPr/>
      </dsp:nvSpPr>
      <dsp:spPr>
        <a:xfrm>
          <a:off x="7764434" y="781891"/>
          <a:ext cx="2116764" cy="134414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B6C6CC-C737-4B2C-9046-F8A0D16928ED}">
      <dsp:nvSpPr>
        <dsp:cNvPr id="0" name=""/>
        <dsp:cNvSpPr/>
      </dsp:nvSpPr>
      <dsp:spPr>
        <a:xfrm>
          <a:off x="7999630" y="1005327"/>
          <a:ext cx="2116764" cy="1344145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000" kern="1200" dirty="0"/>
            <a:t>Guardiano</a:t>
          </a:r>
          <a:endParaRPr lang="en-US" sz="3000" kern="1200" dirty="0"/>
        </a:p>
      </dsp:txBody>
      <dsp:txXfrm>
        <a:off x="7999630" y="1005327"/>
        <a:ext cx="2116764" cy="13441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971205-D44C-41E2-82CE-37DE26E9D64A}" type="datetimeFigureOut">
              <a:rPr lang="it-IT" smtClean="0"/>
              <a:t>24/10/2019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A2C52E-C0A8-4986-9301-0BE856858538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2C52E-C0A8-4986-9301-0BE856858538}" type="slidenum">
              <a:rPr lang="it-IT" smtClean="0"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2C52E-C0A8-4986-9301-0BE856858538}" type="slidenum">
              <a:rPr lang="it-IT" smtClean="0"/>
              <a:t>13</a:t>
            </a:fld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2C52E-C0A8-4986-9301-0BE856858538}" type="slidenum">
              <a:rPr lang="it-IT" smtClean="0"/>
              <a:t>14</a:t>
            </a:fld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2C52E-C0A8-4986-9301-0BE856858538}" type="slidenum">
              <a:rPr lang="it-IT" smtClean="0"/>
              <a:t>15</a:t>
            </a:fld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2C52E-C0A8-4986-9301-0BE856858538}" type="slidenum">
              <a:rPr lang="it-IT" smtClean="0"/>
              <a:t>16</a:t>
            </a:fld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2C52E-C0A8-4986-9301-0BE856858538}" type="slidenum">
              <a:rPr lang="it-IT" smtClean="0"/>
              <a:t>17</a:t>
            </a:fld>
            <a:endParaRPr 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2C52E-C0A8-4986-9301-0BE856858538}" type="slidenum">
              <a:rPr lang="it-IT" smtClean="0"/>
              <a:t>18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2C52E-C0A8-4986-9301-0BE856858538}" type="slidenum">
              <a:rPr lang="it-IT" smtClean="0"/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2C52E-C0A8-4986-9301-0BE856858538}" type="slidenum">
              <a:rPr lang="it-IT" smtClean="0"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2C52E-C0A8-4986-9301-0BE856858538}" type="slidenum">
              <a:rPr lang="it-IT" smtClean="0"/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2C52E-C0A8-4986-9301-0BE856858538}" type="slidenum">
              <a:rPr lang="it-IT" smtClean="0"/>
              <a:t>8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2C52E-C0A8-4986-9301-0BE856858538}" type="slidenum">
              <a:rPr lang="it-IT" smtClean="0"/>
              <a:t>9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2C52E-C0A8-4986-9301-0BE856858538}" type="slidenum">
              <a:rPr lang="it-IT" smtClean="0"/>
              <a:t>10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2C52E-C0A8-4986-9301-0BE856858538}" type="slidenum">
              <a:rPr lang="it-IT" smtClean="0"/>
              <a:t>11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2C52E-C0A8-4986-9301-0BE856858538}" type="slidenum">
              <a:rPr lang="it-IT" smtClean="0"/>
              <a:t>12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22" name="Sottotitolo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/>
              <a:t>Fare clic per modificare lo stile del sottotitolo dello schema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46A8C-5686-463C-8755-301A44A2A855}" type="datetime1">
              <a:rPr lang="it-IT" smtClean="0"/>
              <a:t>24/10/2019</a:t>
            </a:fld>
            <a:endParaRPr lang="it-IT"/>
          </a:p>
        </p:txBody>
      </p:sp>
      <p:sp>
        <p:nvSpPr>
          <p:cNvPr id="20" name="Segnaposto piè di pagina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A5DF1-F623-4D28-9EBD-BF2A109C115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e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4D354-7EB8-43BF-92FE-503890CC10DC}" type="datetime1">
              <a:rPr lang="it-IT" smtClean="0"/>
              <a:t>24/10/2019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A5DF1-F623-4D28-9EBD-BF2A109C115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6DA17-7938-4F8A-B955-3D2C2FA49971}" type="datetime1">
              <a:rPr lang="it-IT" smtClean="0"/>
              <a:t>24/10/2019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A5DF1-F623-4D28-9EBD-BF2A109C115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C125-5F9B-4C84-A2DC-17BAF0F88A8C}" type="datetime1">
              <a:rPr lang="it-IT" smtClean="0"/>
              <a:t>24/10/2019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A5DF1-F623-4D28-9EBD-BF2A109C115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1C2B-5903-40C0-AF99-FEF01F350F97}" type="datetime1">
              <a:rPr lang="it-IT" smtClean="0"/>
              <a:t>24/10/2019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A5DF1-F623-4D28-9EBD-BF2A109C115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Rettangolo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e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e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A0DC2-0F83-4DBD-9F2C-754BECAEA7DB}" type="datetime1">
              <a:rPr lang="it-IT" smtClean="0"/>
              <a:t>24/10/2019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A5DF1-F623-4D28-9EBD-BF2A109C115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8E551-E822-410B-A632-185BF5880866}" type="datetime1">
              <a:rPr lang="it-IT" smtClean="0"/>
              <a:t>24/10/2019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A5DF1-F623-4D28-9EBD-BF2A109C115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2DCB-2A9E-4306-8D13-2166DA7DB6B8}" type="datetime1">
              <a:rPr lang="it-IT" smtClean="0"/>
              <a:t>24/10/2019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A5DF1-F623-4D28-9EBD-BF2A109C115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7AD55-3094-4B59-8746-BDB16384C797}" type="datetime1">
              <a:rPr lang="it-IT" smtClean="0"/>
              <a:t>24/10/2019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A5DF1-F623-4D28-9EBD-BF2A109C115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6" name="Rettangolo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120C0-0444-4407-9E50-F84A7F08ACE4}" type="datetime1">
              <a:rPr lang="it-IT" smtClean="0"/>
              <a:t>24/10/2019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A5DF1-F623-4D28-9EBD-BF2A109C115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DB1F1-2ABB-4232-A62E-DC0E66874CE9}" type="datetime1">
              <a:rPr lang="it-IT" smtClean="0"/>
              <a:t>24/10/2019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A5DF1-F623-4D28-9EBD-BF2A109C115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it-IT"/>
              <a:t>Fare clic sull'icona per inserire un'immagine</a:t>
            </a:r>
            <a:endParaRPr kumimoji="0" lang="en-US" dirty="0"/>
          </a:p>
        </p:txBody>
      </p:sp>
      <p:sp>
        <p:nvSpPr>
          <p:cNvPr id="9" name="Elaborazione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Elaborazione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rta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e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Anello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>
          <a:xfrm>
            <a:off x="1350498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9" name="Segnaposto testo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  <a:p>
            <a:pPr lvl="1" eaLnBrk="1" latinLnBrk="0" hangingPunct="1"/>
            <a:r>
              <a:rPr kumimoji="0" lang="it-IT"/>
              <a:t>Secondo livello</a:t>
            </a:r>
          </a:p>
          <a:p>
            <a:pPr lvl="2" eaLnBrk="1" latinLnBrk="0" hangingPunct="1"/>
            <a:r>
              <a:rPr kumimoji="0" lang="it-IT"/>
              <a:t>Terzo livello</a:t>
            </a:r>
          </a:p>
          <a:p>
            <a:pPr lvl="3" eaLnBrk="1" latinLnBrk="0" hangingPunct="1"/>
            <a:r>
              <a:rPr kumimoji="0" lang="it-IT"/>
              <a:t>Quarto livello</a:t>
            </a:r>
          </a:p>
          <a:p>
            <a:pPr lvl="4" eaLnBrk="1" latinLnBrk="0" hangingPunct="1"/>
            <a:r>
              <a:rPr kumimoji="0" lang="it-IT"/>
              <a:t>Quinto livello</a:t>
            </a:r>
            <a:endParaRPr kumimoji="0" lang="en-US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DF1D21B-3784-40F3-825D-7EB275B79B21}" type="datetime1">
              <a:rPr lang="it-IT" smtClean="0"/>
              <a:t>24/10/2019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61A5DF1-F623-4D28-9EBD-BF2A109C115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5" name="Rettangolo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emf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8C3D5B3F-7C30-49AF-A2BF-EF5777407A7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3626" y="692819"/>
            <a:ext cx="11652251" cy="1386228"/>
          </a:xfrm>
          <a:prstGeom prst="rect">
            <a:avLst/>
          </a:prstGeom>
        </p:spPr>
      </p:pic>
      <p:sp>
        <p:nvSpPr>
          <p:cNvPr id="8" name="Arrotonda angolo diagonale rettangolo 7"/>
          <p:cNvSpPr/>
          <p:nvPr/>
        </p:nvSpPr>
        <p:spPr>
          <a:xfrm>
            <a:off x="1998624" y="3043644"/>
            <a:ext cx="8948057" cy="2625635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Cosa</a:t>
            </a:r>
            <a:r>
              <a:rPr lang="en-US" sz="36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avete</a:t>
            </a:r>
            <a:r>
              <a:rPr lang="en-US" sz="36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fatto</a:t>
            </a:r>
            <a:r>
              <a:rPr lang="en-US" sz="36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per </a:t>
            </a:r>
            <a:r>
              <a:rPr lang="en-US" sz="36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tutelare</a:t>
            </a:r>
            <a:r>
              <a:rPr lang="en-US" sz="36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il</a:t>
            </a:r>
            <a:r>
              <a:rPr lang="en-US" sz="36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vostro</a:t>
            </a:r>
            <a:r>
              <a:rPr lang="en-US" sz="36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patrimonio</a:t>
            </a:r>
            <a:r>
              <a:rPr lang="en-US" sz="36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??</a:t>
            </a:r>
          </a:p>
        </p:txBody>
      </p:sp>
    </p:spTree>
    <p:extLst>
      <p:ext uri="{BB962C8B-B14F-4D97-AF65-F5344CB8AC3E}">
        <p14:creationId xmlns:p14="http://schemas.microsoft.com/office/powerpoint/2010/main" val="4165916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4D42F0FC-7095-4B82-AFD2-AB950B4CE9D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33197" y="5969726"/>
            <a:ext cx="5952633" cy="888274"/>
          </a:xfrm>
          <a:prstGeom prst="rect">
            <a:avLst/>
          </a:prstGeom>
        </p:spPr>
      </p:pic>
      <p:sp>
        <p:nvSpPr>
          <p:cNvPr id="6" name="Arrotonda angolo diagonale rettangolo 5"/>
          <p:cNvSpPr/>
          <p:nvPr/>
        </p:nvSpPr>
        <p:spPr>
          <a:xfrm>
            <a:off x="4493622" y="222069"/>
            <a:ext cx="6766560" cy="5708468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228600" algn="ctr">
              <a:lnSpc>
                <a:spcPct val="90000"/>
              </a:lnSpc>
              <a:spcAft>
                <a:spcPts val="600"/>
              </a:spcAft>
            </a:pPr>
            <a:endParaRPr lang="en-US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422626" y="2512815"/>
            <a:ext cx="295465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3600" b="1" dirty="0">
                <a:latin typeface="Arial" pitchFamily="34" charset="0"/>
                <a:cs typeface="Arial" pitchFamily="34" charset="0"/>
              </a:rPr>
              <a:t>Fondo</a:t>
            </a:r>
          </a:p>
          <a:p>
            <a:pPr algn="ctr"/>
            <a:r>
              <a:rPr lang="it-IT" sz="3600" b="1" dirty="0">
                <a:latin typeface="Arial" pitchFamily="34" charset="0"/>
                <a:cs typeface="Arial" pitchFamily="34" charset="0"/>
              </a:rPr>
              <a:t>Patrimoniale</a:t>
            </a:r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27542816-D0C8-4B38-B79D-0EE2E8359BEC}"/>
              </a:ext>
            </a:extLst>
          </p:cNvPr>
          <p:cNvSpPr txBox="1">
            <a:spLocks/>
          </p:cNvSpPr>
          <p:nvPr/>
        </p:nvSpPr>
        <p:spPr>
          <a:xfrm>
            <a:off x="4962974" y="624243"/>
            <a:ext cx="6377769" cy="4930246"/>
          </a:xfrm>
          <a:prstGeom prst="rect">
            <a:avLst/>
          </a:prstGeom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BENI OGGETTO </a:t>
            </a:r>
            <a:r>
              <a:rPr kumimoji="0" lang="it-IT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APPORTO NEL FONDO</a:t>
            </a: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L’ART. 167 C.C. PREVEDE UN ELENCO TASSATIVO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BENI CHE POSSONO FORMARE OGGETTO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DOTAZIONE DEL FONDO PATRIMONIALE.</a:t>
            </a: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ESSI SONO RAPPRESENTATI DA: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• BENI IMMOBILI,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• BENI MOBILI ISCRITTI IN PUBBLICI REGISTRI,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• TITOLI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CREDITO NOMINATIVI.</a:t>
            </a:r>
          </a:p>
        </p:txBody>
      </p:sp>
    </p:spTree>
    <p:extLst>
      <p:ext uri="{BB962C8B-B14F-4D97-AF65-F5344CB8AC3E}">
        <p14:creationId xmlns:p14="http://schemas.microsoft.com/office/powerpoint/2010/main" val="4165916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4D42F0FC-7095-4B82-AFD2-AB950B4CE9D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33197" y="5969726"/>
            <a:ext cx="5952633" cy="888274"/>
          </a:xfrm>
          <a:prstGeom prst="rect">
            <a:avLst/>
          </a:prstGeom>
        </p:spPr>
      </p:pic>
      <p:sp>
        <p:nvSpPr>
          <p:cNvPr id="6" name="Arrotonda angolo diagonale rettangolo 5"/>
          <p:cNvSpPr/>
          <p:nvPr/>
        </p:nvSpPr>
        <p:spPr>
          <a:xfrm>
            <a:off x="862149" y="391885"/>
            <a:ext cx="11038114" cy="5251269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228600" algn="ctr">
              <a:lnSpc>
                <a:spcPct val="90000"/>
              </a:lnSpc>
              <a:spcAft>
                <a:spcPts val="600"/>
              </a:spcAft>
            </a:pPr>
            <a:endParaRPr lang="en-US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27542816-D0C8-4B38-B79D-0EE2E8359BEC}"/>
              </a:ext>
            </a:extLst>
          </p:cNvPr>
          <p:cNvSpPr txBox="1">
            <a:spLocks/>
          </p:cNvSpPr>
          <p:nvPr/>
        </p:nvSpPr>
        <p:spPr>
          <a:xfrm>
            <a:off x="5359055" y="697363"/>
            <a:ext cx="5306084" cy="4710660"/>
          </a:xfrm>
          <a:prstGeom prst="rect">
            <a:avLst/>
          </a:prstGeom>
        </p:spPr>
        <p:txBody>
          <a:bodyPr tIns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it-IT" sz="16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27542816-D0C8-4B38-B79D-0EE2E8359BEC}"/>
              </a:ext>
            </a:extLst>
          </p:cNvPr>
          <p:cNvSpPr txBox="1">
            <a:spLocks/>
          </p:cNvSpPr>
          <p:nvPr/>
        </p:nvSpPr>
        <p:spPr>
          <a:xfrm>
            <a:off x="1158392" y="575515"/>
            <a:ext cx="10585116" cy="4806381"/>
          </a:xfrm>
          <a:prstGeom prst="rect">
            <a:avLst/>
          </a:prstGeom>
        </p:spPr>
        <p:txBody>
          <a:bodyPr tIns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CESSAZIONE DEL FONDO</a:t>
            </a:r>
          </a:p>
          <a:p>
            <a:pPr marL="27432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it-IT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SECONDO </a:t>
            </a:r>
            <a:r>
              <a:rPr kumimoji="0" lang="it-IT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L’ART. 171 C.C</a:t>
            </a:r>
            <a:r>
              <a:rPr kumimoji="0" lang="it-IT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., IL FONDO PATRIMONIALE TERMINA SOLTANTO A SEGUITO DELL’ANNULLAMENTO O DELLO SCIOGLIMENTO O DELLA CESSAZIONE DEGLI EFFETTI CIVILI DEL MATRIMONIO.</a:t>
            </a:r>
          </a:p>
          <a:p>
            <a:pPr marL="27432" lvl="0" algn="just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it-IT" dirty="0">
                <a:solidFill>
                  <a:schemeClr val="tx2">
                    <a:shade val="30000"/>
                    <a:satMod val="150000"/>
                  </a:schemeClr>
                </a:solidFill>
                <a:latin typeface="Arial" pitchFamily="34" charset="0"/>
                <a:cs typeface="Arial" pitchFamily="34" charset="0"/>
              </a:rPr>
              <a:t>LE CAUSE </a:t>
            </a:r>
            <a:r>
              <a:rPr lang="it-IT" dirty="0" err="1">
                <a:solidFill>
                  <a:schemeClr val="tx2">
                    <a:shade val="30000"/>
                    <a:satMod val="150000"/>
                  </a:schemeClr>
                </a:solidFill>
                <a:latin typeface="Arial" pitchFamily="34" charset="0"/>
                <a:cs typeface="Arial" pitchFamily="34" charset="0"/>
              </a:rPr>
              <a:t>DI</a:t>
            </a:r>
            <a:r>
              <a:rPr lang="it-IT" dirty="0">
                <a:solidFill>
                  <a:schemeClr val="tx2">
                    <a:shade val="30000"/>
                    <a:satMod val="150000"/>
                  </a:schemeClr>
                </a:solidFill>
                <a:latin typeface="Arial" pitchFamily="34" charset="0"/>
                <a:cs typeface="Arial" pitchFamily="34" charset="0"/>
              </a:rPr>
              <a:t> CESSAZIONE DEL FONDO PATRIMONIALE DEVONO RITENERSI TASSATIVE, QUINDI NON SONO SUFFICIENTI A SCIOGLIERE IL VINCOLO DEL FONDO IL RAGGIUNGIMENTO DELLA MAGGIORE ETÀ DA PARTE </a:t>
            </a:r>
            <a:r>
              <a:rPr lang="it-IT" dirty="0" err="1">
                <a:solidFill>
                  <a:schemeClr val="tx2">
                    <a:shade val="30000"/>
                    <a:satMod val="150000"/>
                  </a:schemeClr>
                </a:solidFill>
                <a:latin typeface="Arial" pitchFamily="34" charset="0"/>
                <a:cs typeface="Arial" pitchFamily="34" charset="0"/>
              </a:rPr>
              <a:t>DI</a:t>
            </a:r>
            <a:r>
              <a:rPr lang="it-IT" dirty="0">
                <a:solidFill>
                  <a:schemeClr val="tx2">
                    <a:shade val="30000"/>
                    <a:satMod val="150000"/>
                  </a:schemeClr>
                </a:solidFill>
                <a:latin typeface="Arial" pitchFamily="34" charset="0"/>
                <a:cs typeface="Arial" pitchFamily="34" charset="0"/>
              </a:rPr>
              <a:t> TUTTI I FIGLI, LA SEPARAZIONE GIUDIZIALE DEI BENI E NEMMENO LA SEPARAZIONE PERSONALE DEI CONIUGI, IN QUANTO A SEGUITO </a:t>
            </a:r>
            <a:r>
              <a:rPr lang="it-IT" dirty="0" err="1">
                <a:solidFill>
                  <a:schemeClr val="tx2">
                    <a:shade val="30000"/>
                    <a:satMod val="150000"/>
                  </a:schemeClr>
                </a:solidFill>
                <a:latin typeface="Arial" pitchFamily="34" charset="0"/>
                <a:cs typeface="Arial" pitchFamily="34" charset="0"/>
              </a:rPr>
              <a:t>DI</a:t>
            </a:r>
            <a:r>
              <a:rPr lang="it-IT" dirty="0">
                <a:solidFill>
                  <a:schemeClr val="tx2">
                    <a:shade val="30000"/>
                    <a:satMod val="150000"/>
                  </a:schemeClr>
                </a:solidFill>
                <a:latin typeface="Arial" pitchFamily="34" charset="0"/>
                <a:cs typeface="Arial" pitchFamily="34" charset="0"/>
              </a:rPr>
              <a:t> QUEST’ULTIMA NON VIENE CERTO MENO IL VINCOLO MATRIMONIALE, POICHÉ LA SEPARAZIONE NON HA IL CARATTERE DELLA DEFINITIVITÀ.</a:t>
            </a:r>
          </a:p>
          <a:p>
            <a:pPr marL="27432" lvl="0" algn="just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it-IT" dirty="0">
                <a:solidFill>
                  <a:schemeClr val="tx2">
                    <a:shade val="30000"/>
                    <a:satMod val="150000"/>
                  </a:schemeClr>
                </a:solidFill>
                <a:latin typeface="Arial" pitchFamily="34" charset="0"/>
                <a:cs typeface="Arial" pitchFamily="34" charset="0"/>
              </a:rPr>
              <a:t>SE </a:t>
            </a:r>
            <a:r>
              <a:rPr lang="it-IT" dirty="0" err="1">
                <a:solidFill>
                  <a:schemeClr val="tx2">
                    <a:shade val="30000"/>
                    <a:satMod val="150000"/>
                  </a:schemeClr>
                </a:solidFill>
                <a:latin typeface="Arial" pitchFamily="34" charset="0"/>
                <a:cs typeface="Arial" pitchFamily="34" charset="0"/>
              </a:rPr>
              <a:t>VI</a:t>
            </a:r>
            <a:r>
              <a:rPr lang="it-IT" dirty="0">
                <a:solidFill>
                  <a:schemeClr val="tx2">
                    <a:shade val="30000"/>
                    <a:satMod val="150000"/>
                  </a:schemeClr>
                </a:solidFill>
                <a:latin typeface="Arial" pitchFamily="34" charset="0"/>
                <a:cs typeface="Arial" pitchFamily="34" charset="0"/>
              </a:rPr>
              <a:t> SONO FIGLI MINORI IL FONDO DURA FINO AL COMPIMENTO DELLA MAGGIORE ETÀ DELL'ULTIMO FIGLIO. IN TALE CASO IL GIUDICE PUÒ DETTARE NORME PER L'AMMINISTRAZIONE DEL FONDO.</a:t>
            </a:r>
          </a:p>
          <a:p>
            <a:pPr marL="27432" lvl="0" algn="just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it-IT" dirty="0">
                <a:solidFill>
                  <a:schemeClr val="tx2">
                    <a:shade val="30000"/>
                    <a:satMod val="150000"/>
                  </a:schemeClr>
                </a:solidFill>
                <a:latin typeface="Arial" pitchFamily="34" charset="0"/>
                <a:cs typeface="Arial" pitchFamily="34" charset="0"/>
              </a:rPr>
              <a:t>LE STESSE REGOLE VALGONO ANCHE NEL CASO </a:t>
            </a:r>
            <a:r>
              <a:rPr lang="it-IT" dirty="0" err="1">
                <a:solidFill>
                  <a:schemeClr val="tx2">
                    <a:shade val="30000"/>
                    <a:satMod val="150000"/>
                  </a:schemeClr>
                </a:solidFill>
                <a:latin typeface="Arial" pitchFamily="34" charset="0"/>
                <a:cs typeface="Arial" pitchFamily="34" charset="0"/>
              </a:rPr>
              <a:t>DI</a:t>
            </a:r>
            <a:r>
              <a:rPr lang="it-IT" dirty="0">
                <a:solidFill>
                  <a:schemeClr val="tx2">
                    <a:shade val="30000"/>
                    <a:satMod val="150000"/>
                  </a:schemeClr>
                </a:solidFill>
                <a:latin typeface="Arial" pitchFamily="34" charset="0"/>
                <a:cs typeface="Arial" pitchFamily="34" charset="0"/>
              </a:rPr>
              <a:t> ANNULLAMENTO O SCIOGLIMENTO DELL’UNIONE CIVILE OPPURE </a:t>
            </a:r>
            <a:r>
              <a:rPr lang="it-IT" dirty="0" err="1">
                <a:solidFill>
                  <a:schemeClr val="tx2">
                    <a:shade val="30000"/>
                    <a:satMod val="150000"/>
                  </a:schemeClr>
                </a:solidFill>
                <a:latin typeface="Arial" pitchFamily="34" charset="0"/>
                <a:cs typeface="Arial" pitchFamily="34" charset="0"/>
              </a:rPr>
              <a:t>DI</a:t>
            </a:r>
            <a:r>
              <a:rPr lang="it-IT" dirty="0">
                <a:solidFill>
                  <a:schemeClr val="tx2">
                    <a:shade val="30000"/>
                    <a:satMod val="150000"/>
                  </a:schemeClr>
                </a:solidFill>
                <a:latin typeface="Arial" pitchFamily="34" charset="0"/>
                <a:cs typeface="Arial" pitchFamily="34" charset="0"/>
              </a:rPr>
              <a:t> MORTE </a:t>
            </a:r>
            <a:r>
              <a:rPr lang="it-IT" dirty="0" err="1">
                <a:solidFill>
                  <a:schemeClr val="tx2">
                    <a:shade val="30000"/>
                    <a:satMod val="150000"/>
                  </a:schemeClr>
                </a:solidFill>
                <a:latin typeface="Arial" pitchFamily="34" charset="0"/>
                <a:cs typeface="Arial" pitchFamily="34" charset="0"/>
              </a:rPr>
              <a:t>DI</a:t>
            </a:r>
            <a:r>
              <a:rPr lang="it-IT" dirty="0">
                <a:solidFill>
                  <a:schemeClr val="tx2">
                    <a:shade val="30000"/>
                    <a:satMod val="150000"/>
                  </a:schemeClr>
                </a:solidFill>
                <a:latin typeface="Arial" pitchFamily="34" charset="0"/>
                <a:cs typeface="Arial" pitchFamily="34" charset="0"/>
              </a:rPr>
              <a:t> UNO DEI PARTNERS.</a:t>
            </a:r>
            <a:endParaRPr lang="it-IT" dirty="0"/>
          </a:p>
          <a:p>
            <a:pPr marL="27432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it-IT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916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4D42F0FC-7095-4B82-AFD2-AB950B4CE9D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33197" y="5969726"/>
            <a:ext cx="5952633" cy="888274"/>
          </a:xfrm>
          <a:prstGeom prst="rect">
            <a:avLst/>
          </a:prstGeom>
        </p:spPr>
      </p:pic>
      <p:sp>
        <p:nvSpPr>
          <p:cNvPr id="6" name="Arrotonda angolo diagonale rettangolo 5"/>
          <p:cNvSpPr/>
          <p:nvPr/>
        </p:nvSpPr>
        <p:spPr>
          <a:xfrm>
            <a:off x="849088" y="222067"/>
            <a:ext cx="11038114" cy="5734595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228600" algn="ctr">
              <a:lnSpc>
                <a:spcPct val="90000"/>
              </a:lnSpc>
              <a:spcAft>
                <a:spcPts val="600"/>
              </a:spcAft>
            </a:pPr>
            <a:endParaRPr lang="en-US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27542816-D0C8-4B38-B79D-0EE2E8359BEC}"/>
              </a:ext>
            </a:extLst>
          </p:cNvPr>
          <p:cNvSpPr txBox="1">
            <a:spLocks/>
          </p:cNvSpPr>
          <p:nvPr/>
        </p:nvSpPr>
        <p:spPr>
          <a:xfrm>
            <a:off x="5359055" y="697363"/>
            <a:ext cx="5306084" cy="4710660"/>
          </a:xfrm>
          <a:prstGeom prst="rect">
            <a:avLst/>
          </a:prstGeom>
        </p:spPr>
        <p:txBody>
          <a:bodyPr tIns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it-IT" sz="16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27542816-D0C8-4B38-B79D-0EE2E8359BEC}"/>
              </a:ext>
            </a:extLst>
          </p:cNvPr>
          <p:cNvSpPr txBox="1">
            <a:spLocks/>
          </p:cNvSpPr>
          <p:nvPr/>
        </p:nvSpPr>
        <p:spPr>
          <a:xfrm>
            <a:off x="1158392" y="275070"/>
            <a:ext cx="10585116" cy="4806381"/>
          </a:xfrm>
          <a:prstGeom prst="rect">
            <a:avLst/>
          </a:prstGeom>
        </p:spPr>
        <p:txBody>
          <a:bodyPr tIns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VINCOLI </a:t>
            </a:r>
            <a:r>
              <a:rPr kumimoji="0" lang="it-IT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DI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DESTINAZIONE</a:t>
            </a:r>
          </a:p>
          <a:p>
            <a:r>
              <a:rPr lang="it-IT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ARTICOLO 2645-TER</a:t>
            </a:r>
          </a:p>
          <a:p>
            <a:r>
              <a:rPr lang="it-IT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“TRASCRIZIONE </a:t>
            </a:r>
            <a:r>
              <a:rPr lang="it-IT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</a:t>
            </a:r>
            <a:r>
              <a:rPr lang="it-IT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ATTI </a:t>
            </a:r>
            <a:r>
              <a:rPr lang="it-IT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</a:t>
            </a:r>
            <a:r>
              <a:rPr lang="it-IT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DESTINAZIONE PER LA REALIZZAZIONE </a:t>
            </a:r>
            <a:r>
              <a:rPr lang="it-IT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</a:t>
            </a:r>
            <a:r>
              <a:rPr lang="it-IT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INTERESSI MERITEVOLI </a:t>
            </a:r>
            <a:r>
              <a:rPr lang="it-IT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</a:t>
            </a:r>
            <a:r>
              <a:rPr lang="it-IT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TUTELA RIFERIBILI A PERSONE CON DISABILITÀ, A PUBBLICHE AMMINISTRAZIONI, O AD ALTRI ENTI O PERSONE FISICHE” DISPONE CHE “</a:t>
            </a:r>
            <a:r>
              <a:rPr lang="it-IT" sz="20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GLI ATTI IN FORMA PUBBLICA CON CUI BENI IMMOBILI O BENI MOBILI ISCRITTI IN PUBBLICI REGISTRI SONO DESTINATI, PER UN PERIODO NON SUPERIORE A NOVANTA ANNI O PER LA DURATA DELLA VITA DELLA PERSONA FISICA BENEFICIARIA, ALLA REALIZZAZIONE </a:t>
            </a:r>
            <a:r>
              <a:rPr lang="it-IT" sz="2000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</a:t>
            </a:r>
            <a:r>
              <a:rPr lang="it-IT" sz="20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INTERESSI MERITEVOLI </a:t>
            </a:r>
            <a:r>
              <a:rPr lang="it-IT" sz="2000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</a:t>
            </a:r>
            <a:r>
              <a:rPr lang="it-IT" sz="20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TUTELA RIFERIBILI A PERSONE CON DISABILITÀ, A PUBBLICHE AMMINISTRAZIONI, O AD ALTRI ENTI O PERSONE FISICHE AI SENSI DELL'ARTICOLO 1322, SECONDO COMMA, POSSONO ESSERE TRASCRITTI AL FINE </a:t>
            </a:r>
            <a:r>
              <a:rPr lang="it-IT" sz="2000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</a:t>
            </a:r>
            <a:r>
              <a:rPr lang="it-IT" sz="20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RENDERE OPPONIBILE AI TERZI IL VINCOLO </a:t>
            </a:r>
            <a:r>
              <a:rPr lang="it-IT" sz="2000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</a:t>
            </a:r>
            <a:r>
              <a:rPr lang="it-IT" sz="20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DESTINAZIONE; PER LA REALIZZAZIONE </a:t>
            </a:r>
            <a:r>
              <a:rPr lang="it-IT" sz="2000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</a:t>
            </a:r>
            <a:r>
              <a:rPr lang="it-IT" sz="20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TALI INTERESSI PUÒ AGIRE, OLTRE AL CONFERENTE, QUALSIASI INTERESSATO ANCHE DURANTE LA VITA DEL CONFERENTE STESSO. I BENI CONFERITI E I LORO FRUTTI POSSONO ESSERE IMPIEGATI SOLO PER LA REALIZZAZIONE DEL FINE </a:t>
            </a:r>
            <a:r>
              <a:rPr lang="it-IT" sz="2000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</a:t>
            </a:r>
            <a:r>
              <a:rPr lang="it-IT" sz="20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DESTINAZIONE E POSSONO COSTITUIRE OGGETTO </a:t>
            </a:r>
            <a:r>
              <a:rPr lang="it-IT" sz="2000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</a:t>
            </a:r>
            <a:r>
              <a:rPr lang="it-IT" sz="20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ESECUZIONE, SALVO QUANTO PREVISTO DALL'ARTICOLO 2915, PRIMO COMMA, SOLO PER DEBITI CONTRATTI PER TALE SCOPO</a:t>
            </a:r>
            <a:r>
              <a:rPr lang="it-IT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”.</a:t>
            </a:r>
          </a:p>
          <a:p>
            <a:endParaRPr lang="it-IT" sz="1600" dirty="0">
              <a:solidFill>
                <a:srgbClr val="000000"/>
              </a:solidFill>
            </a:endParaRP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it-IT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916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4D42F0FC-7095-4B82-AFD2-AB950B4CE9D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33197" y="5969726"/>
            <a:ext cx="5952633" cy="888274"/>
          </a:xfrm>
          <a:prstGeom prst="rect">
            <a:avLst/>
          </a:prstGeom>
        </p:spPr>
      </p:pic>
      <p:sp>
        <p:nvSpPr>
          <p:cNvPr id="6" name="Arrotonda angolo diagonale rettangolo 5"/>
          <p:cNvSpPr/>
          <p:nvPr/>
        </p:nvSpPr>
        <p:spPr>
          <a:xfrm>
            <a:off x="901338" y="836022"/>
            <a:ext cx="11038114" cy="4702629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228600" algn="ctr">
              <a:lnSpc>
                <a:spcPct val="90000"/>
              </a:lnSpc>
              <a:spcAft>
                <a:spcPts val="600"/>
              </a:spcAft>
            </a:pPr>
            <a:endParaRPr lang="en-US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27542816-D0C8-4B38-B79D-0EE2E8359BEC}"/>
              </a:ext>
            </a:extLst>
          </p:cNvPr>
          <p:cNvSpPr txBox="1">
            <a:spLocks/>
          </p:cNvSpPr>
          <p:nvPr/>
        </p:nvSpPr>
        <p:spPr>
          <a:xfrm>
            <a:off x="5359055" y="697363"/>
            <a:ext cx="5306084" cy="4710660"/>
          </a:xfrm>
          <a:prstGeom prst="rect">
            <a:avLst/>
          </a:prstGeom>
        </p:spPr>
        <p:txBody>
          <a:bodyPr tIns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it-IT" sz="16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27542816-D0C8-4B38-B79D-0EE2E8359BEC}"/>
              </a:ext>
            </a:extLst>
          </p:cNvPr>
          <p:cNvSpPr txBox="1">
            <a:spLocks/>
          </p:cNvSpPr>
          <p:nvPr/>
        </p:nvSpPr>
        <p:spPr>
          <a:xfrm>
            <a:off x="1223707" y="1019653"/>
            <a:ext cx="10585116" cy="4806381"/>
          </a:xfrm>
          <a:prstGeom prst="rect">
            <a:avLst/>
          </a:prstGeom>
        </p:spPr>
        <p:txBody>
          <a:bodyPr tIns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VINCOLI </a:t>
            </a:r>
            <a:r>
              <a:rPr kumimoji="0" lang="it-IT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DI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DESTINAZIONE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r>
              <a:rPr lang="it-IT" dirty="0">
                <a:solidFill>
                  <a:srgbClr val="000000"/>
                </a:solidFill>
              </a:rPr>
              <a:t>E’ STATO QUINDI SANCITO CHE, MEDIANTE ATTO PUBBLICO, DETERMINATI BENI IMMOBILI E MOBILI REGISTRATI POSSONO ESSERE DESTINATI “ALLA REALIZZAZIONE </a:t>
            </a:r>
            <a:r>
              <a:rPr lang="it-IT" dirty="0" err="1">
                <a:solidFill>
                  <a:srgbClr val="000000"/>
                </a:solidFill>
              </a:rPr>
              <a:t>DI</a:t>
            </a:r>
            <a:r>
              <a:rPr lang="it-IT" dirty="0">
                <a:solidFill>
                  <a:srgbClr val="000000"/>
                </a:solidFill>
              </a:rPr>
              <a:t> INTERESSI MERITEVOLI </a:t>
            </a:r>
            <a:r>
              <a:rPr lang="it-IT" dirty="0" err="1">
                <a:solidFill>
                  <a:srgbClr val="000000"/>
                </a:solidFill>
              </a:rPr>
              <a:t>DI</a:t>
            </a:r>
            <a:r>
              <a:rPr lang="it-IT" dirty="0">
                <a:solidFill>
                  <a:srgbClr val="000000"/>
                </a:solidFill>
              </a:rPr>
              <a:t> TUTELA” PER UNA DURATA NON SUPERIORE A 90 ANNI O PER LA DURATA DELLA VITA DELLA PERSONA FISICA CHE RISULTA BENEFICIARIA DEL VINCOLO. IN ALTRI TERMINI, “IMPRIMENDO” SU DETERMINATI BENI QUESTO VINCOLO </a:t>
            </a:r>
            <a:r>
              <a:rPr lang="it-IT" dirty="0" err="1">
                <a:solidFill>
                  <a:srgbClr val="000000"/>
                </a:solidFill>
              </a:rPr>
              <a:t>DI</a:t>
            </a:r>
            <a:r>
              <a:rPr lang="it-IT" dirty="0">
                <a:solidFill>
                  <a:srgbClr val="000000"/>
                </a:solidFill>
              </a:rPr>
              <a:t> DESTINAZIONE (CHE VIENE TRASCRITTO NEI PUBBLICI REGISTRI OVE SONO ISCRITTI I BENI OGGETTO DELL’ATTO </a:t>
            </a:r>
            <a:r>
              <a:rPr lang="it-IT" dirty="0" err="1">
                <a:solidFill>
                  <a:srgbClr val="000000"/>
                </a:solidFill>
              </a:rPr>
              <a:t>DI</a:t>
            </a:r>
            <a:r>
              <a:rPr lang="it-IT" dirty="0">
                <a:solidFill>
                  <a:srgbClr val="000000"/>
                </a:solidFill>
              </a:rPr>
              <a:t> DESTINAZIONE) SI OTTIENE L’EFFETTO </a:t>
            </a:r>
            <a:r>
              <a:rPr lang="it-IT" dirty="0" err="1">
                <a:solidFill>
                  <a:srgbClr val="000000"/>
                </a:solidFill>
              </a:rPr>
              <a:t>DI</a:t>
            </a:r>
            <a:r>
              <a:rPr lang="it-IT" dirty="0">
                <a:solidFill>
                  <a:srgbClr val="000000"/>
                </a:solidFill>
              </a:rPr>
              <a:t> “ISOLARE” QUESTI BENI DAL PATRIMONIO “GENERALE” DEL SOGGETTO CHE NE È IL TITOLARE, IN MODO DA DESTINARLI AL PERSEGUIMENTO DEL FINE PER IL QUALE L’ATTO </a:t>
            </a:r>
            <a:r>
              <a:rPr lang="it-IT" dirty="0" err="1">
                <a:solidFill>
                  <a:srgbClr val="000000"/>
                </a:solidFill>
              </a:rPr>
              <a:t>DI</a:t>
            </a:r>
            <a:r>
              <a:rPr lang="it-IT" dirty="0">
                <a:solidFill>
                  <a:srgbClr val="000000"/>
                </a:solidFill>
              </a:rPr>
              <a:t> DESTINAZIONE È STATO ISTITUITO. CON L’IMPOSIZIONE DEL VINCOLO </a:t>
            </a:r>
            <a:r>
              <a:rPr lang="it-IT" dirty="0" err="1">
                <a:solidFill>
                  <a:srgbClr val="000000"/>
                </a:solidFill>
              </a:rPr>
              <a:t>DI</a:t>
            </a:r>
            <a:r>
              <a:rPr lang="it-IT" dirty="0">
                <a:solidFill>
                  <a:srgbClr val="000000"/>
                </a:solidFill>
              </a:rPr>
              <a:t> DESTINAZIONE, I BENI CHE NE SONO OGGETTO VENGONO, IN PARTICOLARE, SOTTRATTI ALLE VICENDE IN CUI PUÒ ESSERE COINVOLTO IL LORO PROPRIETARIO; E COSÌ ESSI NON POSSONO ESSERE ASSOGGETTATI A PROCEDURE ESECUTIVE O CONCORSUALI, SI SOTTRAGGONO ALL’EVENTUALE REGIME </a:t>
            </a:r>
            <a:r>
              <a:rPr lang="it-IT" dirty="0" err="1">
                <a:solidFill>
                  <a:srgbClr val="000000"/>
                </a:solidFill>
              </a:rPr>
              <a:t>DI</a:t>
            </a:r>
            <a:r>
              <a:rPr lang="it-IT" dirty="0">
                <a:solidFill>
                  <a:srgbClr val="000000"/>
                </a:solidFill>
              </a:rPr>
              <a:t> COMUNIONE LEGALE DEI BENI TRA I CONIUGI E NON FANNO PARTE DELL’ASSE EREDITARIO.</a:t>
            </a:r>
          </a:p>
          <a:p>
            <a:endParaRPr lang="it-IT" sz="1600" dirty="0">
              <a:solidFill>
                <a:srgbClr val="000000"/>
              </a:solidFill>
            </a:endParaRP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it-IT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9163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4D42F0FC-7095-4B82-AFD2-AB950B4CE9D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33197" y="5969726"/>
            <a:ext cx="5952633" cy="888274"/>
          </a:xfrm>
          <a:prstGeom prst="rect">
            <a:avLst/>
          </a:prstGeom>
        </p:spPr>
      </p:pic>
      <p:sp>
        <p:nvSpPr>
          <p:cNvPr id="6" name="Arrotonda angolo diagonale rettangolo 5"/>
          <p:cNvSpPr/>
          <p:nvPr/>
        </p:nvSpPr>
        <p:spPr>
          <a:xfrm>
            <a:off x="2207623" y="1492624"/>
            <a:ext cx="9078686" cy="4007222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it-IT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 il contratto di società due o più </a:t>
            </a:r>
            <a:r>
              <a:rPr lang="it-IT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personeconferiscono</a:t>
            </a:r>
            <a:r>
              <a:rPr lang="it-IT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beni o servizi per l’esercizio in comune di una attività economica allo scopo di dividerne gli utili»</a:t>
            </a:r>
          </a:p>
          <a:p>
            <a:pPr algn="ctr"/>
            <a:r>
              <a:rPr lang="it-IT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art. 2247 c.c.</a:t>
            </a:r>
          </a:p>
          <a:p>
            <a:pPr algn="ctr"/>
            <a:r>
              <a:rPr lang="it-IT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«è semplice, nel sistema del codice civile, la società che non rappresenta elementi di identificazione ulteriore rispetto a quelli previsti dall’art. 2247 per la società in genere»</a:t>
            </a:r>
          </a:p>
          <a:p>
            <a:pPr algn="ctr"/>
            <a:r>
              <a:rPr lang="it-IT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«Nella società semplice il contratto non è soggetto a forme speciali, salve quelle richieste dalla natura dei beni conferiti»</a:t>
            </a:r>
          </a:p>
          <a:p>
            <a:pPr algn="ctr"/>
            <a:r>
              <a:rPr lang="it-IT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art. 2251 c.c.</a:t>
            </a:r>
            <a:endParaRPr lang="it-IT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4309214" y="454263"/>
            <a:ext cx="483016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4400" b="1" dirty="0">
                <a:latin typeface="Arial" pitchFamily="34" charset="0"/>
                <a:cs typeface="Arial" pitchFamily="34" charset="0"/>
              </a:rPr>
              <a:t>Società Semplice</a:t>
            </a:r>
          </a:p>
        </p:txBody>
      </p:sp>
    </p:spTree>
    <p:extLst>
      <p:ext uri="{BB962C8B-B14F-4D97-AF65-F5344CB8AC3E}">
        <p14:creationId xmlns:p14="http://schemas.microsoft.com/office/powerpoint/2010/main" val="41659163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rrotonda angolo diagonale rettangolo 14"/>
          <p:cNvSpPr/>
          <p:nvPr/>
        </p:nvSpPr>
        <p:spPr>
          <a:xfrm>
            <a:off x="833074" y="3003687"/>
            <a:ext cx="4787796" cy="3504690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Arrotonda angolo diagonale rettangolo 12"/>
          <p:cNvSpPr/>
          <p:nvPr/>
        </p:nvSpPr>
        <p:spPr>
          <a:xfrm>
            <a:off x="616642" y="313763"/>
            <a:ext cx="3815509" cy="2548923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 creditori sociali </a:t>
            </a:r>
            <a:r>
              <a:rPr lang="it-IT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possono far valere i crediti nei confronti della società e nei confronti dei soci che hanno agito in nome e per conto della società salvo patto contrario, rispondono anche tutti gli altri soci.</a:t>
            </a:r>
          </a:p>
        </p:txBody>
      </p:sp>
      <p:sp>
        <p:nvSpPr>
          <p:cNvPr id="9" name="Rettangolo 8"/>
          <p:cNvSpPr/>
          <p:nvPr/>
        </p:nvSpPr>
        <p:spPr>
          <a:xfrm>
            <a:off x="5997387" y="5580529"/>
            <a:ext cx="42800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endParaRPr lang="it-IT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endParaRPr lang="it-IT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it-IT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endParaRPr lang="it-IT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endParaRPr lang="it-IT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Arrotonda angolo diagonale rettangolo 10"/>
          <p:cNvSpPr/>
          <p:nvPr/>
        </p:nvSpPr>
        <p:spPr>
          <a:xfrm>
            <a:off x="4230699" y="457710"/>
            <a:ext cx="3815509" cy="2548923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Beneficio di escussione: </a:t>
            </a:r>
            <a:r>
              <a:rPr lang="it-IT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 creditori sociali non possono pretendere il pagamento dal socio se non dopo aver aggredito infruttuosamente il patrimonio sociale.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977151" y="3081661"/>
            <a:ext cx="463027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La società non risponde dei debiti personali del socio. </a:t>
            </a:r>
            <a:r>
              <a:rPr lang="it-IT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Il creditore personale del socio:</a:t>
            </a:r>
          </a:p>
          <a:p>
            <a:r>
              <a:rPr lang="it-IT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a. non può aggredire il patrimonio sociale</a:t>
            </a:r>
          </a:p>
          <a:p>
            <a:r>
              <a:rPr lang="it-IT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b. può soddisfarsi sugli utili che la società dovrebbe ripartire</a:t>
            </a:r>
          </a:p>
          <a:p>
            <a:r>
              <a:rPr lang="it-IT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c. può chiedere la liquidazione della quota del debitore o far sequestrare i beni residui da restituirsi al socio dopo il pagamento dei debiti sociali.</a:t>
            </a:r>
          </a:p>
        </p:txBody>
      </p:sp>
      <p:sp>
        <p:nvSpPr>
          <p:cNvPr id="16" name="Arrotonda angolo diagonale rettangolo 15"/>
          <p:cNvSpPr/>
          <p:nvPr/>
        </p:nvSpPr>
        <p:spPr>
          <a:xfrm>
            <a:off x="7852440" y="919392"/>
            <a:ext cx="3815509" cy="2548923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La gestione dei beni sociali </a:t>
            </a:r>
            <a:r>
              <a:rPr lang="it-IT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avviene secondo le regole del diritto societario (e non della comproprietà/comunione) ma senza il formalismo tipico degli altri tipi societari</a:t>
            </a:r>
          </a:p>
        </p:txBody>
      </p:sp>
      <p:sp>
        <p:nvSpPr>
          <p:cNvPr id="17" name="Arrotonda angolo diagonale rettangolo 16"/>
          <p:cNvSpPr/>
          <p:nvPr/>
        </p:nvSpPr>
        <p:spPr>
          <a:xfrm>
            <a:off x="5248193" y="3209874"/>
            <a:ext cx="3815509" cy="2548923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Flessibilità </a:t>
            </a:r>
            <a:r>
              <a:rPr lang="it-IT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(es. regole di amministrazione e rappresentanza, modalità partecipazione agli utili e alle perdite, modifiche dei patti sociali e liquidazione) </a:t>
            </a:r>
            <a:r>
              <a:rPr lang="it-IT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ed economicità dello strumento</a:t>
            </a:r>
          </a:p>
        </p:txBody>
      </p:sp>
      <p:sp>
        <p:nvSpPr>
          <p:cNvPr id="19" name="Arrotonda angolo diagonale rettangolo 18"/>
          <p:cNvSpPr/>
          <p:nvPr/>
        </p:nvSpPr>
        <p:spPr>
          <a:xfrm>
            <a:off x="8788611" y="3749678"/>
            <a:ext cx="3216155" cy="2548923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8839200" y="4142993"/>
            <a:ext cx="310460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La fiscalità </a:t>
            </a:r>
            <a:r>
              <a:rPr lang="it-IT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prevista per le società semplici è molto simile a quella delle persone fisiche, soprattutto con riferimento alle rendite finanziarie</a:t>
            </a:r>
          </a:p>
        </p:txBody>
      </p:sp>
    </p:spTree>
    <p:extLst>
      <p:ext uri="{BB962C8B-B14F-4D97-AF65-F5344CB8AC3E}">
        <p14:creationId xmlns:p14="http://schemas.microsoft.com/office/powerpoint/2010/main" val="41659163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tonda angolo diagonale rettangolo 7"/>
          <p:cNvSpPr/>
          <p:nvPr/>
        </p:nvSpPr>
        <p:spPr>
          <a:xfrm>
            <a:off x="6382230" y="749065"/>
            <a:ext cx="5091441" cy="5113852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D42F0FC-7095-4B82-AFD2-AB950B4CE9D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33197" y="6051176"/>
            <a:ext cx="5952633" cy="806824"/>
          </a:xfrm>
          <a:prstGeom prst="rect">
            <a:avLst/>
          </a:prstGeom>
        </p:spPr>
      </p:pic>
      <p:sp>
        <p:nvSpPr>
          <p:cNvPr id="6" name="Arrotonda angolo diagonale rettangolo 5"/>
          <p:cNvSpPr/>
          <p:nvPr/>
        </p:nvSpPr>
        <p:spPr>
          <a:xfrm>
            <a:off x="896726" y="1578685"/>
            <a:ext cx="5091441" cy="4036423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Istituto giuridico introdotto con la Legge 14 febbraio 2006 n. 55 recante “modifiche al codice civile in materia di patto di famiglia” che ha inserito un nuovo capo </a:t>
            </a:r>
            <a:r>
              <a:rPr lang="it-IT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V-bis</a:t>
            </a:r>
            <a:r>
              <a:rPr lang="it-IT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all’interno del Titolo IV del Libro II del codice civile;</a:t>
            </a:r>
          </a:p>
          <a:p>
            <a:pPr algn="ctr"/>
            <a:r>
              <a:rPr lang="it-IT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“contratto con cui, compatibilmente con le disposizioni in materia di impresa familiare e nel rispetto delle differenti tipologie societarie, l’imprenditore trasferisce, in tutto o in parte, l’azienda e il titolare di partecipazioni societarie trasferisce, in tutto o in parte, le proprie quote, ad uno o più discendenti.” (art 768-bis c.c.)</a:t>
            </a:r>
          </a:p>
        </p:txBody>
      </p:sp>
      <p:sp>
        <p:nvSpPr>
          <p:cNvPr id="10" name="Rettangolo 9"/>
          <p:cNvSpPr/>
          <p:nvPr/>
        </p:nvSpPr>
        <p:spPr>
          <a:xfrm>
            <a:off x="1846230" y="442737"/>
            <a:ext cx="45448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4400" b="1" dirty="0">
                <a:latin typeface="Arial" pitchFamily="34" charset="0"/>
                <a:cs typeface="Arial" pitchFamily="34" charset="0"/>
              </a:rPr>
              <a:t>Patto di famiglia</a:t>
            </a:r>
          </a:p>
        </p:txBody>
      </p:sp>
      <p:sp>
        <p:nvSpPr>
          <p:cNvPr id="7" name="Rettangolo 6"/>
          <p:cNvSpPr/>
          <p:nvPr/>
        </p:nvSpPr>
        <p:spPr>
          <a:xfrm>
            <a:off x="6627734" y="796075"/>
            <a:ext cx="480226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La finalità del legislatore nell’emanare la disciplina del patto di famiglia è stata quella di  assicurare la continuità dell’impresa, garantendone la stabilità di fronte alle possibili azioni dei legittimari.</a:t>
            </a:r>
          </a:p>
          <a:p>
            <a:pPr algn="ctr"/>
            <a:r>
              <a:rPr lang="it-IT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Il risultato pratico a cui perviene il patto di famiglia è quello di attribuire l’impresa ad uno solo dei discendenti dell’imprenditore (di solito quello che ha manifestato maggiori capacità imprenditoriali) e di compensare gli altri con una somma di denaro.</a:t>
            </a:r>
          </a:p>
          <a:p>
            <a:pPr algn="ctr"/>
            <a:r>
              <a:rPr lang="it-IT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La scelta dell’imprenditore nella gestione del passaggio generazionale dell’impresa di famiglia è finalizzata ad individuare colui che sarà onerato della guida dell’impresa in favore di tutta la famiglia, evitando che gli altri legittimari possano successivamente mettere in discussione tale scelta.</a:t>
            </a:r>
          </a:p>
        </p:txBody>
      </p:sp>
    </p:spTree>
    <p:extLst>
      <p:ext uri="{BB962C8B-B14F-4D97-AF65-F5344CB8AC3E}">
        <p14:creationId xmlns:p14="http://schemas.microsoft.com/office/powerpoint/2010/main" val="41659163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4D42F0FC-7095-4B82-AFD2-AB950B4CE9D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33197" y="6051176"/>
            <a:ext cx="5952633" cy="806824"/>
          </a:xfrm>
          <a:prstGeom prst="rect">
            <a:avLst/>
          </a:prstGeom>
        </p:spPr>
      </p:pic>
      <p:sp>
        <p:nvSpPr>
          <p:cNvPr id="6" name="Arrotonda angolo diagonale rettangolo 5"/>
          <p:cNvSpPr/>
          <p:nvPr/>
        </p:nvSpPr>
        <p:spPr>
          <a:xfrm>
            <a:off x="6871063" y="261256"/>
            <a:ext cx="4120178" cy="3159291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Art. 2 Convenzione dell’ </a:t>
            </a:r>
            <a:r>
              <a:rPr lang="it-IT" sz="2000" dirty="0" err="1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Aja</a:t>
            </a:r>
            <a:r>
              <a:rPr lang="it-IT" sz="2000" dirty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: “Il trust è un insieme di rapporti giuridici istituiti da un </a:t>
            </a:r>
            <a:r>
              <a:rPr lang="it-IT" sz="2000" dirty="0" err="1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disponente</a:t>
            </a:r>
            <a:r>
              <a:rPr lang="it-IT" sz="2000" dirty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, qualora dei beni siano da lui posti sotto </a:t>
            </a:r>
            <a:r>
              <a:rPr lang="it-IT" sz="2000" b="1" dirty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il controllo </a:t>
            </a:r>
            <a:r>
              <a:rPr lang="it-IT" sz="2000" dirty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del </a:t>
            </a:r>
            <a:r>
              <a:rPr lang="it-IT" sz="2000" dirty="0" err="1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Trustee</a:t>
            </a:r>
            <a:endParaRPr lang="it-IT" sz="2000" dirty="0">
              <a:solidFill>
                <a:srgbClr val="262626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it-IT" sz="2000" dirty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nell’interesse dei beneficiari o per un fine determinato”</a:t>
            </a:r>
            <a:endParaRPr lang="it-IT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2823194" y="1526953"/>
            <a:ext cx="24080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4800" b="1" dirty="0">
                <a:latin typeface="Arial" pitchFamily="34" charset="0"/>
                <a:cs typeface="Arial" pitchFamily="34" charset="0"/>
              </a:rPr>
              <a:t> TRUST</a:t>
            </a:r>
          </a:p>
        </p:txBody>
      </p:sp>
      <p:graphicFrame>
        <p:nvGraphicFramePr>
          <p:cNvPr id="9" name="Segnaposto contenuto 2">
            <a:extLst>
              <a:ext uri="{FF2B5EF4-FFF2-40B4-BE49-F238E27FC236}">
                <a16:creationId xmlns:a16="http://schemas.microsoft.com/office/drawing/2014/main" id="{B02EFD85-8300-4B3A-AD74-AC4221DE22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2460452"/>
              </p:ext>
            </p:extLst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659163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4D42F0FC-7095-4B82-AFD2-AB950B4CE9D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44031" y="2534195"/>
            <a:ext cx="9629260" cy="1436914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8C3D5B3F-7C30-49AF-A2BF-EF5777407A7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7501" y="2691436"/>
            <a:ext cx="11652251" cy="138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916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4D42F0FC-7095-4B82-AFD2-AB950B4CE9D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33197" y="5969726"/>
            <a:ext cx="5952633" cy="888274"/>
          </a:xfrm>
          <a:prstGeom prst="rect">
            <a:avLst/>
          </a:prstGeom>
        </p:spPr>
      </p:pic>
      <p:pic>
        <p:nvPicPr>
          <p:cNvPr id="6" name="Immagine 5" descr="Immagine che contiene testo, quotidiano&#10;&#10;Descrizione generata automaticamente">
            <a:extLst>
              <a:ext uri="{FF2B5EF4-FFF2-40B4-BE49-F238E27FC236}">
                <a16:creationId xmlns:a16="http://schemas.microsoft.com/office/drawing/2014/main" id="{7ADCE85B-3089-4ACC-82C3-CF1C15C502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37" y="896442"/>
            <a:ext cx="11756283" cy="486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916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4D42F0FC-7095-4B82-AFD2-AB950B4CE9D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33197" y="5969726"/>
            <a:ext cx="5952633" cy="888274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421C4516-F3D3-4FF4-A0B6-4745C1782A8A}"/>
              </a:ext>
            </a:extLst>
          </p:cNvPr>
          <p:cNvSpPr/>
          <p:nvPr/>
        </p:nvSpPr>
        <p:spPr>
          <a:xfrm>
            <a:off x="1437023" y="432140"/>
            <a:ext cx="100191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>
                <a:solidFill>
                  <a:srgbClr val="2B2B2B"/>
                </a:solidFill>
                <a:latin typeface="Arial" pitchFamily="34" charset="0"/>
                <a:cs typeface="Arial" pitchFamily="34" charset="0"/>
              </a:rPr>
              <a:t>Recesso abusivo dal contratto di apertura di credito</a:t>
            </a:r>
            <a:endParaRPr lang="it-IT" sz="2800" b="1" i="0" dirty="0">
              <a:solidFill>
                <a:srgbClr val="2B2B2B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Arrotonda angolo diagonale rettangolo 9"/>
          <p:cNvSpPr/>
          <p:nvPr/>
        </p:nvSpPr>
        <p:spPr>
          <a:xfrm>
            <a:off x="2063938" y="1319350"/>
            <a:ext cx="8948057" cy="4232367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L’intermediario può, in applicazione della disciplina dei contratti di durata, recedere dal contratto di apertura di credito a tempo indeterminato previo idoneo preavviso.</a:t>
            </a:r>
            <a:endParaRPr lang="it-IT" sz="36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916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4D42F0FC-7095-4B82-AFD2-AB950B4CE9D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33197" y="5969726"/>
            <a:ext cx="5952633" cy="888274"/>
          </a:xfrm>
          <a:prstGeom prst="rect">
            <a:avLst/>
          </a:prstGeom>
        </p:spPr>
      </p:pic>
      <p:sp>
        <p:nvSpPr>
          <p:cNvPr id="10" name="Arrotonda angolo diagonale rettangolo 9"/>
          <p:cNvSpPr/>
          <p:nvPr/>
        </p:nvSpPr>
        <p:spPr>
          <a:xfrm>
            <a:off x="4689573" y="2233748"/>
            <a:ext cx="4206235" cy="1737362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algn="ctr">
              <a:lnSpc>
                <a:spcPct val="90000"/>
              </a:lnSpc>
              <a:spcAft>
                <a:spcPts val="600"/>
              </a:spcAft>
            </a:pPr>
            <a:r>
              <a:rPr lang="en-US" sz="24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2400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Quanto</a:t>
            </a:r>
            <a:r>
              <a:rPr lang="en-US" sz="24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tempo ho </a:t>
            </a:r>
            <a:r>
              <a:rPr lang="en-US" sz="2400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impiegato</a:t>
            </a:r>
            <a:r>
              <a:rPr lang="en-US" sz="24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en-US" sz="2400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costruire</a:t>
            </a:r>
            <a:r>
              <a:rPr lang="en-US" sz="24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il</a:t>
            </a:r>
            <a:r>
              <a:rPr lang="en-US" sz="24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mio</a:t>
            </a:r>
            <a:r>
              <a:rPr lang="en-US" sz="24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patrimonio</a:t>
            </a:r>
            <a:r>
              <a:rPr lang="en-US" sz="24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6" name="Arrotonda angolo diagonale rettangolo 5"/>
          <p:cNvSpPr/>
          <p:nvPr/>
        </p:nvSpPr>
        <p:spPr>
          <a:xfrm>
            <a:off x="7127973" y="3770811"/>
            <a:ext cx="4206235" cy="1737362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algn="ctr">
              <a:lnSpc>
                <a:spcPct val="90000"/>
              </a:lnSpc>
              <a:spcAft>
                <a:spcPts val="600"/>
              </a:spcAft>
            </a:pPr>
            <a:r>
              <a:rPr lang="en-US" sz="24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en-US" sz="2400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Quanto</a:t>
            </a:r>
            <a:r>
              <a:rPr lang="en-US" sz="24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tempo </a:t>
            </a:r>
            <a:r>
              <a:rPr lang="en-US" sz="2400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impiegherei</a:t>
            </a:r>
            <a:r>
              <a:rPr lang="en-US" sz="24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ad </a:t>
            </a:r>
            <a:r>
              <a:rPr lang="en-US" sz="2400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intaccare</a:t>
            </a:r>
            <a:r>
              <a:rPr lang="en-US" sz="24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en-US" sz="2400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caso</a:t>
            </a:r>
            <a:r>
              <a:rPr lang="en-US" sz="24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</a:t>
            </a:r>
            <a:r>
              <a:rPr lang="en-US" sz="24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problematiche</a:t>
            </a:r>
            <a:r>
              <a:rPr lang="en-US" sz="24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il</a:t>
            </a:r>
            <a:r>
              <a:rPr lang="en-US" sz="24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mio</a:t>
            </a:r>
            <a:r>
              <a:rPr lang="en-US" sz="24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patrimonio</a:t>
            </a:r>
            <a:r>
              <a:rPr lang="en-US" sz="24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7" name="Arrotonda angolo diagonale rettangolo 6"/>
          <p:cNvSpPr/>
          <p:nvPr/>
        </p:nvSpPr>
        <p:spPr>
          <a:xfrm>
            <a:off x="2042166" y="3766456"/>
            <a:ext cx="4206235" cy="1737362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endParaRPr lang="en-US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114300" algn="ctr">
              <a:lnSpc>
                <a:spcPct val="90000"/>
              </a:lnSpc>
              <a:spcAft>
                <a:spcPts val="600"/>
              </a:spcAft>
            </a:pPr>
            <a:r>
              <a:rPr lang="en-US" sz="24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2400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Quali</a:t>
            </a:r>
            <a:r>
              <a:rPr lang="en-US" sz="24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sono</a:t>
            </a:r>
            <a:r>
              <a:rPr lang="en-US" sz="24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24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rischi</a:t>
            </a:r>
            <a:r>
              <a:rPr lang="en-US" sz="24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</a:t>
            </a:r>
            <a:r>
              <a:rPr lang="en-US" sz="24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impresa</a:t>
            </a:r>
            <a:r>
              <a:rPr lang="en-US" sz="24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professionali</a:t>
            </a:r>
            <a:r>
              <a:rPr lang="en-US" sz="24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e </a:t>
            </a:r>
            <a:r>
              <a:rPr lang="en-US" sz="2400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personali</a:t>
            </a:r>
            <a:r>
              <a:rPr lang="en-US" sz="24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che</a:t>
            </a:r>
            <a:r>
              <a:rPr lang="en-US" sz="24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ad </a:t>
            </a:r>
            <a:r>
              <a:rPr lang="en-US" sz="2400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oggi</a:t>
            </a:r>
            <a:r>
              <a:rPr lang="en-US" sz="24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potrei</a:t>
            </a:r>
            <a:r>
              <a:rPr lang="en-US" sz="24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avere</a:t>
            </a:r>
            <a:r>
              <a:rPr lang="en-US" sz="24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endParaRPr lang="en-US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endParaRPr lang="en-US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2194560" y="526942"/>
            <a:ext cx="9052560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28600" algn="ctr">
              <a:lnSpc>
                <a:spcPct val="90000"/>
              </a:lnSpc>
              <a:spcAft>
                <a:spcPts val="600"/>
              </a:spcAft>
            </a:pPr>
            <a:r>
              <a:rPr lang="en-US" sz="2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Quali</a:t>
            </a:r>
            <a:r>
              <a:rPr lang="en-US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sono</a:t>
            </a:r>
            <a:r>
              <a:rPr lang="en-US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gli</a:t>
            </a:r>
            <a:r>
              <a:rPr lang="en-US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interrogativi</a:t>
            </a:r>
            <a:r>
              <a:rPr lang="en-US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che</a:t>
            </a:r>
            <a:r>
              <a:rPr lang="en-US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una</a:t>
            </a:r>
            <a:r>
              <a:rPr lang="en-US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persona </a:t>
            </a:r>
            <a:r>
              <a:rPr lang="en-US" sz="2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deve</a:t>
            </a:r>
            <a:r>
              <a:rPr lang="en-US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porsi</a:t>
            </a:r>
            <a:r>
              <a:rPr lang="en-US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per </a:t>
            </a:r>
            <a:r>
              <a:rPr lang="en-US" sz="2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valutare</a:t>
            </a:r>
            <a:r>
              <a:rPr lang="en-US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se e come </a:t>
            </a:r>
            <a:r>
              <a:rPr lang="en-US" sz="2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approcciarsi</a:t>
            </a:r>
            <a:r>
              <a:rPr lang="en-US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alla</a:t>
            </a:r>
            <a:r>
              <a:rPr lang="en-US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gestione</a:t>
            </a:r>
            <a:r>
              <a:rPr lang="en-US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e </a:t>
            </a:r>
            <a:r>
              <a:rPr lang="en-US" sz="2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tutela</a:t>
            </a:r>
            <a:r>
              <a:rPr lang="en-US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patrimoniale</a:t>
            </a:r>
            <a:r>
              <a:rPr lang="en-US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65916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36634AF5-7D3A-451A-AF6F-51CA8949295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t="14562"/>
          <a:stretch>
            <a:fillRect/>
          </a:stretch>
        </p:blipFill>
        <p:spPr>
          <a:xfrm>
            <a:off x="655061" y="248194"/>
            <a:ext cx="11038913" cy="2532176"/>
          </a:xfrm>
          <a:prstGeom prst="rect">
            <a:avLst/>
          </a:prstGeom>
        </p:spPr>
      </p:pic>
      <p:pic>
        <p:nvPicPr>
          <p:cNvPr id="6" name="Segnaposto contenuto 1">
            <a:extLst>
              <a:ext uri="{FF2B5EF4-FFF2-40B4-BE49-F238E27FC236}">
                <a16:creationId xmlns:a16="http://schemas.microsoft.com/office/drawing/2014/main" id="{555F0A7A-492B-4442-98FA-2D06DC0338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39865" y="2965271"/>
            <a:ext cx="11116707" cy="347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635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56C499E3-AEDD-41C5-8D41-9971B5E706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89958" y="203381"/>
            <a:ext cx="9220071" cy="5255129"/>
          </a:xfrm>
          <a:prstGeom prst="rect">
            <a:avLst/>
          </a:prstGeom>
        </p:spPr>
      </p:pic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D42F0FC-7095-4B82-AFD2-AB950B4CE9D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33197" y="5969726"/>
            <a:ext cx="5952633" cy="88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162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4D42F0FC-7095-4B82-AFD2-AB950B4CE9D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33197" y="5969726"/>
            <a:ext cx="5952633" cy="888274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3230879" y="522516"/>
            <a:ext cx="7114903" cy="1332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STRUMENTI PER LA GESTIONE E LA TUTELA DEL PATRIMONIO</a:t>
            </a:r>
          </a:p>
          <a:p>
            <a:pPr indent="-228600" algn="ctr">
              <a:lnSpc>
                <a:spcPct val="90000"/>
              </a:lnSpc>
              <a:spcAft>
                <a:spcPts val="600"/>
              </a:spcAft>
            </a:pPr>
            <a:endParaRPr lang="en-US" sz="2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rrotonda angolo diagonale rettangolo 7"/>
          <p:cNvSpPr/>
          <p:nvPr/>
        </p:nvSpPr>
        <p:spPr>
          <a:xfrm>
            <a:off x="2560327" y="1515289"/>
            <a:ext cx="8098963" cy="4206241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 </a:t>
            </a:r>
            <a:r>
              <a:rPr lang="en-US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cosa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viene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inteso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patrimonio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Beni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immobili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Partecipazione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societarie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Denaro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Opere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d’arte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Orologi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Beni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mobili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iscritti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en-US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pubblici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registri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Beni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mobili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en-US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genere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suscettibili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valore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36162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4D42F0FC-7095-4B82-AFD2-AB950B4CE9D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33197" y="5969726"/>
            <a:ext cx="5952633" cy="888274"/>
          </a:xfrm>
          <a:prstGeom prst="rect">
            <a:avLst/>
          </a:prstGeom>
        </p:spPr>
      </p:pic>
      <p:sp>
        <p:nvSpPr>
          <p:cNvPr id="10" name="Arrotonda angolo diagonale rettangolo 9"/>
          <p:cNvSpPr/>
          <p:nvPr/>
        </p:nvSpPr>
        <p:spPr>
          <a:xfrm>
            <a:off x="2090064" y="1110343"/>
            <a:ext cx="4206235" cy="1737362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t-IT" sz="24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Quando è il momento migliore per approcciarsi a queste tematiche?</a:t>
            </a:r>
            <a:endParaRPr lang="en-US" sz="24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072155" y="423547"/>
            <a:ext cx="67564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2800" b="1" dirty="0">
                <a:solidFill>
                  <a:srgbClr val="2B2B2B"/>
                </a:solidFill>
                <a:latin typeface="Arial" pitchFamily="34" charset="0"/>
                <a:cs typeface="Arial" pitchFamily="34" charset="0"/>
              </a:rPr>
              <a:t>L’unica vera domanda da porsi però è:</a:t>
            </a:r>
            <a:endParaRPr lang="en-US" sz="2800" b="1" dirty="0">
              <a:solidFill>
                <a:srgbClr val="2B2B2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Arrotonda angolo diagonale rettangolo 5"/>
          <p:cNvSpPr/>
          <p:nvPr/>
        </p:nvSpPr>
        <p:spPr>
          <a:xfrm>
            <a:off x="3587936" y="3039290"/>
            <a:ext cx="6052453" cy="2721430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t-IT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 gestione patrimoniale e la protezione servono appunto a prevenire, preparare e gestire soprattutto le fasi di crisi che possono avvenire nel corso della vita di un soggetto (inteso quale impresa, imprenditore, persona fisica).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rrotonda angolo diagonale rettangolo 6"/>
          <p:cNvSpPr/>
          <p:nvPr/>
        </p:nvSpPr>
        <p:spPr>
          <a:xfrm>
            <a:off x="6718668" y="1101633"/>
            <a:ext cx="4206235" cy="1737362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endParaRPr lang="en-US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it-IT" sz="24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 risposta è molto semplice. Quando non ne senti il bisogno.</a:t>
            </a:r>
            <a:endParaRPr lang="en-US" sz="24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endParaRPr lang="en-US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endParaRPr lang="en-US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reccia a destra 7"/>
          <p:cNvSpPr/>
          <p:nvPr/>
        </p:nvSpPr>
        <p:spPr>
          <a:xfrm>
            <a:off x="5852161" y="2142308"/>
            <a:ext cx="1149531" cy="3396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5916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4D42F0FC-7095-4B82-AFD2-AB950B4CE9D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33197" y="5969726"/>
            <a:ext cx="5952633" cy="888274"/>
          </a:xfrm>
          <a:prstGeom prst="rect">
            <a:avLst/>
          </a:prstGeom>
        </p:spPr>
      </p:pic>
      <p:sp>
        <p:nvSpPr>
          <p:cNvPr id="6" name="Arrotonda angolo diagonale rettangolo 5"/>
          <p:cNvSpPr/>
          <p:nvPr/>
        </p:nvSpPr>
        <p:spPr>
          <a:xfrm>
            <a:off x="4506685" y="222069"/>
            <a:ext cx="6766560" cy="5708468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228600" algn="ctr">
              <a:lnSpc>
                <a:spcPct val="90000"/>
              </a:lnSpc>
              <a:spcAft>
                <a:spcPts val="600"/>
              </a:spcAft>
            </a:pPr>
            <a:endParaRPr lang="en-US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27542816-D0C8-4B38-B79D-0EE2E8359BEC}"/>
              </a:ext>
            </a:extLst>
          </p:cNvPr>
          <p:cNvSpPr txBox="1">
            <a:spLocks/>
          </p:cNvSpPr>
          <p:nvPr/>
        </p:nvSpPr>
        <p:spPr>
          <a:xfrm>
            <a:off x="4807131" y="488356"/>
            <a:ext cx="6413863" cy="5429117"/>
          </a:xfrm>
          <a:prstGeom prst="rect">
            <a:avLst/>
          </a:prstGeom>
        </p:spPr>
        <p:txBody>
          <a:bodyPr t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it-IT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 LINEE GUIDA SU CUI SI FONDA L’ISTITUTO DEL FONDO PATRIMONIALE SONO: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it-IT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• IL POTERE CONGIUNTO DEI CONIUGI (O DEI PARTNERS UNITI CIVILMENTE) </a:t>
            </a:r>
            <a:r>
              <a:rPr kumimoji="0" lang="it-IT" b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DI</a:t>
            </a:r>
            <a:r>
              <a:rPr kumimoji="0" lang="it-IT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AMMINISTRARE IL FONDO;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it-IT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• I LIMITI </a:t>
            </a:r>
            <a:r>
              <a:rPr kumimoji="0" lang="it-IT" b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DI</a:t>
            </a:r>
            <a:r>
              <a:rPr kumimoji="0" lang="it-IT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ALIENABILITÀ DEI BENI COSTITUITI NEL FONDO PATRIMONIALE;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it-IT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• IL LIMITE ALL’ESERCIZIO DELLE RAGIONI DEI CREDITORI DEI CONIUGI (O DEI PARTNERS UNITI CIVILMENTE);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it-IT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• L’OBBLIGO </a:t>
            </a:r>
            <a:r>
              <a:rPr kumimoji="0" lang="it-IT" b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DI</a:t>
            </a:r>
            <a:r>
              <a:rPr kumimoji="0" lang="it-IT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DESTINARE AI BISOGNI DELLA FAMIGLIA GLI INTERESSI, I FRUTTI E LE UTILITÀ NASCENTI DAI BENI COSTITUITI NEL FONDO PATRIMONIALE;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it-IT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• LA PROROGA EX LEGE DEL VINCOLO </a:t>
            </a:r>
            <a:r>
              <a:rPr kumimoji="0" lang="it-IT" b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DI</a:t>
            </a:r>
            <a:r>
              <a:rPr kumimoji="0" lang="it-IT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DESTINAZIONE DEL FONDO PATRIMONIALE IN PRESENZA </a:t>
            </a:r>
            <a:r>
              <a:rPr kumimoji="0" lang="it-IT" b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DI</a:t>
            </a:r>
            <a:r>
              <a:rPr kumimoji="0" lang="it-IT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FIGLI MINORI, PUR VERIFICANDOSI CAUSE </a:t>
            </a:r>
            <a:r>
              <a:rPr kumimoji="0" lang="it-IT" b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DI</a:t>
            </a:r>
            <a:r>
              <a:rPr kumimoji="0" lang="it-IT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CESSAZIONE DEL FONDO STESSO.</a:t>
            </a:r>
          </a:p>
        </p:txBody>
      </p:sp>
      <p:sp>
        <p:nvSpPr>
          <p:cNvPr id="8" name="Rettangolo 7"/>
          <p:cNvSpPr/>
          <p:nvPr/>
        </p:nvSpPr>
        <p:spPr>
          <a:xfrm>
            <a:off x="1422626" y="2512815"/>
            <a:ext cx="295465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3600" b="1" dirty="0">
                <a:latin typeface="Arial" pitchFamily="34" charset="0"/>
                <a:cs typeface="Arial" pitchFamily="34" charset="0"/>
              </a:rPr>
              <a:t>Fondo</a:t>
            </a:r>
          </a:p>
          <a:p>
            <a:pPr algn="ctr"/>
            <a:r>
              <a:rPr lang="it-IT" sz="3600" b="1" dirty="0">
                <a:latin typeface="Arial" pitchFamily="34" charset="0"/>
                <a:cs typeface="Arial" pitchFamily="34" charset="0"/>
              </a:rPr>
              <a:t>Patrimoniale</a:t>
            </a:r>
          </a:p>
        </p:txBody>
      </p:sp>
    </p:spTree>
    <p:extLst>
      <p:ext uri="{BB962C8B-B14F-4D97-AF65-F5344CB8AC3E}">
        <p14:creationId xmlns:p14="http://schemas.microsoft.com/office/powerpoint/2010/main" val="41659163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zio">
  <a:themeElements>
    <a:clrScheme name="Solstiz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z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z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</TotalTime>
  <Words>1513</Words>
  <Application>Microsoft Office PowerPoint</Application>
  <PresentationFormat>Widescreen</PresentationFormat>
  <Paragraphs>101</Paragraphs>
  <Slides>18</Slides>
  <Notes>15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4" baseType="lpstr">
      <vt:lpstr>Arial</vt:lpstr>
      <vt:lpstr>Calibri</vt:lpstr>
      <vt:lpstr>Gill Sans MT</vt:lpstr>
      <vt:lpstr>Verdana</vt:lpstr>
      <vt:lpstr>Wingdings 2</vt:lpstr>
      <vt:lpstr>Solstizio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manuel verde</dc:creator>
  <cp:lastModifiedBy>fabian scolz</cp:lastModifiedBy>
  <cp:revision>12</cp:revision>
  <dcterms:created xsi:type="dcterms:W3CDTF">2019-10-16T16:20:41Z</dcterms:created>
  <dcterms:modified xsi:type="dcterms:W3CDTF">2019-10-24T16:08:43Z</dcterms:modified>
</cp:coreProperties>
</file>