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31"/>
  </p:notesMasterIdLst>
  <p:handoutMasterIdLst>
    <p:handoutMasterId r:id="rId32"/>
  </p:handoutMasterIdLst>
  <p:sldIdLst>
    <p:sldId id="294" r:id="rId4"/>
    <p:sldId id="360" r:id="rId5"/>
    <p:sldId id="374" r:id="rId6"/>
    <p:sldId id="304" r:id="rId7"/>
    <p:sldId id="366" r:id="rId8"/>
    <p:sldId id="326" r:id="rId9"/>
    <p:sldId id="373" r:id="rId10"/>
    <p:sldId id="375" r:id="rId11"/>
    <p:sldId id="376" r:id="rId12"/>
    <p:sldId id="370" r:id="rId13"/>
    <p:sldId id="305" r:id="rId14"/>
    <p:sldId id="351" r:id="rId15"/>
    <p:sldId id="378" r:id="rId16"/>
    <p:sldId id="308" r:id="rId17"/>
    <p:sldId id="380" r:id="rId18"/>
    <p:sldId id="382" r:id="rId19"/>
    <p:sldId id="383" r:id="rId20"/>
    <p:sldId id="384" r:id="rId21"/>
    <p:sldId id="385" r:id="rId22"/>
    <p:sldId id="377" r:id="rId23"/>
    <p:sldId id="381" r:id="rId24"/>
    <p:sldId id="368" r:id="rId25"/>
    <p:sldId id="367" r:id="rId26"/>
    <p:sldId id="318" r:id="rId27"/>
    <p:sldId id="319" r:id="rId28"/>
    <p:sldId id="320" r:id="rId29"/>
    <p:sldId id="362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BEC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74440" autoAdjust="0"/>
  </p:normalViewPr>
  <p:slideViewPr>
    <p:cSldViewPr>
      <p:cViewPr varScale="1">
        <p:scale>
          <a:sx n="63" d="100"/>
          <a:sy n="63" d="100"/>
        </p:scale>
        <p:origin x="180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FATTURATO GRUPPO TASSO </a:t>
            </a:r>
            <a:r>
              <a:rPr lang="it-IT" sz="1000"/>
              <a:t>/ 1000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FATTURATI!$B$3:$L$3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0">
                  <c:v>2012</c:v>
                </c:pt>
                <c:pt idx="4" formatCode="0">
                  <c:v>2013</c:v>
                </c:pt>
                <c:pt idx="5" formatCode="0">
                  <c:v>2014</c:v>
                </c:pt>
                <c:pt idx="6" formatCode="0">
                  <c:v>2015</c:v>
                </c:pt>
                <c:pt idx="7" formatCode="0">
                  <c:v>2016</c:v>
                </c:pt>
                <c:pt idx="8" formatCode="0">
                  <c:v>2017</c:v>
                </c:pt>
                <c:pt idx="9" formatCode="0">
                  <c:v>2018</c:v>
                </c:pt>
                <c:pt idx="10" formatCode="0">
                  <c:v>2019</c:v>
                </c:pt>
              </c:numCache>
            </c:numRef>
          </c:cat>
          <c:val>
            <c:numRef>
              <c:f>FATTURATI!$B$11:$L$11</c:f>
              <c:numCache>
                <c:formatCode>_-* #,##0_-;\-* #,##0_-;_-* "-"??_-;_-@_-</c:formatCode>
                <c:ptCount val="11"/>
                <c:pt idx="0">
                  <c:v>16803.530999999999</c:v>
                </c:pt>
                <c:pt idx="1">
                  <c:v>16593.376</c:v>
                </c:pt>
                <c:pt idx="2">
                  <c:v>19775.244999999999</c:v>
                </c:pt>
                <c:pt idx="3">
                  <c:v>16147</c:v>
                </c:pt>
                <c:pt idx="4">
                  <c:v>16503</c:v>
                </c:pt>
                <c:pt idx="5">
                  <c:v>18084</c:v>
                </c:pt>
                <c:pt idx="6">
                  <c:v>19230</c:v>
                </c:pt>
                <c:pt idx="7">
                  <c:v>22702</c:v>
                </c:pt>
                <c:pt idx="8">
                  <c:v>23946.404699999999</c:v>
                </c:pt>
                <c:pt idx="9">
                  <c:v>32047.718000000001</c:v>
                </c:pt>
                <c:pt idx="10">
                  <c:v>36358.557119999998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B-4EB7-99DB-C03DA526B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29792"/>
        <c:axId val="191705088"/>
      </c:lineChart>
      <c:catAx>
        <c:axId val="1877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705088"/>
        <c:crosses val="autoZero"/>
        <c:auto val="1"/>
        <c:lblAlgn val="ctr"/>
        <c:lblOffset val="100"/>
        <c:noMultiLvlLbl val="0"/>
      </c:catAx>
      <c:valAx>
        <c:axId val="19170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7729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0FF3C-414F-4BC9-9786-E1F94ADC3C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3DFC-E9C8-4656-AA25-E1A9D648DB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421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57E86-AA5A-409E-8366-331B70EB6936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053B-2B2C-45EC-98E4-06B0C47C7E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7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07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44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b="1" dirty="0"/>
              <a:t>Scusate ma non mi posso trattenere dal parlarne almeno 1 </a:t>
            </a:r>
            <a:r>
              <a:rPr lang="it-IT" b="1" dirty="0" err="1"/>
              <a:t>min</a:t>
            </a:r>
            <a:r>
              <a:rPr lang="it-IT" b="1" dirty="0"/>
              <a:t> 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5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QUESTO</a:t>
            </a:r>
            <a:r>
              <a:rPr lang="it-IT" sz="1800" baseline="0" dirty="0"/>
              <a:t>  E’ QUANTO  E’ STATO   PER  ME  !! 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1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QUESTO</a:t>
            </a:r>
            <a:r>
              <a:rPr lang="it-IT" sz="1800" baseline="0" dirty="0"/>
              <a:t>  E’ QUANTO  E’ STATO   PER  ME  !! 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1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188" y="4342939"/>
            <a:ext cx="5487626" cy="4114587"/>
          </a:xfrm>
          <a:prstGeom prst="rect">
            <a:avLst/>
          </a:prstGeom>
        </p:spPr>
        <p:txBody>
          <a:bodyPr lIns="88203" tIns="44102" rIns="88203" bIns="44102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5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188" y="4342939"/>
            <a:ext cx="5487626" cy="4114587"/>
          </a:xfrm>
          <a:prstGeom prst="rect">
            <a:avLst/>
          </a:prstGeom>
        </p:spPr>
        <p:txBody>
          <a:bodyPr lIns="88203" tIns="44102" rIns="88203" bIns="44102"/>
          <a:lstStyle/>
          <a:p>
            <a:r>
              <a:rPr lang="it-IT" sz="2300" b="1" dirty="0"/>
              <a:t>SLIDE  ANCHE DI  1  ORA …</a:t>
            </a:r>
          </a:p>
          <a:p>
            <a:r>
              <a:rPr lang="it-IT" sz="2300" b="1" dirty="0"/>
              <a:t>DECISO  :  CHIARIRE  LA  PAROLA …</a:t>
            </a:r>
          </a:p>
          <a:p>
            <a:endParaRPr lang="it-IT" sz="2300" b="1" dirty="0"/>
          </a:p>
          <a:p>
            <a:r>
              <a:rPr lang="it-IT" sz="2300" b="1" dirty="0"/>
              <a:t>ACCETTARE  L’IDEA  CHE  QCN  PUO’  ESSERE  ANCHE  PIU’  BRAVO DI  ME …  :  VEDI  CAPANNONE  2017  !!!</a:t>
            </a:r>
          </a:p>
          <a:p>
            <a:endParaRPr lang="it-IT" sz="2300" b="1" dirty="0"/>
          </a:p>
          <a:p>
            <a:r>
              <a:rPr lang="it-IT" sz="2300" b="1" dirty="0"/>
              <a:t>DIFFICILE SOPRATTUTTO   CON  RESISTENZA AL  CAMBIAMENTO  ALTA   !!!!</a:t>
            </a:r>
          </a:p>
          <a:p>
            <a:endParaRPr lang="it-IT" sz="2300" b="1" dirty="0"/>
          </a:p>
          <a:p>
            <a:pPr defTabSz="441015">
              <a:defRPr/>
            </a:pPr>
            <a:r>
              <a:rPr lang="it-IT" sz="23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Rinunciare</a:t>
            </a:r>
            <a:r>
              <a:rPr lang="it-IT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occuparsi di ….</a:t>
            </a:r>
          </a:p>
          <a:p>
            <a:endParaRPr lang="it-IT" sz="2300" b="1" dirty="0"/>
          </a:p>
        </p:txBody>
      </p:sp>
    </p:spTree>
    <p:extLst>
      <p:ext uri="{BB962C8B-B14F-4D97-AF65-F5344CB8AC3E}">
        <p14:creationId xmlns:p14="http://schemas.microsoft.com/office/powerpoint/2010/main" val="84799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QUESTO</a:t>
            </a:r>
            <a:r>
              <a:rPr lang="it-IT" sz="1800" baseline="0" dirty="0"/>
              <a:t>  E’ QUANTO  E’ STATO   PER  ME  !! 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10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35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03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/>
              <a:t>QUESTO</a:t>
            </a:r>
            <a:r>
              <a:rPr lang="it-IT" sz="1800" baseline="0" dirty="0"/>
              <a:t>  E’ QUANTO  E’ STATO   PER  ME  !! 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1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07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Oggi  sono </a:t>
            </a:r>
            <a:r>
              <a:rPr lang="it-IT" b="1" dirty="0"/>
              <a:t>12 partite IVA </a:t>
            </a:r>
          </a:p>
          <a:p>
            <a:endParaRPr lang="it-IT" b="1" dirty="0"/>
          </a:p>
          <a:p>
            <a:r>
              <a:rPr lang="it-IT" b="1" dirty="0"/>
              <a:t>In diversi settori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4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ne</a:t>
            </a:r>
            <a:r>
              <a:rPr lang="it-IT" b="1" baseline="0" dirty="0"/>
              <a:t> manca una … SOM </a:t>
            </a:r>
            <a:r>
              <a:rPr lang="it-IT" b="1" baseline="0" dirty="0" err="1"/>
              <a:t>srl</a:t>
            </a:r>
            <a:r>
              <a:rPr lang="it-IT" b="1" baseline="0" dirty="0"/>
              <a:t> …</a:t>
            </a:r>
          </a:p>
          <a:p>
            <a:endParaRPr lang="it-IT" b="1" baseline="0" dirty="0"/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09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01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25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000" b="1" dirty="0"/>
              <a:t>2 PASSO : R&amp;S</a:t>
            </a:r>
          </a:p>
          <a:p>
            <a:endParaRPr lang="it-IT" sz="1800" dirty="0"/>
          </a:p>
          <a:p>
            <a:r>
              <a:rPr lang="it-IT" sz="1800" dirty="0"/>
              <a:t>QUESTO</a:t>
            </a:r>
            <a:r>
              <a:rPr lang="it-IT" sz="1800" baseline="0" dirty="0"/>
              <a:t>  E’ QUANTO  E’ STATO   PER  ME  !! </a:t>
            </a:r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A053B-2B2C-45EC-98E4-06B0C47C7EA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81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6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6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3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9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67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4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874262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1516962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417495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8776822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811795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72054187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24517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31647704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4065122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80375751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964684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965181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845290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67373E-D82C-45EE-81C8-4F81938695F2}" type="datetimeFigureOut">
              <a:rPr lang="it-IT" smtClean="0"/>
              <a:t>25/10/2019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30538D-FE80-4B5B-9338-BBB04BE8F0F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D6EB-4194-427A-B3C0-2C735A0C6F09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8A2F-D5AB-4DF4-9ECF-1EF3D0CD9F4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1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5"/>
          <p:cNvSpPr txBox="1">
            <a:spLocks noChangeArrowheads="1"/>
          </p:cNvSpPr>
          <p:nvPr/>
        </p:nvSpPr>
        <p:spPr bwMode="auto">
          <a:xfrm>
            <a:off x="7086600" y="3810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altLang="it-IT">
              <a:solidFill>
                <a:srgbClr val="000000"/>
              </a:solidFill>
            </a:endParaRPr>
          </a:p>
        </p:txBody>
      </p:sp>
      <p:sp>
        <p:nvSpPr>
          <p:cNvPr id="1027" name="Rectangle 6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A37DEED2-8268-4E66-AAEA-17DC50A99327}" type="slidenum">
              <a:rPr lang="en-GB" altLang="it-IT" sz="1400" smtClean="0">
                <a:solidFill>
                  <a:srgbClr val="FFFFFF"/>
                </a:solidFill>
                <a:latin typeface="Arial Black" pitchFamily="34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GB" altLang="it-IT" sz="14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549275"/>
            <a:ext cx="9144000" cy="1524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WordArt 10"/>
          <p:cNvSpPr>
            <a:spLocks noChangeArrowheads="1" noChangeShapeType="1" noTextEdit="1"/>
          </p:cNvSpPr>
          <p:nvPr/>
        </p:nvSpPr>
        <p:spPr bwMode="auto">
          <a:xfrm>
            <a:off x="184639" y="44450"/>
            <a:ext cx="2576146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b="1" kern="10">
                <a:gradFill rotWithShape="1"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rial Black"/>
                <a:cs typeface="Arial" pitchFamily="34" charset="0"/>
              </a:rPr>
              <a:t>TASSO GROUP </a:t>
            </a:r>
          </a:p>
        </p:txBody>
      </p:sp>
      <p:pic>
        <p:nvPicPr>
          <p:cNvPr id="1030" name="Picture 14" descr="img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97" y="5722939"/>
            <a:ext cx="272561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5"/>
          <p:cNvSpPr>
            <a:spLocks noChangeArrowheads="1"/>
          </p:cNvSpPr>
          <p:nvPr userDrawn="1"/>
        </p:nvSpPr>
        <p:spPr bwMode="auto">
          <a:xfrm>
            <a:off x="6566389" y="6308725"/>
            <a:ext cx="2392973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1" y="5876925"/>
            <a:ext cx="1289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96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Univer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3048000" indent="-28575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3467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43053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47625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52197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56769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61341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it/url?sa=i&amp;rct=j&amp;q=&amp;esrc=s&amp;source=images&amp;cd=&amp;cad=rja&amp;uact=8&amp;ved=0ahUKEwjWvp-Vw9fQAhWDzxQKHQ5RDwcQjRwIBw&amp;url=http://www.retescuole.net/senza-categoria/studiare-poco-e-lavorare-molto-e-la-ricetta-per-salvare-litalia&amp;bvm=bv.139782543,d.d24&amp;psig=AFQjCNH5RjkljOCVhtjrcagxINlmj602BA&amp;ust=148083734481526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it/url?sa=i&amp;rct=j&amp;q=&amp;esrc=s&amp;source=images&amp;cd=&amp;cad=rja&amp;uact=8&amp;ved=0ahUKEwjHvc2mwtfQAhWD1RQKHSSMAAYQjRwIBw&amp;url=http://www.cosenascoste.com/forum/topic/46487-aste-umane-con-scopi-sessuali-sentimentali-schiavistici-e-sadic/page-7&amp;psig=AFQjCNGarEltz6-uznixCAHsz9gKsd4jTQ&amp;ust=1480837121168725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direzione@tassocastillenti.it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s://www.google.it/url?sa=i&amp;rct=j&amp;q=&amp;esrc=s&amp;source=images&amp;cd=&amp;cad=rja&amp;uact=8&amp;ved=0ahUKEwj968y8xNfQAhXC1hQKHTL9AAwQjRwIBw&amp;url=http://copywriter.giorgiotave.it/raccontare-giusta-storia/1088&amp;psig=AFQjCNH86Zsdvv_EJkXooavKg45OdzL-PA&amp;ust=1480837696550995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173" y="2886844"/>
            <a:ext cx="8886477" cy="15732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PASSI PER COSTRUIRE UNA GRANDE AZIENDA</a:t>
            </a:r>
            <a:endParaRPr 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6453188"/>
            <a:ext cx="9137650" cy="431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400" spc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www.opensourcemanagement.it</a:t>
            </a:r>
            <a:r>
              <a:rPr lang="it-IT" sz="1400" b="1" dirty="0">
                <a:solidFill>
                  <a:srgbClr val="DA4AA0"/>
                </a:solidFill>
              </a:rPr>
              <a:t> </a:t>
            </a:r>
            <a:r>
              <a:rPr lang="it-IT" sz="2000" b="1" dirty="0">
                <a:solidFill>
                  <a:srgbClr val="DA4AA0"/>
                </a:solidFill>
              </a:rPr>
              <a:t>I</a:t>
            </a:r>
            <a:r>
              <a:rPr lang="it-IT" sz="1400" spc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www.i-profilech.it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6350" y="1588"/>
            <a:ext cx="9144000" cy="4154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100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 </a:t>
            </a:r>
            <a:r>
              <a:rPr lang="it-IT" sz="21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100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OURCE </a:t>
            </a:r>
            <a:r>
              <a:rPr lang="it-IT" sz="21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100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1475656" y="2852936"/>
            <a:ext cx="6480968" cy="0"/>
          </a:xfrm>
          <a:prstGeom prst="line">
            <a:avLst/>
          </a:prstGeom>
          <a:ln w="19050">
            <a:solidFill>
              <a:srgbClr val="B02F7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406" y="4591139"/>
            <a:ext cx="9150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rgbClr val="B02F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Mario Tasso</a:t>
            </a:r>
          </a:p>
          <a:p>
            <a:pPr algn="ctr"/>
            <a:r>
              <a:rPr lang="it-IT" sz="2400" b="1" dirty="0">
                <a:solidFill>
                  <a:srgbClr val="B02F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BOLOGNA 23.10.2019</a:t>
            </a:r>
            <a:endParaRPr lang="it-IT" sz="24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5971425" y="450148"/>
            <a:ext cx="3166225" cy="175252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40002" t="25721" r="39605" b="10792"/>
          <a:stretch/>
        </p:blipFill>
        <p:spPr>
          <a:xfrm>
            <a:off x="-6350" y="430552"/>
            <a:ext cx="2296577" cy="14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2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direzione@tasso.it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www.tassocastillenti.it    </a:t>
            </a:r>
          </a:p>
        </p:txBody>
      </p:sp>
      <p:pic>
        <p:nvPicPr>
          <p:cNvPr id="3076" name="Picture 4" descr="Risultati immagini per grafico 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3744"/>
            <a:ext cx="8884096" cy="55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96" y="6093296"/>
            <a:ext cx="9001000" cy="459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835697" y="5213300"/>
            <a:ext cx="584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1° IL CORAGGIO di INSEGUIRE le PASSIONI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51160" y="4365104"/>
            <a:ext cx="666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2°R&amp;S  ed INNOVAZIONE CONTINUA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80397" y="119675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/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18059" y="160337"/>
            <a:ext cx="623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     5 PASSI  +  ?</a:t>
            </a:r>
          </a:p>
          <a:p>
            <a:r>
              <a:rPr lang="it-IT" sz="2800" b="1" dirty="0"/>
              <a:t> PER COSTRUIRE UNA GRANDE AZIENDA </a:t>
            </a:r>
          </a:p>
        </p:txBody>
      </p:sp>
    </p:spTree>
    <p:extLst>
      <p:ext uri="{BB962C8B-B14F-4D97-AF65-F5344CB8AC3E}">
        <p14:creationId xmlns:p14="http://schemas.microsoft.com/office/powerpoint/2010/main" val="2650932901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420366" y="332656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endParaRPr lang="it-IT" b="1" dirty="0"/>
          </a:p>
          <a:p>
            <a:pPr>
              <a:defRPr/>
            </a:pPr>
            <a:r>
              <a:rPr lang="it-IT" sz="3200" b="1" dirty="0"/>
              <a:t>R&amp;S  ed INNOVAZIONE CONTINUA</a:t>
            </a:r>
            <a:r>
              <a:rPr lang="it-IT" sz="3200" dirty="0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/>
                <a:ea typeface="+mj-ea"/>
                <a:cs typeface="+mj-cs"/>
              </a:rPr>
              <a:t>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4840" y="1186074"/>
            <a:ext cx="8971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prstClr val="black"/>
                </a:solidFill>
                <a:latin typeface="Arial Black" panose="020B0A04020102020204"/>
              </a:rPr>
              <a:t>Devi avere prodotti / servizi unici diversi dai competitors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prstClr val="black"/>
                </a:solidFill>
                <a:latin typeface="Arial Black" panose="020B0A04020102020204"/>
              </a:rPr>
              <a:t>Devi differenziarti dalla 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prstClr val="black"/>
                </a:solidFill>
                <a:latin typeface="Arial Black" panose="020B0A04020102020204"/>
              </a:rPr>
              <a:t>Devi innovare e diversificare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prstClr val="black"/>
                </a:solidFill>
                <a:latin typeface="Arial Black" panose="020B0A04020102020204"/>
              </a:rPr>
              <a:t>Devi monitorare il servizio  al cliente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prstClr val="black"/>
                </a:solidFill>
                <a:latin typeface="Arial Black" panose="020B0A04020102020204"/>
              </a:rPr>
              <a:t>Devi espanderti sempre</a:t>
            </a:r>
          </a:p>
          <a:p>
            <a:pPr algn="ctr"/>
            <a:r>
              <a:rPr lang="it-IT" sz="3600" dirty="0">
                <a:solidFill>
                  <a:prstClr val="black"/>
                </a:solidFill>
                <a:latin typeface="Arial Black" panose="020B0A04020102020204"/>
              </a:rPr>
              <a:t>… </a:t>
            </a:r>
            <a:r>
              <a:rPr lang="it-IT" sz="3600" dirty="0">
                <a:solidFill>
                  <a:srgbClr val="FF0000"/>
                </a:solidFill>
                <a:latin typeface="Arial Black" panose="020B0A04020102020204"/>
              </a:rPr>
              <a:t>ma senza il controllo dei NUMERI CDG … ??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984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604" y="836711"/>
            <a:ext cx="9144000" cy="1229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D60093"/>
                </a:solidFill>
                <a:latin typeface="Arial Black" panose="020B0A04020102020204" pitchFamily="34" charset="0"/>
              </a:rPr>
              <a:t>… Alcuni indicatori</a:t>
            </a:r>
          </a:p>
          <a:p>
            <a:pPr algn="ctr"/>
            <a:endParaRPr lang="it-IT" sz="2800" dirty="0">
              <a:solidFill>
                <a:srgbClr val="D60093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Att.ne al MARGINE DI CONTRIBUZIONE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Monitorare i ricavi G / W / M / T  </a:t>
            </a:r>
            <a:r>
              <a:rPr lang="it-IT" sz="28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(numeri)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Gestire  e controllare  il CASH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Att.ne ai COSTI  , GIACENZE , ACQUISTI ,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monitorare le RU e produttività M </a:t>
            </a:r>
            <a:r>
              <a:rPr lang="it-IT" sz="2800" b="1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(numeri)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gestire l’assenteismo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it-IT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sz="2800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800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800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2800" b="1" i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b="1" dirty="0">
              <a:latin typeface="Arial Black" panose="020B0A040201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it-IT" sz="4800" dirty="0">
              <a:latin typeface="Arial Black" panose="020B0A04020102020204" pitchFamily="34" charset="0"/>
            </a:endParaRPr>
          </a:p>
          <a:p>
            <a:pPr algn="ctr"/>
            <a:r>
              <a:rPr lang="it-IT" sz="48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6624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direzione@tasso.it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www.tassocastillenti.it    </a:t>
            </a:r>
          </a:p>
        </p:txBody>
      </p:sp>
      <p:pic>
        <p:nvPicPr>
          <p:cNvPr id="3076" name="Picture 4" descr="Risultati immagini per grafico 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3744"/>
            <a:ext cx="8884096" cy="55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96" y="6093296"/>
            <a:ext cx="9001000" cy="459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63689" y="5213300"/>
            <a:ext cx="591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1° IL CORAGGIO di INSEGUIRE le PASSIONI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23729" y="4437112"/>
            <a:ext cx="529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2° R&amp;S  ed INNOVAZIONE CONTINUA</a:t>
            </a:r>
            <a:r>
              <a:rPr lang="it-IT"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32766" y="3762493"/>
            <a:ext cx="530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3° COSTRUISCI UN GRUPPO DI VALORE  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80397" y="119675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/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18059" y="160337"/>
            <a:ext cx="623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     5 PASSI  +  ?</a:t>
            </a:r>
          </a:p>
          <a:p>
            <a:r>
              <a:rPr lang="it-IT" sz="2800" b="1" dirty="0"/>
              <a:t> PER COSTRUIRE UNA GRANDE AZIENDA </a:t>
            </a:r>
          </a:p>
        </p:txBody>
      </p:sp>
    </p:spTree>
    <p:extLst>
      <p:ext uri="{BB962C8B-B14F-4D97-AF65-F5344CB8AC3E}">
        <p14:creationId xmlns:p14="http://schemas.microsoft.com/office/powerpoint/2010/main" val="619094554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457200" y="0"/>
            <a:ext cx="8229600" cy="990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it-IT"/>
            </a:defPPr>
            <a:lvl1pPr marR="0" lvl="0" indent="0" algn="ctr" fontAlgn="auto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B13F9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/>
                <a:ea typeface="+mj-ea"/>
                <a:cs typeface="+mj-cs"/>
              </a:defRPr>
            </a:lvl1pPr>
          </a:lstStyle>
          <a:p>
            <a:r>
              <a:rPr lang="it-IT" dirty="0"/>
              <a:t>IL TEAM</a:t>
            </a: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54360" y="1196752"/>
            <a:ext cx="8784976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</a:rPr>
              <a:t>Devi SCEGLIERE le persone giuste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8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</a:endParaRPr>
          </a:p>
          <a:p>
            <a:pPr>
              <a:defRPr/>
            </a:pPr>
            <a:r>
              <a:rPr lang="it-IT" sz="8800" b="1" dirty="0">
                <a:solidFill>
                  <a:sysClr val="windowText" lastClr="000000"/>
                </a:solidFill>
                <a:latin typeface="Arial Black" panose="020B0A04020102020204"/>
              </a:rPr>
              <a:t>Devi avere ORGANIGRAMMA E MANSIONARI</a:t>
            </a:r>
          </a:p>
          <a:p>
            <a:pPr>
              <a:defRPr/>
            </a:pPr>
            <a:endParaRPr lang="it-IT" sz="8800" b="1" dirty="0">
              <a:solidFill>
                <a:sysClr val="windowText" lastClr="000000"/>
              </a:solidFill>
              <a:latin typeface="Arial Black" panose="020B0A04020102020204"/>
            </a:endParaRPr>
          </a:p>
          <a:p>
            <a:pPr>
              <a:defRPr/>
            </a:pPr>
            <a:r>
              <a:rPr lang="it-IT" sz="8800" b="1" dirty="0">
                <a:solidFill>
                  <a:sysClr val="windowText" lastClr="000000"/>
                </a:solidFill>
                <a:latin typeface="Arial Black" panose="020B0A04020102020204"/>
              </a:rPr>
              <a:t>Devi CONDIVIDERE OBIETTIVI e METE (numeri)</a:t>
            </a:r>
          </a:p>
          <a:p>
            <a:pPr>
              <a:defRPr/>
            </a:pPr>
            <a:endParaRPr lang="it-IT" sz="8800" b="1" dirty="0">
              <a:solidFill>
                <a:sysClr val="windowText" lastClr="000000"/>
              </a:solidFill>
              <a:latin typeface="Arial Black" panose="020B0A04020102020204"/>
            </a:endParaRPr>
          </a:p>
          <a:p>
            <a:pPr>
              <a:defRPr/>
            </a:pPr>
            <a:r>
              <a:rPr lang="it-IT" sz="8800" b="1" dirty="0">
                <a:solidFill>
                  <a:sysClr val="windowText" lastClr="000000"/>
                </a:solidFill>
                <a:latin typeface="Arial Black" panose="020B0A04020102020204"/>
              </a:rPr>
              <a:t>Devi avere RUOLI E RESPONSABILITA’ </a:t>
            </a:r>
            <a:r>
              <a:rPr lang="it-IT" sz="8800" b="1" i="1" dirty="0">
                <a:solidFill>
                  <a:sysClr val="windowText" lastClr="000000"/>
                </a:solidFill>
                <a:latin typeface="Arial Black" panose="020B0A04020102020204"/>
              </a:rPr>
              <a:t>gestiti con numeri </a:t>
            </a:r>
          </a:p>
          <a:p>
            <a:pPr>
              <a:defRPr/>
            </a:pPr>
            <a:endParaRPr lang="it-IT" sz="8800" b="1" i="1" dirty="0">
              <a:solidFill>
                <a:sysClr val="windowText" lastClr="000000"/>
              </a:solidFill>
              <a:latin typeface="Arial Black" panose="020B0A04020102020204"/>
            </a:endParaRPr>
          </a:p>
          <a:p>
            <a:pPr lvl="0">
              <a:defRPr/>
            </a:pPr>
            <a:r>
              <a:rPr lang="it-IT" sz="8800" b="1" dirty="0">
                <a:solidFill>
                  <a:sysClr val="windowText" lastClr="000000"/>
                </a:solidFill>
                <a:latin typeface="Arial Black" panose="020B0A04020102020204"/>
              </a:rPr>
              <a:t>Devi avere RISULTATI–STATISTICHE OVUNQUE (numeri)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it-IT" sz="9600" b="1" dirty="0">
              <a:solidFill>
                <a:sysClr val="windowText" lastClr="000000"/>
              </a:solidFill>
              <a:latin typeface="Arial Black" panose="020B0A040201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9600" b="1" dirty="0">
                <a:solidFill>
                  <a:sysClr val="windowText" lastClr="000000"/>
                </a:solidFill>
                <a:latin typeface="Arial Black" panose="020B0A04020102020204"/>
              </a:rPr>
              <a:t>m</a:t>
            </a:r>
            <a:r>
              <a:rPr kumimoji="0" lang="it-IT" sz="9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</a:rPr>
              <a:t>a soprattutto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9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019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direzione@tasso.it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www.tassocastillenti.it    </a:t>
            </a:r>
          </a:p>
        </p:txBody>
      </p:sp>
      <p:pic>
        <p:nvPicPr>
          <p:cNvPr id="3076" name="Picture 4" descr="Risultati immagini per grafico 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3744"/>
            <a:ext cx="8884096" cy="55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96" y="6093296"/>
            <a:ext cx="9001000" cy="459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5213300"/>
            <a:ext cx="612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1° IL CORAGGIO di INSEGUIRE le PASSIONI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51721" y="4437112"/>
            <a:ext cx="536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2° R&amp;S  ed INNOVAZIONE CONTINUA</a:t>
            </a:r>
            <a:r>
              <a:rPr lang="it-IT"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051721" y="3759121"/>
            <a:ext cx="555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3° COSTRUISCI UN GRUPPO DI VALORE  </a:t>
            </a:r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771800" y="2999740"/>
            <a:ext cx="3830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4°La svolta : LA DELEGA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80397" y="119675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/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18059" y="160337"/>
            <a:ext cx="623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     5 PASSI  +  ?</a:t>
            </a:r>
          </a:p>
          <a:p>
            <a:r>
              <a:rPr lang="it-IT" sz="2800" b="1" dirty="0"/>
              <a:t> PER COSTRUIRE UNA GRANDE AZIENDA </a:t>
            </a:r>
          </a:p>
        </p:txBody>
      </p:sp>
    </p:spTree>
    <p:extLst>
      <p:ext uri="{BB962C8B-B14F-4D97-AF65-F5344CB8AC3E}">
        <p14:creationId xmlns:p14="http://schemas.microsoft.com/office/powerpoint/2010/main" val="362614174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4169FCD-0CD5-4D27-96C0-50D3A4619840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3800" b="1" dirty="0">
                <a:latin typeface="+mj-lt"/>
                <a:ea typeface="+mj-ea"/>
                <a:cs typeface="+mj-cs"/>
              </a:rPr>
              <a:t> PERCHE’ DELEGARE 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endParaRPr lang="en-US" sz="3000" b="1" dirty="0"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3800" b="1" dirty="0">
                <a:latin typeface="+mj-lt"/>
                <a:ea typeface="+mj-ea"/>
                <a:cs typeface="+mj-cs"/>
              </a:rPr>
              <a:t> QUALI SONO I BENEFICI DELLA DELEGA ?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38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0EB3E43-969E-458F-AE23-6E21116F15C6}"/>
              </a:ext>
            </a:extLst>
          </p:cNvPr>
          <p:cNvSpPr txBox="1">
            <a:spLocks/>
          </p:cNvSpPr>
          <p:nvPr/>
        </p:nvSpPr>
        <p:spPr>
          <a:xfrm>
            <a:off x="-810743" y="1144895"/>
            <a:ext cx="8229600" cy="1579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DELEGARE  </a:t>
            </a: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 non DELEGARE</a:t>
            </a:r>
          </a:p>
        </p:txBody>
      </p:sp>
      <p:pic>
        <p:nvPicPr>
          <p:cNvPr id="1026" name="Picture 2" descr="MATURITÃ , universitÃ , Sicilia, SocietÃ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01" y="1144895"/>
            <a:ext cx="3189223" cy="22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424706" y="144016"/>
            <a:ext cx="8229600" cy="1412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4706" y="899964"/>
            <a:ext cx="82267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Ampliare la portata del Tuo lavoro da ciò che sei in grado di fare a ciò che sei in grado di </a:t>
            </a:r>
            <a:r>
              <a:rPr lang="it-IT" sz="3600" b="1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controllare e/o gestire </a:t>
            </a:r>
            <a:endParaRPr lang="it-IT" sz="3200" b="1" u="sng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Concentrarsi sulle attività che </a:t>
            </a:r>
            <a:r>
              <a:rPr lang="it-IT" sz="3600" b="1" u="sng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Tu 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 in grado di fare per l’</a:t>
            </a: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azienda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prstClr val="black"/>
                </a:solidFill>
              </a:rPr>
              <a:t>L’ </a:t>
            </a:r>
            <a:r>
              <a:rPr lang="it-IT" sz="3200" b="1" dirty="0">
                <a:solidFill>
                  <a:prstClr val="black"/>
                </a:solidFill>
              </a:rPr>
              <a:t>azienda</a:t>
            </a:r>
            <a:r>
              <a:rPr lang="it-IT" sz="3200" dirty="0">
                <a:solidFill>
                  <a:prstClr val="black"/>
                </a:solidFill>
              </a:rPr>
              <a:t> / settore che funziona in modo ottimale </a:t>
            </a:r>
            <a:r>
              <a:rPr lang="it-IT" sz="3200" u="sng" dirty="0">
                <a:solidFill>
                  <a:prstClr val="black"/>
                </a:solidFill>
              </a:rPr>
              <a:t>anche senza di </a:t>
            </a:r>
            <a:r>
              <a:rPr lang="it-IT" sz="3200" b="1" u="sng" dirty="0">
                <a:solidFill>
                  <a:prstClr val="black"/>
                </a:solidFill>
              </a:rPr>
              <a:t>TE </a:t>
            </a:r>
            <a:r>
              <a:rPr lang="it-IT" sz="3200" b="1" dirty="0">
                <a:solidFill>
                  <a:prstClr val="black"/>
                </a:solidFill>
              </a:rPr>
              <a:t>.</a:t>
            </a:r>
          </a:p>
          <a:p>
            <a:endParaRPr lang="it-IT" sz="3600" dirty="0">
              <a:solidFill>
                <a:prstClr val="black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39855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424706" y="144016"/>
            <a:ext cx="8229600" cy="1412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rial Black" panose="020B0A04020102020204"/>
              <a:ea typeface="+mj-ea"/>
              <a:cs typeface="+mj-cs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5910" y="850404"/>
            <a:ext cx="9144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prstClr val="black"/>
                </a:solidFill>
              </a:rPr>
              <a:t>POTER  ALZARE  GLI  </a:t>
            </a:r>
            <a:r>
              <a:rPr lang="it-IT" sz="3200" b="1" dirty="0">
                <a:solidFill>
                  <a:prstClr val="black"/>
                </a:solidFill>
              </a:rPr>
              <a:t>STANDARD</a:t>
            </a:r>
            <a:r>
              <a:rPr lang="it-IT" sz="3200" dirty="0">
                <a:solidFill>
                  <a:prstClr val="black"/>
                </a:solidFill>
              </a:rPr>
              <a:t> e </a:t>
            </a:r>
            <a:r>
              <a:rPr lang="it-IT" sz="3200" b="1" dirty="0">
                <a:solidFill>
                  <a:prstClr val="black"/>
                </a:solidFill>
              </a:rPr>
              <a:t>PUNTARE  ALL’ECCELLENZA </a:t>
            </a:r>
          </a:p>
          <a:p>
            <a:endParaRPr lang="it-IT" sz="3200" b="1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CRESCERE  PROFESSIONALMENTE 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DEDICARSI  </a:t>
            </a: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CIO’ CHE </a:t>
            </a:r>
            <a:r>
              <a:rPr lang="it-IT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PIU’ CI APPASSIONA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prstClr val="black"/>
                </a:solidFill>
              </a:rPr>
              <a:t>PER </a:t>
            </a:r>
            <a:r>
              <a:rPr lang="it-IT" sz="3200" b="1" dirty="0">
                <a:solidFill>
                  <a:prstClr val="black"/>
                </a:solidFill>
              </a:rPr>
              <a:t>INNOVARE / CREARE </a:t>
            </a:r>
            <a:r>
              <a:rPr lang="it-IT" sz="2400" dirty="0">
                <a:solidFill>
                  <a:prstClr val="black"/>
                </a:solidFill>
              </a:rPr>
              <a:t>…( E NON SOLO PER IMPRENDITORI 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it-IT" sz="24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prstClr val="black"/>
                </a:solidFill>
              </a:rPr>
              <a:t>Migliore qualità della vita </a:t>
            </a:r>
            <a:r>
              <a:rPr lang="it-IT" sz="3600" b="1" dirty="0">
                <a:solidFill>
                  <a:prstClr val="black"/>
                </a:solidFill>
              </a:rPr>
              <a:t>, </a:t>
            </a:r>
            <a:r>
              <a:rPr lang="it-IT" sz="3600" b="1" dirty="0">
                <a:solidFill>
                  <a:srgbClr val="FF0000"/>
                </a:solidFill>
              </a:rPr>
              <a:t>più tempo per Te stesso e la famiglia</a:t>
            </a: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>
                <a:solidFill>
                  <a:prstClr val="black"/>
                </a:solidFill>
              </a:rPr>
              <a:t>, </a:t>
            </a:r>
            <a:r>
              <a:rPr lang="it-IT" sz="3600" dirty="0" err="1">
                <a:solidFill>
                  <a:prstClr val="black"/>
                </a:solidFill>
              </a:rPr>
              <a:t>Etc</a:t>
            </a:r>
            <a:r>
              <a:rPr lang="it-IT" sz="2800" dirty="0">
                <a:solidFill>
                  <a:prstClr val="black"/>
                </a:solidFill>
              </a:rPr>
              <a:t>… </a:t>
            </a:r>
          </a:p>
          <a:p>
            <a:pPr>
              <a:lnSpc>
                <a:spcPct val="150000"/>
              </a:lnSpc>
            </a:pPr>
            <a:endParaRPr lang="it-IT" sz="3200" dirty="0">
              <a:solidFill>
                <a:prstClr val="black"/>
              </a:solidFill>
            </a:endParaRPr>
          </a:p>
          <a:p>
            <a:endParaRPr lang="it-IT" sz="3600" dirty="0">
              <a:solidFill>
                <a:prstClr val="black"/>
              </a:solidFill>
              <a:latin typeface="Arial Black" panose="020B0A04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202700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 txBox="1">
            <a:spLocks/>
          </p:cNvSpPr>
          <p:nvPr/>
        </p:nvSpPr>
        <p:spPr>
          <a:xfrm>
            <a:off x="278297" y="4149080"/>
            <a:ext cx="8229600" cy="1412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it-IT" sz="4400" dirty="0">
              <a:solidFill>
                <a:srgbClr val="B13F9A"/>
              </a:solidFill>
              <a:latin typeface="Arial Black" panose="020B0A04020102020204"/>
            </a:endParaRPr>
          </a:p>
          <a:p>
            <a:pPr lvl="0">
              <a:defRPr/>
            </a:pPr>
            <a:endParaRPr lang="it-IT" sz="4400" dirty="0">
              <a:solidFill>
                <a:srgbClr val="B13F9A"/>
              </a:solidFill>
              <a:latin typeface="Arial Black" panose="020B0A04020102020204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9512" y="800805"/>
            <a:ext cx="8819863" cy="5609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it-IT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attenzione 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endParaRPr lang="it-IT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 err="1">
                <a:solidFill>
                  <a:prstClr val="black"/>
                </a:solidFill>
              </a:rPr>
              <a:t>Affinchè</a:t>
            </a:r>
            <a:r>
              <a:rPr lang="it-IT" sz="3200" dirty="0">
                <a:solidFill>
                  <a:prstClr val="black"/>
                </a:solidFill>
              </a:rPr>
              <a:t> si realizzi una 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«DELEGA EFFICACE» è necessaria la </a:t>
            </a:r>
            <a:r>
              <a:rPr lang="it-IT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Decisione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it-IT" sz="32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accettazione dell’idea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>
                <a:solidFill>
                  <a:prstClr val="black"/>
                </a:solidFill>
              </a:rPr>
              <a:t>da parte 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dell’imprenditore / manager: questo è un passaggio molto delicato 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it-IT" sz="2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difficile da accettare</a:t>
            </a:r>
            <a:r>
              <a:rPr lang="it-I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</a:t>
            </a:r>
            <a:r>
              <a:rPr lang="it-IT" sz="3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permettere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l’errore e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it-IT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 ad aiutare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29F6F8-F621-405A-B155-5A2D5C8B2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097" y="620688"/>
            <a:ext cx="1624725" cy="12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43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2050" name="Picture 2" descr="L'immagine può contenere: tes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0276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31209" y="913022"/>
            <a:ext cx="5123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dirty="0">
                <a:latin typeface="Arial Black" panose="020B0A04020102020204" pitchFamily="34" charset="0"/>
              </a:rPr>
              <a:t>BARRIERE ALLA DELEGA</a:t>
            </a:r>
            <a:endParaRPr lang="it-IT" sz="2800" dirty="0"/>
          </a:p>
        </p:txBody>
      </p:sp>
      <p:sp>
        <p:nvSpPr>
          <p:cNvPr id="6" name="Rettangolo 5"/>
          <p:cNvSpPr/>
          <p:nvPr/>
        </p:nvSpPr>
        <p:spPr>
          <a:xfrm>
            <a:off x="304800" y="1700808"/>
            <a:ext cx="815563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/>
              <a:t>La ricerca del “clone”. Nessuno farà mai le cose come le fai tu. </a:t>
            </a:r>
            <a:r>
              <a:rPr lang="it-IT" altLang="it-IT" sz="2800" b="1" dirty="0"/>
              <a:t>Stabilisci il risultato piuttosto che il “come”.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800" dirty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b="1" dirty="0"/>
              <a:t>L’ansia da controllo</a:t>
            </a:r>
            <a:r>
              <a:rPr lang="it-IT" altLang="it-IT" sz="2800" dirty="0"/>
              <a:t>: se non hai un sistema di statistiche la delega non avverrà mai completamente.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800" dirty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/>
              <a:t> Misura i risultati.</a:t>
            </a:r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800" dirty="0"/>
          </a:p>
          <a:p>
            <a:pPr marL="45720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/>
              <a:t>Intervieni solo se ci sono problemi sulle statistiche.</a:t>
            </a:r>
          </a:p>
        </p:txBody>
      </p:sp>
    </p:spTree>
    <p:extLst>
      <p:ext uri="{BB962C8B-B14F-4D97-AF65-F5344CB8AC3E}">
        <p14:creationId xmlns:p14="http://schemas.microsoft.com/office/powerpoint/2010/main" val="3546909401"/>
      </p:ext>
    </p:extLst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direzione@tasso.it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www.tassocastillenti.it    </a:t>
            </a:r>
          </a:p>
        </p:txBody>
      </p:sp>
      <p:pic>
        <p:nvPicPr>
          <p:cNvPr id="3076" name="Picture 4" descr="Risultati immagini per grafico 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3744"/>
            <a:ext cx="8884096" cy="55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96" y="6093296"/>
            <a:ext cx="9001000" cy="459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979712" y="5213300"/>
            <a:ext cx="5629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1°IL CORAGGIO di INSEGUIRE le PASSIONI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95737" y="4437112"/>
            <a:ext cx="522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2° R&amp;S  ed INNOVAZIONE CONTINUA</a:t>
            </a:r>
            <a:r>
              <a:rPr lang="it-IT"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23729" y="3759121"/>
            <a:ext cx="547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3° COSTRUISCI UN GRUPPO DI VALORE  </a:t>
            </a:r>
            <a:r>
              <a:rPr lang="it-IT" dirty="0"/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87824" y="2999740"/>
            <a:ext cx="351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4° La svolta : LA DELEGA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03081" y="2455704"/>
            <a:ext cx="2898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F0000"/>
                </a:solidFill>
              </a:rPr>
              <a:t>5°ETICA ed INTEGRITA</a:t>
            </a:r>
            <a:r>
              <a:rPr lang="it-IT" sz="2000" b="1" dirty="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80397" y="119675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/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18059" y="160337"/>
            <a:ext cx="623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     5 PASSI  +  ?</a:t>
            </a:r>
          </a:p>
          <a:p>
            <a:r>
              <a:rPr lang="it-IT" sz="2800" b="1" dirty="0"/>
              <a:t> PER COSTRUIRE UNA GRANDE AZIENDA </a:t>
            </a:r>
          </a:p>
        </p:txBody>
      </p:sp>
    </p:spTree>
    <p:extLst>
      <p:ext uri="{BB962C8B-B14F-4D97-AF65-F5344CB8AC3E}">
        <p14:creationId xmlns:p14="http://schemas.microsoft.com/office/powerpoint/2010/main" val="680661252"/>
      </p:ext>
    </p:extLst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0" y="1671396"/>
            <a:ext cx="9000999" cy="6768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devi avere fame ,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determinazione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non arrenderti  mai… ma ESSERE INATTACCABILE !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non pensare agli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€€€ , impara da chi è meglio di te … ed insegui il 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TUO  SOGNO 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Circondati di persone  che non </a:t>
            </a:r>
            <a:r>
              <a:rPr lang="it-IT" sz="2800" b="1" u="sng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CRITICANO</a:t>
            </a:r>
            <a:r>
              <a:rPr lang="it-IT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credono in te … E NON PUNTARE IL DITO  !!!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Dotati della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migliore conoscenza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n. </a:t>
            </a:r>
            <a:r>
              <a:rPr lang="it-IT" sz="28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che crede in te </a:t>
            </a:r>
            <a:r>
              <a:rPr lang="it-IT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ti sostiene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28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32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192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-1" y="990420"/>
            <a:ext cx="9000999" cy="62461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 scelte coraggiose e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rapidamente</a:t>
            </a:r>
          </a:p>
          <a:p>
            <a:pPr marL="571500" marR="0" lvl="0" indent="-57150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 una rete di ALLEANZE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VERE  !</a:t>
            </a:r>
          </a:p>
          <a:p>
            <a:pPr marL="571500" indent="-57150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 avere fede ed essere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costruisci la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  REPUTAZIONE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ogni istante della TUA vita sin da piccolo …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ONORA 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LA  TUA  PAROLA ….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ma ..</a:t>
            </a:r>
            <a:endParaRPr lang="it-IT" sz="3200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985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8450" y="620688"/>
            <a:ext cx="8928992" cy="5709052"/>
            <a:chOff x="8450" y="1396477"/>
            <a:chExt cx="8928992" cy="4933263"/>
          </a:xfrm>
        </p:grpSpPr>
        <p:sp>
          <p:nvSpPr>
            <p:cNvPr id="14" name="Titolo 1"/>
            <p:cNvSpPr txBox="1">
              <a:spLocks/>
            </p:cNvSpPr>
            <p:nvPr/>
          </p:nvSpPr>
          <p:spPr>
            <a:xfrm>
              <a:off x="8450" y="1396477"/>
              <a:ext cx="8928992" cy="207307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5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5000" b="1" dirty="0">
                  <a:solidFill>
                    <a:srgbClr val="B13F9A"/>
                  </a:solidFill>
                  <a:latin typeface="Arial Black" panose="020B0A04020102020204" pitchFamily="34" charset="0"/>
                </a:rPr>
                <a:t>…dimenticavo…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5000" b="1" dirty="0">
                <a:solidFill>
                  <a:srgbClr val="B13F9A"/>
                </a:solidFill>
                <a:latin typeface="Arial Black" panose="020B0A040201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5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5000" b="1" dirty="0">
                  <a:solidFill>
                    <a:srgbClr val="B13F9A"/>
                  </a:solidFill>
                  <a:latin typeface="Arial Black" panose="020B0A04020102020204" pitchFamily="34" charset="0"/>
                </a:rPr>
                <a:t> </a:t>
              </a:r>
              <a:r>
                <a:rPr lang="it-IT" sz="8800" b="1" dirty="0">
                  <a:solidFill>
                    <a:srgbClr val="B13F9A"/>
                  </a:solidFill>
                  <a:latin typeface="Arial Black" panose="020B0A04020102020204" pitchFamily="34" charset="0"/>
                </a:rPr>
                <a:t>DL</a:t>
              </a:r>
              <a:endParaRPr kumimoji="0" lang="it-IT" sz="8800" b="1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</a:endParaRPr>
            </a:p>
          </p:txBody>
        </p:sp>
        <p:pic>
          <p:nvPicPr>
            <p:cNvPr id="4098" name="Picture 2" descr="Risultati immagini per LAVORARE MOLT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284984"/>
              <a:ext cx="5741539" cy="304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57841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383965" y="927678"/>
            <a:ext cx="8229600" cy="4892825"/>
            <a:chOff x="383965" y="1152128"/>
            <a:chExt cx="8229600" cy="4892825"/>
          </a:xfrm>
        </p:grpSpPr>
        <p:sp>
          <p:nvSpPr>
            <p:cNvPr id="11" name="Titolo 1"/>
            <p:cNvSpPr txBox="1">
              <a:spLocks/>
            </p:cNvSpPr>
            <p:nvPr/>
          </p:nvSpPr>
          <p:spPr>
            <a:xfrm>
              <a:off x="383965" y="1152128"/>
              <a:ext cx="8229600" cy="24928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ts val="58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5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13F9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uLnTx/>
                  <a:uFillTx/>
                  <a:latin typeface="Arial Black" panose="020B0A04020102020204"/>
                  <a:ea typeface="+mj-ea"/>
                  <a:cs typeface="+mj-cs"/>
                </a:rPr>
                <a:t>Secondo Voi , dopo aver fatto TUTTO CIO’… ?</a:t>
              </a:r>
              <a:br>
                <a:rPr kumimoji="0" lang="it-IT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B13F9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uLnTx/>
                  <a:uFillTx/>
                  <a:latin typeface="Arial Black" panose="020B0A04020102020204"/>
                  <a:ea typeface="+mj-ea"/>
                  <a:cs typeface="+mj-cs"/>
                </a:rPr>
              </a:br>
              <a:endPara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 Black" panose="020B0A04020102020204"/>
                <a:ea typeface="+mj-ea"/>
                <a:cs typeface="+mj-cs"/>
              </a:endParaRPr>
            </a:p>
          </p:txBody>
        </p:sp>
        <p:pic>
          <p:nvPicPr>
            <p:cNvPr id="3074" name="Picture 2" descr="Risultati immagini per emoticon whatsapp PENSIEROS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996952"/>
              <a:ext cx="3048000" cy="304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46454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0543" y="413919"/>
            <a:ext cx="8651304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…</a:t>
            </a:r>
            <a:r>
              <a:rPr kumimoji="0" lang="it-IT" sz="5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 ricorda che…</a:t>
            </a: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… 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SEI</a:t>
            </a:r>
            <a:r>
              <a:rPr kumimoji="0" lang="it-IT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  </a:t>
            </a:r>
            <a:r>
              <a:rPr kumimoji="0" lang="it-IT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TU</a:t>
            </a:r>
            <a:r>
              <a:rPr kumimoji="0" lang="it-IT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 che scrivi la </a:t>
            </a:r>
            <a:r>
              <a:rPr kumimoji="0" lang="it-IT" sz="4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TUA</a:t>
            </a:r>
            <a:r>
              <a:rPr kumimoji="0" lang="it-IT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…</a:t>
            </a:r>
            <a:r>
              <a:rPr kumimoji="0" lang="it-IT" sz="4400" b="1" i="0" u="none" strike="noStrike" kern="1200" cap="none" spc="0" normalizeH="0" noProof="0" dirty="0">
                <a:ln>
                  <a:noFill/>
                </a:ln>
                <a:solidFill>
                  <a:srgbClr val="B13F9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B13F9A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42247" y="1790520"/>
            <a:ext cx="8229600" cy="180568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…</a:t>
            </a:r>
            <a:r>
              <a:rPr kumimoji="0" lang="it-IT" sz="18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Storia</a:t>
            </a:r>
            <a:r>
              <a:rPr kumimoji="0" lang="it-IT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…</a:t>
            </a:r>
            <a:r>
              <a:rPr kumimoji="0" lang="it-IT" sz="11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1500" noProof="0" dirty="0">
                <a:solidFill>
                  <a:sysClr val="windowText" lastClr="000000"/>
                </a:solidFill>
                <a:latin typeface="Arial Black" panose="020B0A04020102020204"/>
              </a:rPr>
              <a:t>Tienilo sempre a mente !!!</a:t>
            </a:r>
            <a:endParaRPr kumimoji="0" lang="it-IT" sz="1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6146" name="Picture 2" descr="Risultati immagini per RACCONTARE UNA STOR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7" y="3738431"/>
            <a:ext cx="7931224" cy="230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02" y="1986211"/>
            <a:ext cx="336682" cy="32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94" y="1991750"/>
            <a:ext cx="334962" cy="32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6388" y="6050905"/>
            <a:ext cx="7475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latin typeface="Arial Black" panose="020B0A04020102020204" pitchFamily="34" charset="0"/>
                <a:hlinkClick r:id="rId8"/>
              </a:rPr>
              <a:t>direzione@tassocastillenti.it</a:t>
            </a:r>
            <a:r>
              <a:rPr lang="it-IT" dirty="0">
                <a:latin typeface="Arial Black" panose="020B0A04020102020204" pitchFamily="34" charset="0"/>
              </a:rPr>
              <a:t> Cell. +</a:t>
            </a:r>
            <a:r>
              <a:rPr lang="it-IT" sz="2400" dirty="0">
                <a:latin typeface="Arial Black" panose="020B0A04020102020204" pitchFamily="34" charset="0"/>
              </a:rPr>
              <a:t>39 393 940 35 06</a:t>
            </a:r>
            <a:endParaRPr lang="it-I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83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214056" y="696742"/>
            <a:ext cx="892899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B13F9A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/>
          <a:srcRect l="40002" t="25721" r="39605" b="10792"/>
          <a:stretch/>
        </p:blipFill>
        <p:spPr>
          <a:xfrm>
            <a:off x="-40694" y="49352"/>
            <a:ext cx="1660366" cy="1048661"/>
          </a:xfrm>
          <a:prstGeom prst="rect">
            <a:avLst/>
          </a:prstGeom>
        </p:spPr>
      </p:pic>
      <p:pic>
        <p:nvPicPr>
          <p:cNvPr id="1026" name="Picture 2" descr="L'immagine può contenere: spazio all'aper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048" cy="52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958060" y="1297236"/>
            <a:ext cx="4184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>
                <a:latin typeface="Arial Black" panose="020B0A04020102020204" pitchFamily="34" charset="0"/>
              </a:rPr>
              <a:t>MARIO TASSO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direzione@tasso.it</a:t>
            </a:r>
          </a:p>
          <a:p>
            <a:pPr algn="ctr"/>
            <a:r>
              <a:rPr lang="it-IT" sz="2000" dirty="0">
                <a:latin typeface="Arial Black" panose="020B0A04020102020204" pitchFamily="34" charset="0"/>
              </a:rPr>
              <a:t>Cell. </a:t>
            </a:r>
            <a:r>
              <a:rPr lang="it-IT" sz="2800" dirty="0">
                <a:latin typeface="Arial Black" panose="020B0A04020102020204" pitchFamily="34" charset="0"/>
              </a:rPr>
              <a:t>393 940 35 06</a:t>
            </a:r>
            <a:endParaRPr 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25964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direzione@tasso.it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www.tassocastillenti.it    </a:t>
            </a:r>
          </a:p>
        </p:txBody>
      </p:sp>
      <p:pic>
        <p:nvPicPr>
          <p:cNvPr id="3076" name="Picture 4" descr="Risultati immagini per grafico a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3744"/>
            <a:ext cx="8884096" cy="556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496" y="6093296"/>
            <a:ext cx="9001000" cy="459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13489" y="5085184"/>
            <a:ext cx="667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1° IL CORAGGIO di INSEGUIRE le PASSIONI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404557" y="2408952"/>
            <a:ext cx="269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’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80397" y="1196752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/>
              <a:t>?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418059" y="160337"/>
            <a:ext cx="6235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     5 PASSI  +  ?</a:t>
            </a:r>
          </a:p>
          <a:p>
            <a:r>
              <a:rPr lang="it-IT" sz="2800" b="1" dirty="0"/>
              <a:t> PER COSTRUIRE UNA GRANDE AZIENDA </a:t>
            </a:r>
          </a:p>
        </p:txBody>
      </p:sp>
    </p:spTree>
    <p:extLst>
      <p:ext uri="{BB962C8B-B14F-4D97-AF65-F5344CB8AC3E}">
        <p14:creationId xmlns:p14="http://schemas.microsoft.com/office/powerpoint/2010/main" val="448309883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white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prstClr val="white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prstClr val="white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87524" y="102709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Le origini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INIZIO </a:t>
            </a:r>
            <a:r>
              <a:rPr lang="it-IT" sz="3600" b="1" dirty="0" err="1"/>
              <a:t>ATTIVITà</a:t>
            </a:r>
            <a:r>
              <a:rPr lang="it-IT" sz="3600" b="1" dirty="0"/>
              <a:t> DA STUDENTE a MI … la 1° </a:t>
            </a:r>
            <a:r>
              <a:rPr lang="it-IT" sz="3600" b="1" dirty="0" err="1"/>
              <a:t>dich</a:t>
            </a:r>
            <a:r>
              <a:rPr lang="it-IT" sz="3600" b="1" dirty="0"/>
              <a:t>. 730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LAUREA 1981 POLITECNICO di 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INIZIO </a:t>
            </a:r>
            <a:r>
              <a:rPr lang="it-IT" sz="3600" b="1" dirty="0" err="1"/>
              <a:t>ATTIVITà</a:t>
            </a:r>
            <a:r>
              <a:rPr lang="it-IT" sz="3600" b="1" dirty="0"/>
              <a:t> STUDIO TECNICO ‘81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… e poi 4 UFFICI TECNICI COM.LI + STUDIO fino 13 COLL.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b="1" dirty="0"/>
              <a:t>PRIMA IMPRESA EDILE ‘84 INIZIO…</a:t>
            </a:r>
          </a:p>
        </p:txBody>
      </p:sp>
    </p:spTree>
    <p:extLst>
      <p:ext uri="{BB962C8B-B14F-4D97-AF65-F5344CB8AC3E}">
        <p14:creationId xmlns:p14="http://schemas.microsoft.com/office/powerpoint/2010/main" val="39883798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white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prstClr val="white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prstClr val="white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 rotWithShape="1">
          <a:blip r:embed="rId4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58315" y="126876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MA LA PASSIONE per LA MECCANICA … nel ’90 , con ZERO competenze…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 non sapevo nulla … ‘91 inizio avventura tutto a leva 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… ma l’idea di riuscire a creare posti di lavoro … era come una droga … DL,DL...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b="1" dirty="0"/>
              <a:t>E così via fino a 12 p. IVA </a:t>
            </a:r>
          </a:p>
        </p:txBody>
      </p:sp>
    </p:spTree>
    <p:extLst>
      <p:ext uri="{BB962C8B-B14F-4D97-AF65-F5344CB8AC3E}">
        <p14:creationId xmlns:p14="http://schemas.microsoft.com/office/powerpoint/2010/main" val="42123438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4" t="31343" r="18582" b="12442"/>
          <a:stretch/>
        </p:blipFill>
        <p:spPr bwMode="auto">
          <a:xfrm>
            <a:off x="-36512" y="18096"/>
            <a:ext cx="9144000" cy="628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1081007" y="1688614"/>
            <a:ext cx="2266857" cy="2483973"/>
            <a:chOff x="1331640" y="2276872"/>
            <a:chExt cx="1584176" cy="1872208"/>
          </a:xfrm>
        </p:grpSpPr>
        <p:sp>
          <p:nvSpPr>
            <p:cNvPr id="12" name="Ovale 11"/>
            <p:cNvSpPr/>
            <p:nvPr/>
          </p:nvSpPr>
          <p:spPr>
            <a:xfrm>
              <a:off x="1331640" y="2924944"/>
              <a:ext cx="1584176" cy="122413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1763688" y="2276872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4000" b="1">
                  <a:solidFill>
                    <a:srgbClr val="FFFF00"/>
                  </a:solidFill>
                  <a:latin typeface="Algerian" panose="04020705040A02060702" pitchFamily="82" charset="0"/>
                </a:defRPr>
              </a:lvl1pPr>
            </a:lstStyle>
            <a:p>
              <a:r>
                <a:rPr lang="it-IT" dirty="0"/>
                <a:t>1</a:t>
              </a: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-36512" y="3360519"/>
            <a:ext cx="2138929" cy="2732777"/>
            <a:chOff x="179512" y="3657218"/>
            <a:chExt cx="1584176" cy="2436078"/>
          </a:xfrm>
        </p:grpSpPr>
        <p:sp>
          <p:nvSpPr>
            <p:cNvPr id="2" name="Ovale 1"/>
            <p:cNvSpPr/>
            <p:nvPr/>
          </p:nvSpPr>
          <p:spPr>
            <a:xfrm>
              <a:off x="179512" y="4293096"/>
              <a:ext cx="1584176" cy="18002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48959" y="3657218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solidFill>
                    <a:srgbClr val="FFFF00"/>
                  </a:solidFill>
                  <a:latin typeface="Algerian" panose="04020705040A02060702" pitchFamily="82" charset="0"/>
                </a:rPr>
                <a:t>2</a:t>
              </a: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3707904" y="519887"/>
            <a:ext cx="3528392" cy="4563682"/>
            <a:chOff x="4139952" y="980728"/>
            <a:chExt cx="2880320" cy="3816424"/>
          </a:xfrm>
        </p:grpSpPr>
        <p:sp>
          <p:nvSpPr>
            <p:cNvPr id="14" name="Ovale 13"/>
            <p:cNvSpPr/>
            <p:nvPr/>
          </p:nvSpPr>
          <p:spPr>
            <a:xfrm>
              <a:off x="4139952" y="1628800"/>
              <a:ext cx="2880320" cy="3168352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5292080" y="980728"/>
              <a:ext cx="4320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>
                <a:defRPr sz="4000" b="1">
                  <a:solidFill>
                    <a:srgbClr val="FFFF00"/>
                  </a:solidFill>
                  <a:latin typeface="Algerian" panose="04020705040A02060702" pitchFamily="82" charset="0"/>
                </a:defRPr>
              </a:lvl1pPr>
            </a:lstStyle>
            <a:p>
              <a:r>
                <a:rPr lang="it-IT" dirty="0"/>
                <a:t>3</a:t>
              </a:r>
            </a:p>
          </p:txBody>
        </p:sp>
      </p:grpSp>
      <p:cxnSp>
        <p:nvCxnSpPr>
          <p:cNvPr id="16" name="Connettore 2 15"/>
          <p:cNvCxnSpPr/>
          <p:nvPr/>
        </p:nvCxnSpPr>
        <p:spPr>
          <a:xfrm>
            <a:off x="1699241" y="3038373"/>
            <a:ext cx="583196" cy="517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49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687389"/>
            <a:ext cx="7772400" cy="420687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it-IT" sz="2400" dirty="0"/>
              <a:t>CONFIGURAZIONE DEL GRUPPO</a:t>
            </a:r>
          </a:p>
        </p:txBody>
      </p:sp>
      <p:cxnSp>
        <p:nvCxnSpPr>
          <p:cNvPr id="5123" name="_s1029"/>
          <p:cNvCxnSpPr>
            <a:cxnSpLocks noChangeShapeType="1"/>
          </p:cNvCxnSpPr>
          <p:nvPr/>
        </p:nvCxnSpPr>
        <p:spPr bwMode="auto">
          <a:xfrm>
            <a:off x="3754315" y="3022600"/>
            <a:ext cx="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4" name="Text Box 38"/>
          <p:cNvSpPr txBox="1">
            <a:spLocks noChangeArrowheads="1"/>
          </p:cNvSpPr>
          <p:nvPr/>
        </p:nvSpPr>
        <p:spPr bwMode="auto">
          <a:xfrm>
            <a:off x="6899031" y="3141663"/>
            <a:ext cx="167200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>
                <a:solidFill>
                  <a:srgbClr val="00FF00"/>
                </a:solidFill>
                <a:latin typeface="Arial" pitchFamily="34" charset="0"/>
              </a:rPr>
              <a:t>Settore energia rinnovabile</a:t>
            </a:r>
          </a:p>
        </p:txBody>
      </p:sp>
      <p:sp>
        <p:nvSpPr>
          <p:cNvPr id="5125" name="Text Box 39"/>
          <p:cNvSpPr txBox="1">
            <a:spLocks noChangeArrowheads="1"/>
          </p:cNvSpPr>
          <p:nvPr/>
        </p:nvSpPr>
        <p:spPr bwMode="auto">
          <a:xfrm>
            <a:off x="4605706" y="3849688"/>
            <a:ext cx="138625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248AD0"/>
                </a:solidFill>
                <a:latin typeface="Arial" pitchFamily="34" charset="0"/>
              </a:rPr>
              <a:t>Settore edile</a:t>
            </a:r>
          </a:p>
        </p:txBody>
      </p:sp>
      <p:grpSp>
        <p:nvGrpSpPr>
          <p:cNvPr id="5126" name="Organization Chart 57"/>
          <p:cNvGrpSpPr>
            <a:grpSpLocks noChangeAspect="1"/>
          </p:cNvGrpSpPr>
          <p:nvPr/>
        </p:nvGrpSpPr>
        <p:grpSpPr bwMode="auto">
          <a:xfrm>
            <a:off x="3358388" y="1281114"/>
            <a:ext cx="5070505" cy="4002087"/>
            <a:chOff x="1833" y="580"/>
            <a:chExt cx="2994" cy="1232"/>
          </a:xfrm>
        </p:grpSpPr>
        <p:sp>
          <p:nvSpPr>
            <p:cNvPr id="5164" name="_s1037"/>
            <p:cNvSpPr>
              <a:spLocks noChangeArrowheads="1"/>
            </p:cNvSpPr>
            <p:nvPr/>
          </p:nvSpPr>
          <p:spPr bwMode="auto">
            <a:xfrm>
              <a:off x="1930" y="1049"/>
              <a:ext cx="864" cy="24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500" b="1">
                  <a:solidFill>
                    <a:srgbClr val="3333CC"/>
                  </a:solidFill>
                </a:rPr>
                <a:t>TASSO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500" b="1">
                  <a:solidFill>
                    <a:srgbClr val="3333CC"/>
                  </a:solidFill>
                </a:rPr>
                <a:t>HOLDING SRL</a:t>
              </a:r>
            </a:p>
          </p:txBody>
        </p:sp>
        <p:sp>
          <p:nvSpPr>
            <p:cNvPr id="5165" name="_s1038"/>
            <p:cNvSpPr>
              <a:spLocks noChangeArrowheads="1"/>
            </p:cNvSpPr>
            <p:nvPr/>
          </p:nvSpPr>
          <p:spPr bwMode="auto">
            <a:xfrm>
              <a:off x="3963" y="1330"/>
              <a:ext cx="864" cy="215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100" b="1">
                  <a:solidFill>
                    <a:srgbClr val="3333CC"/>
                  </a:solidFill>
                </a:rPr>
                <a:t>FRISA SOLARE SRL</a:t>
              </a:r>
            </a:p>
          </p:txBody>
        </p:sp>
        <p:sp>
          <p:nvSpPr>
            <p:cNvPr id="5166" name="_s1039"/>
            <p:cNvSpPr>
              <a:spLocks noChangeArrowheads="1"/>
            </p:cNvSpPr>
            <p:nvPr/>
          </p:nvSpPr>
          <p:spPr bwMode="auto">
            <a:xfrm>
              <a:off x="2115" y="1599"/>
              <a:ext cx="864" cy="208"/>
            </a:xfrm>
            <a:prstGeom prst="roundRect">
              <a:avLst>
                <a:gd name="adj" fmla="val 16667"/>
              </a:avLst>
            </a:prstGeom>
            <a:solidFill>
              <a:srgbClr val="248A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900" b="1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FFFFFF"/>
                  </a:solidFill>
                </a:rPr>
                <a:t>ING. TASSO &amp;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FFFFFF"/>
                  </a:solidFill>
                </a:rPr>
                <a:t> CANDELORO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FFFFFF"/>
                  </a:solidFill>
                </a:rPr>
                <a:t>COSTRUZIONI SRL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100">
                <a:solidFill>
                  <a:srgbClr val="FFFFFF"/>
                </a:solidFill>
              </a:endParaRPr>
            </a:p>
          </p:txBody>
        </p:sp>
        <p:sp>
          <p:nvSpPr>
            <p:cNvPr id="5167" name="_s1040"/>
            <p:cNvSpPr>
              <a:spLocks noChangeArrowheads="1"/>
            </p:cNvSpPr>
            <p:nvPr/>
          </p:nvSpPr>
          <p:spPr bwMode="auto">
            <a:xfrm>
              <a:off x="3075" y="1597"/>
              <a:ext cx="864" cy="215"/>
            </a:xfrm>
            <a:prstGeom prst="roundRect">
              <a:avLst>
                <a:gd name="adj" fmla="val 16667"/>
              </a:avLst>
            </a:prstGeom>
            <a:solidFill>
              <a:srgbClr val="248AD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FFFFFF"/>
                  </a:solidFill>
                </a:rPr>
                <a:t>TASSO &amp;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FFFFFF"/>
                  </a:solidFill>
                </a:rPr>
                <a:t>CANDELORO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900" b="1">
                  <a:solidFill>
                    <a:srgbClr val="FFFFFF"/>
                  </a:solidFill>
                </a:rPr>
                <a:t>IMMOBILIARE SRL</a:t>
              </a:r>
            </a:p>
          </p:txBody>
        </p:sp>
        <p:sp>
          <p:nvSpPr>
            <p:cNvPr id="1079" name="_s1041"/>
            <p:cNvSpPr>
              <a:spLocks noChangeArrowheads="1"/>
            </p:cNvSpPr>
            <p:nvPr/>
          </p:nvSpPr>
          <p:spPr bwMode="auto">
            <a:xfrm>
              <a:off x="3364" y="739"/>
              <a:ext cx="864" cy="201"/>
            </a:xfrm>
            <a:prstGeom prst="roundRect">
              <a:avLst>
                <a:gd name="adj" fmla="val 16667"/>
              </a:avLst>
            </a:prstGeom>
            <a:solidFill>
              <a:srgbClr val="248AD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12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dirty="0">
                  <a:solidFill>
                    <a:srgbClr val="FFFFFF"/>
                  </a:solidFill>
                </a:rPr>
                <a:t>ING. TASSO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dirty="0">
                  <a:solidFill>
                    <a:srgbClr val="FFFFFF"/>
                  </a:solidFill>
                </a:rPr>
                <a:t> IMMOBILIARE SRL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sz="900" dirty="0">
                <a:solidFill>
                  <a:srgbClr val="FFFFFF"/>
                </a:solidFill>
              </a:endParaRPr>
            </a:p>
          </p:txBody>
        </p:sp>
        <p:sp>
          <p:nvSpPr>
            <p:cNvPr id="1080" name="_s1042"/>
            <p:cNvSpPr>
              <a:spLocks noChangeArrowheads="1"/>
            </p:cNvSpPr>
            <p:nvPr/>
          </p:nvSpPr>
          <p:spPr bwMode="auto">
            <a:xfrm>
              <a:off x="1833" y="580"/>
              <a:ext cx="961" cy="23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srgbClr val="FFFFFF"/>
                  </a:solidFill>
                </a:rPr>
                <a:t>MARIO TASSO</a:t>
              </a:r>
            </a:p>
          </p:txBody>
        </p:sp>
      </p:grpSp>
      <p:sp>
        <p:nvSpPr>
          <p:cNvPr id="5127" name="_s1036"/>
          <p:cNvSpPr>
            <a:spLocks noChangeArrowheads="1"/>
          </p:cNvSpPr>
          <p:nvPr/>
        </p:nvSpPr>
        <p:spPr bwMode="auto">
          <a:xfrm>
            <a:off x="5309090" y="5978525"/>
            <a:ext cx="1428750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>
                <a:solidFill>
                  <a:srgbClr val="3333CC"/>
                </a:solidFill>
              </a:rPr>
              <a:t>CANDELORO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>
                <a:solidFill>
                  <a:srgbClr val="3333CC"/>
                </a:solidFill>
              </a:rPr>
              <a:t>COSTRUZIONI SRL</a:t>
            </a:r>
          </a:p>
        </p:txBody>
      </p:sp>
      <p:sp>
        <p:nvSpPr>
          <p:cNvPr id="5128" name="_s1036"/>
          <p:cNvSpPr>
            <a:spLocks noChangeArrowheads="1"/>
          </p:cNvSpPr>
          <p:nvPr/>
        </p:nvSpPr>
        <p:spPr bwMode="auto">
          <a:xfrm>
            <a:off x="2045678" y="5516566"/>
            <a:ext cx="597877" cy="2889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9" name="Text Box 38"/>
          <p:cNvSpPr txBox="1">
            <a:spLocks noChangeArrowheads="1"/>
          </p:cNvSpPr>
          <p:nvPr/>
        </p:nvSpPr>
        <p:spPr bwMode="auto">
          <a:xfrm>
            <a:off x="379535" y="3746503"/>
            <a:ext cx="132470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00B050"/>
                </a:solidFill>
                <a:latin typeface="Arial" pitchFamily="34" charset="0"/>
              </a:rPr>
              <a:t>Settore WEB</a:t>
            </a:r>
          </a:p>
        </p:txBody>
      </p:sp>
      <p:sp>
        <p:nvSpPr>
          <p:cNvPr id="5130" name="_s1036"/>
          <p:cNvSpPr>
            <a:spLocks noChangeArrowheads="1"/>
          </p:cNvSpPr>
          <p:nvPr/>
        </p:nvSpPr>
        <p:spPr bwMode="auto">
          <a:xfrm>
            <a:off x="5668109" y="3595688"/>
            <a:ext cx="597877" cy="3032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131" name="Connettore 4 37"/>
          <p:cNvCxnSpPr>
            <a:cxnSpLocks noChangeShapeType="1"/>
            <a:stCxn id="1080" idx="3"/>
          </p:cNvCxnSpPr>
          <p:nvPr/>
        </p:nvCxnSpPr>
        <p:spPr bwMode="auto">
          <a:xfrm>
            <a:off x="4985896" y="1656310"/>
            <a:ext cx="976756" cy="46300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Connettore 4 41"/>
          <p:cNvCxnSpPr>
            <a:cxnSpLocks noChangeShapeType="1"/>
            <a:endCxn id="5165" idx="3"/>
          </p:cNvCxnSpPr>
          <p:nvPr/>
        </p:nvCxnSpPr>
        <p:spPr bwMode="auto">
          <a:xfrm>
            <a:off x="7413383" y="2124078"/>
            <a:ext cx="1015511" cy="1941513"/>
          </a:xfrm>
          <a:prstGeom prst="bentConnector3">
            <a:avLst>
              <a:gd name="adj1" fmla="val 12080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Connettore 4 45"/>
          <p:cNvCxnSpPr>
            <a:cxnSpLocks noChangeShapeType="1"/>
            <a:endCxn id="5164" idx="3"/>
          </p:cNvCxnSpPr>
          <p:nvPr/>
        </p:nvCxnSpPr>
        <p:spPr bwMode="auto">
          <a:xfrm rot="5400000">
            <a:off x="5460635" y="1975705"/>
            <a:ext cx="746125" cy="169691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Connettore 4 49"/>
          <p:cNvCxnSpPr>
            <a:cxnSpLocks noChangeShapeType="1"/>
            <a:stCxn id="56" idx="3"/>
          </p:cNvCxnSpPr>
          <p:nvPr/>
        </p:nvCxnSpPr>
        <p:spPr bwMode="auto">
          <a:xfrm>
            <a:off x="3358663" y="2116934"/>
            <a:ext cx="448408" cy="667544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Connettore 4 53"/>
          <p:cNvCxnSpPr>
            <a:cxnSpLocks noChangeShapeType="1"/>
          </p:cNvCxnSpPr>
          <p:nvPr/>
        </p:nvCxnSpPr>
        <p:spPr bwMode="auto">
          <a:xfrm rot="16200000" flipH="1">
            <a:off x="3737708" y="4087813"/>
            <a:ext cx="1003300" cy="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6" name="Connettore 4 57"/>
          <p:cNvCxnSpPr>
            <a:cxnSpLocks noChangeShapeType="1"/>
            <a:endCxn id="5167" idx="0"/>
          </p:cNvCxnSpPr>
          <p:nvPr/>
        </p:nvCxnSpPr>
        <p:spPr bwMode="auto">
          <a:xfrm>
            <a:off x="4985238" y="3398838"/>
            <a:ext cx="1207477" cy="11858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Connettore 4 61"/>
          <p:cNvCxnSpPr>
            <a:cxnSpLocks noChangeShapeType="1"/>
            <a:stCxn id="5127" idx="1"/>
            <a:endCxn id="5166" idx="2"/>
          </p:cNvCxnSpPr>
          <p:nvPr/>
        </p:nvCxnSpPr>
        <p:spPr bwMode="auto">
          <a:xfrm rot="10800000">
            <a:off x="4567605" y="5265741"/>
            <a:ext cx="741485" cy="928687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Connettore 4 66"/>
          <p:cNvCxnSpPr>
            <a:cxnSpLocks noChangeShapeType="1"/>
            <a:stCxn id="5127" idx="0"/>
            <a:endCxn id="5167" idx="2"/>
          </p:cNvCxnSpPr>
          <p:nvPr/>
        </p:nvCxnSpPr>
        <p:spPr bwMode="auto">
          <a:xfrm rot="5400000" flipH="1" flipV="1">
            <a:off x="5760795" y="5546605"/>
            <a:ext cx="695325" cy="168519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Connettore 4 70"/>
          <p:cNvCxnSpPr>
            <a:cxnSpLocks noChangeShapeType="1"/>
          </p:cNvCxnSpPr>
          <p:nvPr/>
        </p:nvCxnSpPr>
        <p:spPr bwMode="auto">
          <a:xfrm flipV="1">
            <a:off x="6737838" y="4515645"/>
            <a:ext cx="1490297" cy="17573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0" name="_s1037"/>
          <p:cNvSpPr>
            <a:spLocks noChangeArrowheads="1"/>
          </p:cNvSpPr>
          <p:nvPr/>
        </p:nvSpPr>
        <p:spPr bwMode="auto">
          <a:xfrm>
            <a:off x="1979737" y="4221166"/>
            <a:ext cx="1468315" cy="6953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500" b="1">
                <a:solidFill>
                  <a:srgbClr val="3333CC"/>
                </a:solidFill>
              </a:rPr>
              <a:t>TASSO SRL</a:t>
            </a:r>
          </a:p>
        </p:txBody>
      </p:sp>
      <p:cxnSp>
        <p:nvCxnSpPr>
          <p:cNvPr id="5141" name="Connettore 4 49"/>
          <p:cNvCxnSpPr>
            <a:cxnSpLocks noChangeShapeType="1"/>
            <a:endCxn id="5140" idx="1"/>
          </p:cNvCxnSpPr>
          <p:nvPr/>
        </p:nvCxnSpPr>
        <p:spPr bwMode="auto">
          <a:xfrm rot="10800000" flipV="1">
            <a:off x="1979737" y="3419475"/>
            <a:ext cx="1525465" cy="1149350"/>
          </a:xfrm>
          <a:prstGeom prst="bentConnector3">
            <a:avLst>
              <a:gd name="adj1" fmla="val 113833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2" name="_s1036"/>
          <p:cNvSpPr>
            <a:spLocks noChangeArrowheads="1"/>
          </p:cNvSpPr>
          <p:nvPr/>
        </p:nvSpPr>
        <p:spPr bwMode="auto">
          <a:xfrm>
            <a:off x="1913794" y="5229228"/>
            <a:ext cx="1290054" cy="28892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 dirty="0">
                <a:solidFill>
                  <a:srgbClr val="3333CC"/>
                </a:solidFill>
              </a:rPr>
              <a:t>RAMONDO ROBERTO</a:t>
            </a:r>
          </a:p>
        </p:txBody>
      </p:sp>
      <p:sp>
        <p:nvSpPr>
          <p:cNvPr id="5143" name="_s1036"/>
          <p:cNvSpPr>
            <a:spLocks noChangeArrowheads="1"/>
          </p:cNvSpPr>
          <p:nvPr/>
        </p:nvSpPr>
        <p:spPr bwMode="auto">
          <a:xfrm>
            <a:off x="4610101" y="5627691"/>
            <a:ext cx="597877" cy="2889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>
              <a:solidFill>
                <a:srgbClr val="000000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100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5144" name="Connettore 4 66"/>
          <p:cNvCxnSpPr>
            <a:cxnSpLocks noChangeShapeType="1"/>
            <a:stCxn id="5142" idx="0"/>
            <a:endCxn id="5140" idx="2"/>
          </p:cNvCxnSpPr>
          <p:nvPr/>
        </p:nvCxnSpPr>
        <p:spPr bwMode="auto">
          <a:xfrm rot="5400000" flipH="1" flipV="1">
            <a:off x="2479990" y="4995323"/>
            <a:ext cx="312737" cy="155074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5" name="_s1037"/>
          <p:cNvSpPr>
            <a:spLocks noChangeArrowheads="1"/>
          </p:cNvSpPr>
          <p:nvPr/>
        </p:nvSpPr>
        <p:spPr bwMode="auto">
          <a:xfrm>
            <a:off x="2227385" y="2408238"/>
            <a:ext cx="1119554" cy="3349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>
                <a:solidFill>
                  <a:srgbClr val="3333CC"/>
                </a:solidFill>
              </a:rPr>
              <a:t>TASSO PAOLA</a:t>
            </a:r>
          </a:p>
        </p:txBody>
      </p:sp>
      <p:sp>
        <p:nvSpPr>
          <p:cNvPr id="54" name="_s1037"/>
          <p:cNvSpPr>
            <a:spLocks noChangeArrowheads="1"/>
          </p:cNvSpPr>
          <p:nvPr/>
        </p:nvSpPr>
        <p:spPr bwMode="auto">
          <a:xfrm>
            <a:off x="281356" y="1109666"/>
            <a:ext cx="1468315" cy="52387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00" b="1" dirty="0">
                <a:solidFill>
                  <a:srgbClr val="3333CC"/>
                </a:solidFill>
              </a:rPr>
              <a:t>STUDIO TECNICO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00" b="1" dirty="0">
                <a:solidFill>
                  <a:srgbClr val="3333CC"/>
                </a:solidFill>
              </a:rPr>
              <a:t> TASSO MARIO</a:t>
            </a:r>
          </a:p>
        </p:txBody>
      </p:sp>
      <p:sp>
        <p:nvSpPr>
          <p:cNvPr id="56" name="_s1037"/>
          <p:cNvSpPr>
            <a:spLocks noChangeArrowheads="1"/>
          </p:cNvSpPr>
          <p:nvPr/>
        </p:nvSpPr>
        <p:spPr bwMode="auto">
          <a:xfrm>
            <a:off x="2045679" y="1946277"/>
            <a:ext cx="1312984" cy="3413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0" b="1" dirty="0">
                <a:solidFill>
                  <a:srgbClr val="3333CC"/>
                </a:solidFill>
              </a:rPr>
              <a:t>TASSO VERONICA</a:t>
            </a:r>
          </a:p>
        </p:txBody>
      </p:sp>
      <p:cxnSp>
        <p:nvCxnSpPr>
          <p:cNvPr id="5148" name="Connettore 4 49"/>
          <p:cNvCxnSpPr>
            <a:cxnSpLocks noChangeShapeType="1"/>
            <a:stCxn id="1080" idx="2"/>
          </p:cNvCxnSpPr>
          <p:nvPr/>
        </p:nvCxnSpPr>
        <p:spPr bwMode="auto">
          <a:xfrm rot="16200000" flipH="1">
            <a:off x="3941924" y="2261861"/>
            <a:ext cx="778372" cy="31766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9" name="Connettore 4 49"/>
          <p:cNvCxnSpPr>
            <a:cxnSpLocks noChangeShapeType="1"/>
            <a:endCxn id="5164" idx="0"/>
          </p:cNvCxnSpPr>
          <p:nvPr/>
        </p:nvCxnSpPr>
        <p:spPr bwMode="auto">
          <a:xfrm>
            <a:off x="3346939" y="2603503"/>
            <a:ext cx="907074" cy="20161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0" name="Connettore 4 49"/>
          <p:cNvCxnSpPr>
            <a:cxnSpLocks noChangeShapeType="1"/>
            <a:endCxn id="54" idx="3"/>
          </p:cNvCxnSpPr>
          <p:nvPr/>
        </p:nvCxnSpPr>
        <p:spPr bwMode="auto">
          <a:xfrm rot="10800000">
            <a:off x="1749670" y="1371603"/>
            <a:ext cx="1692520" cy="1682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_s1037"/>
          <p:cNvSpPr>
            <a:spLocks noChangeArrowheads="1"/>
          </p:cNvSpPr>
          <p:nvPr/>
        </p:nvSpPr>
        <p:spPr bwMode="auto">
          <a:xfrm>
            <a:off x="179512" y="1989141"/>
            <a:ext cx="1661013" cy="52387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00" b="1" dirty="0">
                <a:solidFill>
                  <a:srgbClr val="3333CC"/>
                </a:solidFill>
              </a:rPr>
              <a:t>TASSOCASTILLENTI SRL</a:t>
            </a:r>
          </a:p>
        </p:txBody>
      </p:sp>
      <p:cxnSp>
        <p:nvCxnSpPr>
          <p:cNvPr id="5152" name="Connettore 4 49"/>
          <p:cNvCxnSpPr>
            <a:cxnSpLocks noChangeShapeType="1"/>
          </p:cNvCxnSpPr>
          <p:nvPr/>
        </p:nvCxnSpPr>
        <p:spPr bwMode="auto">
          <a:xfrm rot="10800000" flipV="1">
            <a:off x="985930" y="1699716"/>
            <a:ext cx="2372458" cy="33178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3" name="_s1036"/>
          <p:cNvSpPr>
            <a:spLocks noChangeArrowheads="1"/>
          </p:cNvSpPr>
          <p:nvPr/>
        </p:nvSpPr>
        <p:spPr bwMode="auto">
          <a:xfrm>
            <a:off x="281357" y="2830517"/>
            <a:ext cx="1659546" cy="264318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>
                <a:solidFill>
                  <a:srgbClr val="3333CC"/>
                </a:solidFill>
              </a:rPr>
              <a:t>CASTILLENTI ANGELINA</a:t>
            </a:r>
          </a:p>
        </p:txBody>
      </p:sp>
      <p:cxnSp>
        <p:nvCxnSpPr>
          <p:cNvPr id="5154" name="Connettore 4 49"/>
          <p:cNvCxnSpPr>
            <a:cxnSpLocks noChangeShapeType="1"/>
            <a:stCxn id="5153" idx="0"/>
            <a:endCxn id="128" idx="2"/>
          </p:cNvCxnSpPr>
          <p:nvPr/>
        </p:nvCxnSpPr>
        <p:spPr bwMode="auto">
          <a:xfrm rot="16200000" flipV="1">
            <a:off x="901825" y="2621211"/>
            <a:ext cx="317501" cy="10111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5" name="Text Box 38"/>
          <p:cNvSpPr txBox="1">
            <a:spLocks noChangeArrowheads="1"/>
          </p:cNvSpPr>
          <p:nvPr/>
        </p:nvSpPr>
        <p:spPr bwMode="auto">
          <a:xfrm>
            <a:off x="1979737" y="3500438"/>
            <a:ext cx="164855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800" b="1">
                <a:solidFill>
                  <a:srgbClr val="FF9933"/>
                </a:solidFill>
                <a:latin typeface="Arial" pitchFamily="34" charset="0"/>
              </a:rPr>
              <a:t>Settore industriale</a:t>
            </a:r>
          </a:p>
        </p:txBody>
      </p:sp>
      <p:sp>
        <p:nvSpPr>
          <p:cNvPr id="5156" name="Rettangolo con angoli arrotondati 51"/>
          <p:cNvSpPr>
            <a:spLocks noChangeArrowheads="1"/>
          </p:cNvSpPr>
          <p:nvPr/>
        </p:nvSpPr>
        <p:spPr bwMode="auto">
          <a:xfrm>
            <a:off x="359019" y="4584700"/>
            <a:ext cx="1288073" cy="717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FFFF00"/>
                </a:solidFill>
              </a:rPr>
              <a:t>LAB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FFFF00"/>
                </a:solidFill>
              </a:rPr>
              <a:t>DIGIT SRL</a:t>
            </a:r>
          </a:p>
        </p:txBody>
      </p:sp>
      <p:sp>
        <p:nvSpPr>
          <p:cNvPr id="5157" name="_s1036"/>
          <p:cNvSpPr>
            <a:spLocks noChangeArrowheads="1"/>
          </p:cNvSpPr>
          <p:nvPr/>
        </p:nvSpPr>
        <p:spPr bwMode="auto">
          <a:xfrm>
            <a:off x="379536" y="5486403"/>
            <a:ext cx="1428750" cy="288925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000" b="1">
                <a:solidFill>
                  <a:srgbClr val="3333CC"/>
                </a:solidFill>
              </a:rPr>
              <a:t>BUSINESS BOOSTER</a:t>
            </a:r>
          </a:p>
        </p:txBody>
      </p:sp>
      <p:cxnSp>
        <p:nvCxnSpPr>
          <p:cNvPr id="5158" name="Connettore 4 49"/>
          <p:cNvCxnSpPr>
            <a:cxnSpLocks noChangeShapeType="1"/>
            <a:stCxn id="5164" idx="1"/>
            <a:endCxn id="5156" idx="1"/>
          </p:cNvCxnSpPr>
          <p:nvPr/>
        </p:nvCxnSpPr>
        <p:spPr bwMode="auto">
          <a:xfrm rot="10800000" flipV="1">
            <a:off x="359021" y="3197225"/>
            <a:ext cx="3163765" cy="1746250"/>
          </a:xfrm>
          <a:prstGeom prst="bentConnector3">
            <a:avLst>
              <a:gd name="adj1" fmla="val 106671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59" name="Connettore 4 66"/>
          <p:cNvCxnSpPr>
            <a:cxnSpLocks noChangeShapeType="1"/>
            <a:stCxn id="5157" idx="0"/>
            <a:endCxn id="5156" idx="2"/>
          </p:cNvCxnSpPr>
          <p:nvPr/>
        </p:nvCxnSpPr>
        <p:spPr bwMode="auto">
          <a:xfrm rot="16200000" flipV="1">
            <a:off x="957141" y="5348899"/>
            <a:ext cx="184150" cy="90854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0" name="_s1037"/>
          <p:cNvSpPr>
            <a:spLocks noChangeArrowheads="1"/>
          </p:cNvSpPr>
          <p:nvPr/>
        </p:nvSpPr>
        <p:spPr bwMode="auto">
          <a:xfrm>
            <a:off x="2976198" y="5734050"/>
            <a:ext cx="1330569" cy="503238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>
                <a:solidFill>
                  <a:srgbClr val="3333CC"/>
                </a:solidFill>
              </a:rPr>
              <a:t>MEVEPA SRL</a:t>
            </a:r>
          </a:p>
        </p:txBody>
      </p:sp>
      <p:cxnSp>
        <p:nvCxnSpPr>
          <p:cNvPr id="5161" name="Connettore 4 53"/>
          <p:cNvCxnSpPr>
            <a:cxnSpLocks noChangeShapeType="1"/>
            <a:stCxn id="5140" idx="3"/>
          </p:cNvCxnSpPr>
          <p:nvPr/>
        </p:nvCxnSpPr>
        <p:spPr bwMode="auto">
          <a:xfrm>
            <a:off x="3448052" y="4568825"/>
            <a:ext cx="259373" cy="116363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62" name="_s1040"/>
          <p:cNvSpPr>
            <a:spLocks noChangeArrowheads="1"/>
          </p:cNvSpPr>
          <p:nvPr/>
        </p:nvSpPr>
        <p:spPr bwMode="auto">
          <a:xfrm>
            <a:off x="6765681" y="5373691"/>
            <a:ext cx="1395046" cy="503237"/>
          </a:xfrm>
          <a:prstGeom prst="roundRect">
            <a:avLst>
              <a:gd name="adj" fmla="val 16667"/>
            </a:avLst>
          </a:prstGeom>
          <a:solidFill>
            <a:srgbClr val="248A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>
                <a:solidFill>
                  <a:srgbClr val="FFFFFF"/>
                </a:solidFill>
              </a:rPr>
              <a:t>CONSORZIO STABILE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900" b="1">
                <a:solidFill>
                  <a:srgbClr val="FFFFFF"/>
                </a:solidFill>
              </a:rPr>
              <a:t>IMPRESE ITALIA</a:t>
            </a:r>
          </a:p>
        </p:txBody>
      </p:sp>
      <p:cxnSp>
        <p:nvCxnSpPr>
          <p:cNvPr id="5163" name="Connettore 4 66"/>
          <p:cNvCxnSpPr>
            <a:cxnSpLocks noChangeShapeType="1"/>
            <a:stCxn id="5162" idx="0"/>
            <a:endCxn id="5167" idx="3"/>
          </p:cNvCxnSpPr>
          <p:nvPr/>
        </p:nvCxnSpPr>
        <p:spPr bwMode="auto">
          <a:xfrm rot="16200000" flipV="1">
            <a:off x="6973705" y="4884189"/>
            <a:ext cx="439738" cy="5392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669368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171480"/>
              </p:ext>
            </p:extLst>
          </p:nvPr>
        </p:nvGraphicFramePr>
        <p:xfrm>
          <a:off x="251520" y="836712"/>
          <a:ext cx="8707429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41554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40002" t="25721" r="39605" b="10792"/>
          <a:stretch/>
        </p:blipFill>
        <p:spPr>
          <a:xfrm>
            <a:off x="35496" y="18096"/>
            <a:ext cx="1440160" cy="909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30167" r="26148" b="33263"/>
          <a:stretch/>
        </p:blipFill>
        <p:spPr>
          <a:xfrm>
            <a:off x="7421217" y="49352"/>
            <a:ext cx="1722783" cy="941068"/>
          </a:xfrm>
          <a:prstGeom prst="rect">
            <a:avLst/>
          </a:prstGeom>
        </p:spPr>
      </p:pic>
      <p:sp>
        <p:nvSpPr>
          <p:cNvPr id="9" name="AutoShape 2" descr="Risultati immagini per cuori da colora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Risultati immagini per cuori da colora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52728"/>
            <a:ext cx="9144000" cy="332656"/>
          </a:xfrm>
          <a:prstGeom prst="rect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89116" y="6516052"/>
            <a:ext cx="740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                Mario Tasso   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1600" dirty="0">
                <a:solidFill>
                  <a:schemeClr val="bg1"/>
                </a:solidFill>
              </a:rPr>
              <a:t>    e-mail: m.tasso@i-profile.it   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DA4AA0"/>
                </a:solidFill>
              </a:rPr>
              <a:t>I</a:t>
            </a:r>
            <a:r>
              <a:rPr lang="it-IT" b="1" dirty="0">
                <a:solidFill>
                  <a:srgbClr val="C00000"/>
                </a:solidFill>
              </a:rPr>
              <a:t>    </a:t>
            </a:r>
            <a:r>
              <a:rPr lang="it-IT" sz="1600" dirty="0">
                <a:solidFill>
                  <a:schemeClr val="bg1"/>
                </a:solidFill>
              </a:rPr>
              <a:t>www.i-profilech.it    </a:t>
            </a:r>
          </a:p>
        </p:txBody>
      </p:sp>
      <p:sp>
        <p:nvSpPr>
          <p:cNvPr id="2" name="Rettangolo 1"/>
          <p:cNvSpPr/>
          <p:nvPr/>
        </p:nvSpPr>
        <p:spPr>
          <a:xfrm>
            <a:off x="0" y="-79653"/>
            <a:ext cx="69127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/>
          </a:p>
          <a:p>
            <a:pPr algn="ctr"/>
            <a:r>
              <a:rPr lang="it-IT" sz="2400" b="1" dirty="0"/>
              <a:t>IL GRUPPO IN SINTESI</a:t>
            </a:r>
          </a:p>
          <a:p>
            <a:pPr algn="ctr"/>
            <a:endParaRPr lang="it-IT" sz="2400" b="1" dirty="0"/>
          </a:p>
          <a:p>
            <a:r>
              <a:rPr lang="it-IT" sz="2400" b="1" u="sng" dirty="0"/>
              <a:t>INDUSTRIA</a:t>
            </a:r>
            <a:r>
              <a:rPr lang="it-IT" sz="2400" b="1" dirty="0"/>
              <a:t> : BUSINESS UNIT IN  3 STABILIMENTI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 LAVORAZIONI MATERIE PLASTICHE (Termoformatura e iniezione)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LAVORAZIONI METALLICHE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TRATTAMENTI SUPERFICIALI DEL METALLO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STAMPAGGIO A FREDDO LAMIERA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 3 STABILIMENTI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4200 </a:t>
            </a:r>
            <a:r>
              <a:rPr lang="it-IT" sz="2400" dirty="0"/>
              <a:t>CODICI COMMERCIALIZZATI </a:t>
            </a:r>
          </a:p>
          <a:p>
            <a:r>
              <a:rPr lang="it-IT" sz="2400" b="1" u="sng" dirty="0"/>
              <a:t>SETTORE EDILE : ( c/proprio e c/terzi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EDILIZIA RESIDENZIALE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OPIFICI INDUSTRIALI – COMM.LI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u="sng" dirty="0"/>
              <a:t>SETTORE  ENERGIE RINNOVABILI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u="sng" dirty="0"/>
              <a:t>SETTORE  SERVIZI ALLE IMPRESE ( e non solo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( startup : </a:t>
            </a:r>
            <a:r>
              <a:rPr lang="it-IT" sz="2400" b="1" dirty="0">
                <a:solidFill>
                  <a:srgbClr val="0070C0"/>
                </a:solidFill>
              </a:rPr>
              <a:t>www.ufunnel.com</a:t>
            </a:r>
            <a:r>
              <a:rPr lang="it-IT" sz="2400" b="1" dirty="0"/>
              <a:t>  ) WEB </a:t>
            </a:r>
          </a:p>
          <a:p>
            <a:r>
              <a:rPr lang="it-IT" sz="2400" b="1" dirty="0"/>
              <a:t>RISORSE UMANE  DEL GRUPPO:  </a:t>
            </a:r>
            <a:r>
              <a:rPr lang="it-IT" sz="2400" b="1" i="1" u="sng" dirty="0"/>
              <a:t>240 COLLABORATORI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48" y="2060848"/>
            <a:ext cx="348287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09401"/>
      </p:ext>
    </p:extLst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Personalizzato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002060"/>
      </a:hlink>
      <a:folHlink>
        <a:srgbClr val="D490C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ICAM1">
  <a:themeElements>
    <a:clrScheme name="RAICA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AICAM1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AICA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CAM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ICAM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CAM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CAM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CAM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ICAM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5256</TotalTime>
  <Words>1512</Words>
  <Application>Microsoft Office PowerPoint</Application>
  <PresentationFormat>Presentazione su schermo (4:3)</PresentationFormat>
  <Paragraphs>258</Paragraphs>
  <Slides>27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Algerian</vt:lpstr>
      <vt:lpstr>Arial</vt:lpstr>
      <vt:lpstr>Arial Black</vt:lpstr>
      <vt:lpstr>Calibri</vt:lpstr>
      <vt:lpstr>Calibri Light</vt:lpstr>
      <vt:lpstr>Century Gothic</vt:lpstr>
      <vt:lpstr>Courier New</vt:lpstr>
      <vt:lpstr>Times New Roman</vt:lpstr>
      <vt:lpstr>Univers</vt:lpstr>
      <vt:lpstr>Wingdings</vt:lpstr>
      <vt:lpstr>Executive</vt:lpstr>
      <vt:lpstr>Tema di Office</vt:lpstr>
      <vt:lpstr>RAICAM1</vt:lpstr>
      <vt:lpstr>5 PASSI PER COSTRUIRE UNA GRANDE AZIENDA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CONFIGURAZIONE DEL GRUPPO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 Mind Business School</dc:title>
  <dc:creator>TC001</dc:creator>
  <cp:lastModifiedBy>fabian scolz</cp:lastModifiedBy>
  <cp:revision>233</cp:revision>
  <dcterms:created xsi:type="dcterms:W3CDTF">2015-09-18T07:15:04Z</dcterms:created>
  <dcterms:modified xsi:type="dcterms:W3CDTF">2019-10-25T04:49:53Z</dcterms:modified>
</cp:coreProperties>
</file>