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6" r:id="rId5"/>
    <p:sldId id="257" r:id="rId6"/>
    <p:sldId id="287" r:id="rId7"/>
    <p:sldId id="276" r:id="rId8"/>
    <p:sldId id="264" r:id="rId9"/>
    <p:sldId id="285" r:id="rId10"/>
    <p:sldId id="278" r:id="rId11"/>
    <p:sldId id="279" r:id="rId12"/>
    <p:sldId id="280" r:id="rId13"/>
    <p:sldId id="275" r:id="rId14"/>
    <p:sldId id="277" r:id="rId15"/>
    <p:sldId id="284" r:id="rId16"/>
    <p:sldId id="281" r:id="rId17"/>
    <p:sldId id="288" r:id="rId18"/>
    <p:sldId id="289" r:id="rId19"/>
    <p:sldId id="290" r:id="rId20"/>
    <p:sldId id="291" r:id="rId21"/>
    <p:sldId id="292" r:id="rId22"/>
    <p:sldId id="293" r:id="rId23"/>
    <p:sldId id="294" r:id="rId24"/>
    <p:sldId id="282"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6"/>
    <p:restoredTop sz="53302"/>
  </p:normalViewPr>
  <p:slideViewPr>
    <p:cSldViewPr snapToGrid="0" snapToObjects="1">
      <p:cViewPr varScale="1">
        <p:scale>
          <a:sx n="54" d="100"/>
          <a:sy n="54" d="100"/>
        </p:scale>
        <p:origin x="16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808939-7997-B04C-9285-531352999D9E}"/>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C8E6908C-44B6-754F-BBB3-50036BE586FE}"/>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155EB07-7CE1-8640-943B-9AD68E5EEA7D}" type="datetimeFigureOut">
              <a:rPr lang="it-IT" smtClean="0"/>
              <a:t>15/07/19</a:t>
            </a:fld>
            <a:endParaRPr lang="it-IT"/>
          </a:p>
        </p:txBody>
      </p:sp>
      <p:sp>
        <p:nvSpPr>
          <p:cNvPr id="4" name="Footer Placeholder 3">
            <a:extLst>
              <a:ext uri="{FF2B5EF4-FFF2-40B4-BE49-F238E27FC236}">
                <a16:creationId xmlns:a16="http://schemas.microsoft.com/office/drawing/2014/main" id="{92D26686-8D13-1747-A1ED-1A6F535971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9293D1AA-4EA1-8349-9877-C20FC3DEEF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AC35D-3B17-094A-8181-CC41232BD0CB}" type="slidenum">
              <a:rPr lang="it-IT" smtClean="0"/>
              <a:t>‹#›</a:t>
            </a:fld>
            <a:endParaRPr lang="it-IT"/>
          </a:p>
        </p:txBody>
      </p:sp>
    </p:spTree>
    <p:extLst>
      <p:ext uri="{BB962C8B-B14F-4D97-AF65-F5344CB8AC3E}">
        <p14:creationId xmlns:p14="http://schemas.microsoft.com/office/powerpoint/2010/main" val="264527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53FF331C-87F1-8741-955D-F3951F770676}" type="datetimeFigureOut">
              <a:rPr lang="it-IT" smtClean="0"/>
              <a:t>15/07/19</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6DBA2F3C-D9B4-D440-A44A-20FD06484AE4}" type="slidenum">
              <a:rPr lang="it-IT" smtClean="0"/>
              <a:t>‹#›</a:t>
            </a:fld>
            <a:endParaRPr lang="it-IT"/>
          </a:p>
        </p:txBody>
      </p:sp>
    </p:spTree>
    <p:extLst>
      <p:ext uri="{BB962C8B-B14F-4D97-AF65-F5344CB8AC3E}">
        <p14:creationId xmlns:p14="http://schemas.microsoft.com/office/powerpoint/2010/main" val="297016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Buongiorno a tutti. </a:t>
            </a:r>
          </a:p>
          <a:p>
            <a:r>
              <a:rPr lang="it-IT" sz="1200" b="0" i="0" u="none" strike="noStrike" kern="1200" dirty="0">
                <a:solidFill>
                  <a:schemeClr val="tx1"/>
                </a:solidFill>
                <a:effectLst/>
                <a:latin typeface="+mn-lt"/>
                <a:ea typeface="+mn-ea"/>
                <a:cs typeface="+mn-cs"/>
              </a:rPr>
              <a:t>Volevo innanzitutto ringraziarvi di essere qui oggi e del tempo che mi dedicherete. </a:t>
            </a:r>
          </a:p>
          <a:p>
            <a:r>
              <a:rPr lang="it-IT" sz="1200" b="0" i="0" u="none" strike="noStrike" kern="1200" dirty="0">
                <a:solidFill>
                  <a:schemeClr val="tx1"/>
                </a:solidFill>
                <a:effectLst/>
                <a:latin typeface="+mn-lt"/>
                <a:ea typeface="+mn-ea"/>
                <a:cs typeface="+mn-cs"/>
              </a:rPr>
              <a:t>Per chi non mi conoscesse ancora, mi chiamo Alessandro </a:t>
            </a:r>
            <a:r>
              <a:rPr lang="it-IT" sz="1200" b="0" i="0" u="none" strike="noStrike" kern="1200" dirty="0" err="1">
                <a:solidFill>
                  <a:schemeClr val="tx1"/>
                </a:solidFill>
                <a:effectLst/>
                <a:latin typeface="+mn-lt"/>
                <a:ea typeface="+mn-ea"/>
                <a:cs typeface="+mn-cs"/>
              </a:rPr>
              <a:t>Bruscagin</a:t>
            </a:r>
            <a:r>
              <a:rPr lang="it-IT" sz="1200" b="0" i="0" u="none" strike="noStrike" kern="1200" dirty="0">
                <a:solidFill>
                  <a:schemeClr val="tx1"/>
                </a:solidFill>
                <a:effectLst/>
                <a:latin typeface="+mn-lt"/>
                <a:ea typeface="+mn-ea"/>
                <a:cs typeface="+mn-cs"/>
              </a:rPr>
              <a:t> e gestisco </a:t>
            </a:r>
            <a:r>
              <a:rPr lang="it-IT" sz="1200" b="0" i="0" u="none" strike="noStrike" kern="1200" dirty="0" err="1">
                <a:solidFill>
                  <a:schemeClr val="tx1"/>
                </a:solidFill>
                <a:effectLst/>
                <a:latin typeface="+mn-lt"/>
                <a:ea typeface="+mn-ea"/>
                <a:cs typeface="+mn-cs"/>
              </a:rPr>
              <a:t>Archeide</a:t>
            </a:r>
            <a:r>
              <a:rPr lang="it-IT" sz="1200" b="0" i="0" u="none" strike="noStrike" kern="1200" dirty="0">
                <a:solidFill>
                  <a:schemeClr val="tx1"/>
                </a:solidFill>
                <a:effectLst/>
                <a:latin typeface="+mn-lt"/>
                <a:ea typeface="+mn-ea"/>
                <a:cs typeface="+mn-cs"/>
              </a:rPr>
              <a:t>, un fondo di investimento alternativo.</a:t>
            </a:r>
          </a:p>
          <a:p>
            <a:endParaRPr lang="it-I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dirty="0">
                <a:solidFill>
                  <a:schemeClr val="tx1"/>
                </a:solidFill>
                <a:effectLst/>
                <a:latin typeface="+mn-lt"/>
                <a:ea typeface="+mn-ea"/>
                <a:cs typeface="+mn-cs"/>
              </a:rPr>
              <a:t>Oggi non sono qui per raccontarvi i dettagli o i particolari del mio lavoro quanto piuttosto per condividere con voi il percorso che mi ha portato ad essere l’uomo che sono e a costruire il lavoro che sognavo. </a:t>
            </a: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a:t>
            </a:fld>
            <a:endParaRPr lang="it-IT"/>
          </a:p>
        </p:txBody>
      </p:sp>
    </p:spTree>
    <p:extLst>
      <p:ext uri="{BB962C8B-B14F-4D97-AF65-F5344CB8AC3E}">
        <p14:creationId xmlns:p14="http://schemas.microsoft.com/office/powerpoint/2010/main" val="694764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PRIMA E DOPO LA PRESA DI CONSAPEVOLEZZA</a:t>
            </a:r>
          </a:p>
          <a:p>
            <a:endParaRPr lang="it-IT" dirty="0"/>
          </a:p>
          <a:p>
            <a:r>
              <a:rPr lang="it-IT" dirty="0"/>
              <a:t>Se prima di </a:t>
            </a:r>
            <a:r>
              <a:rPr lang="it-IT" dirty="0" err="1"/>
              <a:t>Archeide</a:t>
            </a:r>
            <a:r>
              <a:rPr lang="it-IT" dirty="0"/>
              <a:t> gli unici pienamente soddisfatti erano i miei clienti, ora come si può vedere la situazione è decisamente cambiata. </a:t>
            </a:r>
          </a:p>
          <a:p>
            <a:endParaRPr lang="it-IT" dirty="0"/>
          </a:p>
          <a:p>
            <a:r>
              <a:rPr lang="it-IT" dirty="0"/>
              <a:t>Gli imprenditori finanziati sono contenti di aver avuto la possibilità di realizzare la propria idea, il proprio sogno; i miei clienti, gli investitori,  ed io siamo ancora più soddisfatti che in passato, in quanto abbiamo avuto la possibilità di guadagnare, ancora di più in realtà, ma facendo del bene. </a:t>
            </a: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10</a:t>
            </a:fld>
            <a:endParaRPr lang="it-IT"/>
          </a:p>
        </p:txBody>
      </p:sp>
    </p:spTree>
    <p:extLst>
      <p:ext uri="{BB962C8B-B14F-4D97-AF65-F5344CB8AC3E}">
        <p14:creationId xmlns:p14="http://schemas.microsoft.com/office/powerpoint/2010/main" val="3665828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QUINDI per tornare all’idea iniziale..</a:t>
            </a:r>
          </a:p>
          <a:p>
            <a:endParaRPr lang="it-IT" dirty="0"/>
          </a:p>
          <a:p>
            <a:pPr marL="171450" indent="-171450">
              <a:buFontTx/>
              <a:buChar char="-"/>
            </a:pPr>
            <a:r>
              <a:rPr lang="it-IT" dirty="0"/>
              <a:t>Questo è quello che motiva me</a:t>
            </a:r>
          </a:p>
          <a:p>
            <a:pPr marL="171450" indent="-171450">
              <a:buFontTx/>
              <a:buChar char="-"/>
            </a:pPr>
            <a:r>
              <a:rPr lang="it-IT" dirty="0"/>
              <a:t>Ho preso la consapevolezza che la cosa che da davvero soddisfazione sta nel creare qualcosa di proprio, in cui rispecchiarsi, se suscita entusiasmo, passione….</a:t>
            </a:r>
          </a:p>
          <a:p>
            <a:pPr marL="171450" indent="-171450">
              <a:buFontTx/>
              <a:buChar char="-"/>
            </a:pPr>
            <a:endParaRPr lang="it-IT" dirty="0"/>
          </a:p>
          <a:p>
            <a:pPr marL="171450" indent="-171450">
              <a:buFontTx/>
              <a:buChar char="-"/>
            </a:pPr>
            <a:endParaRPr lang="it-IT" dirty="0"/>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11</a:t>
            </a:fld>
            <a:endParaRPr lang="it-IT"/>
          </a:p>
        </p:txBody>
      </p:sp>
    </p:spTree>
    <p:extLst>
      <p:ext uri="{BB962C8B-B14F-4D97-AF65-F5344CB8AC3E}">
        <p14:creationId xmlns:p14="http://schemas.microsoft.com/office/powerpoint/2010/main" val="93371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Quindi tutto ciò (questa nuova consapevolezza) porta ad un progetto ancor più ambizioso: Innovazione Italia. L’obiettivo è quello di investire senza alcun limite settoriale, selezionando 30 idee valide e innovative, ma soprattutto italiane, portate avanti da persone motivate e orgogliose dei loro progetti e con le quali condividiamo gli stessi valori.</a:t>
            </a:r>
          </a:p>
          <a:p>
            <a:r>
              <a:rPr lang="it-IT" sz="1200" b="0" i="0" u="none" strike="noStrike" kern="1200" dirty="0">
                <a:solidFill>
                  <a:schemeClr val="tx1"/>
                </a:solidFill>
                <a:effectLst/>
                <a:latin typeface="+mn-lt"/>
                <a:ea typeface="+mn-ea"/>
                <a:cs typeface="+mn-cs"/>
              </a:rPr>
              <a:t>Ciò che ci sprona e ci rende fiduciosi di questo progetto è la ricchezza che contraddistingue il nostro paese in termini di idee, creatività, passione e professionalità; valori che tutto il mondo ci riconosce. </a:t>
            </a:r>
          </a:p>
          <a:p>
            <a:r>
              <a:rPr lang="it-IT" sz="1200" b="0" i="0" u="none" strike="noStrike" kern="1200" dirty="0">
                <a:solidFill>
                  <a:schemeClr val="tx1"/>
                </a:solidFill>
                <a:effectLst/>
                <a:latin typeface="+mn-lt"/>
                <a:ea typeface="+mn-ea"/>
                <a:cs typeface="+mn-cs"/>
              </a:rPr>
              <a:t>E’ proprio per questo che siamo convinti che queste idee e queste belle persone stravolgeranno il mercato nei prossimi anni! </a:t>
            </a:r>
          </a:p>
          <a:p>
            <a:endParaRPr lang="it-IT" sz="1200" b="0" i="0" u="none" strike="noStrike"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12</a:t>
            </a:fld>
            <a:endParaRPr lang="it-IT"/>
          </a:p>
        </p:txBody>
      </p:sp>
    </p:spTree>
    <p:extLst>
      <p:ext uri="{BB962C8B-B14F-4D97-AF65-F5344CB8AC3E}">
        <p14:creationId xmlns:p14="http://schemas.microsoft.com/office/powerpoint/2010/main" val="1835881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13</a:t>
            </a:fld>
            <a:endParaRPr lang="it-IT"/>
          </a:p>
        </p:txBody>
      </p:sp>
    </p:spTree>
    <p:extLst>
      <p:ext uri="{BB962C8B-B14F-4D97-AF65-F5344CB8AC3E}">
        <p14:creationId xmlns:p14="http://schemas.microsoft.com/office/powerpoint/2010/main" val="1368624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14</a:t>
            </a:fld>
            <a:endParaRPr lang="it-IT"/>
          </a:p>
        </p:txBody>
      </p:sp>
    </p:spTree>
    <p:extLst>
      <p:ext uri="{BB962C8B-B14F-4D97-AF65-F5344CB8AC3E}">
        <p14:creationId xmlns:p14="http://schemas.microsoft.com/office/powerpoint/2010/main" val="317306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15</a:t>
            </a:fld>
            <a:endParaRPr lang="it-IT"/>
          </a:p>
        </p:txBody>
      </p:sp>
    </p:spTree>
    <p:extLst>
      <p:ext uri="{BB962C8B-B14F-4D97-AF65-F5344CB8AC3E}">
        <p14:creationId xmlns:p14="http://schemas.microsoft.com/office/powerpoint/2010/main" val="126393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16</a:t>
            </a:fld>
            <a:endParaRPr lang="it-IT"/>
          </a:p>
        </p:txBody>
      </p:sp>
    </p:spTree>
    <p:extLst>
      <p:ext uri="{BB962C8B-B14F-4D97-AF65-F5344CB8AC3E}">
        <p14:creationId xmlns:p14="http://schemas.microsoft.com/office/powerpoint/2010/main" val="54950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17</a:t>
            </a:fld>
            <a:endParaRPr lang="it-IT"/>
          </a:p>
        </p:txBody>
      </p:sp>
    </p:spTree>
    <p:extLst>
      <p:ext uri="{BB962C8B-B14F-4D97-AF65-F5344CB8AC3E}">
        <p14:creationId xmlns:p14="http://schemas.microsoft.com/office/powerpoint/2010/main" val="2789270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18</a:t>
            </a:fld>
            <a:endParaRPr lang="it-IT"/>
          </a:p>
        </p:txBody>
      </p:sp>
    </p:spTree>
    <p:extLst>
      <p:ext uri="{BB962C8B-B14F-4D97-AF65-F5344CB8AC3E}">
        <p14:creationId xmlns:p14="http://schemas.microsoft.com/office/powerpoint/2010/main" val="2012982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19</a:t>
            </a:fld>
            <a:endParaRPr lang="it-IT"/>
          </a:p>
        </p:txBody>
      </p:sp>
    </p:spTree>
    <p:extLst>
      <p:ext uri="{BB962C8B-B14F-4D97-AF65-F5344CB8AC3E}">
        <p14:creationId xmlns:p14="http://schemas.microsoft.com/office/powerpoint/2010/main" val="70122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 Commento e interazione col pubblico -</a:t>
            </a:r>
          </a:p>
          <a:p>
            <a:r>
              <a:rPr lang="it-IT" dirty="0"/>
              <a:t>Probabilmente quello che avete scritto oggi non è quello che avreste portato in luce 10 anni fa, ma è frutto di un vostro percorso..</a:t>
            </a:r>
          </a:p>
          <a:p>
            <a:r>
              <a:rPr lang="it-IT" dirty="0"/>
              <a:t>Vero?</a:t>
            </a:r>
          </a:p>
          <a:p>
            <a:endParaRPr lang="it-IT" dirty="0"/>
          </a:p>
          <a:p>
            <a:r>
              <a:rPr lang="it-IT" dirty="0"/>
              <a:t>Questo è quello che è successo anche a me ed è proprio questo percorso che voglio raccontarvi oggi.</a:t>
            </a:r>
          </a:p>
          <a:p>
            <a:endParaRPr lang="it-IT" dirty="0"/>
          </a:p>
          <a:p>
            <a:r>
              <a:rPr lang="it-IT" sz="1200" b="0" i="0" u="none" strike="noStrike" kern="1200" dirty="0">
                <a:solidFill>
                  <a:schemeClr val="tx1"/>
                </a:solidFill>
                <a:effectLst/>
                <a:latin typeface="+mn-lt"/>
                <a:ea typeface="+mn-ea"/>
                <a:cs typeface="+mn-cs"/>
              </a:rPr>
              <a:t>Negli ultimi anni ho deciso in prima persona di non ridurre il mio lavoro ad un mero ritorno economico per arrivare tranquillo a fine mese quanto piuttosto una fonte di soddisfazione che rispecchia al 100% la persona che sono e i valori in cui credo.</a:t>
            </a:r>
          </a:p>
          <a:p>
            <a:r>
              <a:rPr lang="it-IT" sz="1200" b="0" i="0" u="none" strike="noStrike" kern="1200" dirty="0">
                <a:solidFill>
                  <a:schemeClr val="tx1"/>
                </a:solidFill>
                <a:effectLst/>
                <a:latin typeface="+mn-lt"/>
                <a:ea typeface="+mn-ea"/>
                <a:cs typeface="+mn-cs"/>
              </a:rPr>
              <a:t>È stato un percorso tanto intenso quanto gratificante  fatto di incontri, persone, un’accresciuta consapevolezza dei miei obiettivi professionali e personali.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u="none" strike="noStrike" kern="1200" dirty="0">
                <a:solidFill>
                  <a:schemeClr val="tx1"/>
                </a:solidFill>
                <a:effectLst/>
                <a:latin typeface="+mn-lt"/>
                <a:ea typeface="+mn-ea"/>
                <a:cs typeface="+mn-cs"/>
              </a:rPr>
              <a:t>Le svolte/tappe principali della mia vita professionale, gli incontri che mi hanno cambiato e spinto a reinventarmi per dare un senso e una progettualità al mio lavoro. Sono proprio queste tappe che più di tanti accordi e operazioni andate a buon fine hanno influenzato chi sono oggi.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dirty="0">
              <a:solidFill>
                <a:schemeClr val="tx1"/>
              </a:solidFill>
              <a:effectLst/>
              <a:latin typeface="+mn-lt"/>
              <a:ea typeface="+mn-ea"/>
              <a:cs typeface="+mn-cs"/>
            </a:endParaRPr>
          </a:p>
          <a:p>
            <a:r>
              <a:rPr lang="it-IT" sz="1200" b="0" i="0" u="none" strike="noStrike" kern="1200" dirty="0">
                <a:solidFill>
                  <a:schemeClr val="tx1"/>
                </a:solidFill>
                <a:effectLst/>
                <a:latin typeface="+mn-lt"/>
                <a:ea typeface="+mn-ea"/>
                <a:cs typeface="+mn-cs"/>
              </a:rPr>
              <a:t>Per cominciare vorrei fare un gioco con voi. Vi mostrerò un’immagine, e vorrei che voi mi diceste se quello che vedete proiettato susciti in voi qualcosa di positivo o negativo, se lo associate al bene o al male, a qualcosa di costruttivo o distruttivo. </a:t>
            </a:r>
          </a:p>
          <a:p>
            <a:r>
              <a:rPr lang="it-IT" sz="1200" b="0" i="0" u="none" strike="noStrike" kern="1200" dirty="0">
                <a:solidFill>
                  <a:schemeClr val="tx1"/>
                </a:solidFill>
                <a:effectLst/>
                <a:latin typeface="+mn-lt"/>
                <a:ea typeface="+mn-ea"/>
                <a:cs typeface="+mn-cs"/>
              </a:rPr>
              <a:t>Siate spontanei, non c’è una risposta giusta o sbagliata…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2</a:t>
            </a:fld>
            <a:endParaRPr lang="it-IT"/>
          </a:p>
        </p:txBody>
      </p:sp>
    </p:spTree>
    <p:extLst>
      <p:ext uri="{BB962C8B-B14F-4D97-AF65-F5344CB8AC3E}">
        <p14:creationId xmlns:p14="http://schemas.microsoft.com/office/powerpoint/2010/main" val="1009203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NONOSTANTE Ciò NON SIAMO INTENZIONATI A FERMARCI</a:t>
            </a:r>
          </a:p>
        </p:txBody>
      </p:sp>
      <p:sp>
        <p:nvSpPr>
          <p:cNvPr id="4" name="Slide Number Placeholder 3"/>
          <p:cNvSpPr>
            <a:spLocks noGrp="1"/>
          </p:cNvSpPr>
          <p:nvPr>
            <p:ph type="sldNum" sz="quarter" idx="5"/>
          </p:nvPr>
        </p:nvSpPr>
        <p:spPr/>
        <p:txBody>
          <a:bodyPr/>
          <a:lstStyle/>
          <a:p>
            <a:fld id="{6DBA2F3C-D9B4-D440-A44A-20FD06484AE4}" type="slidenum">
              <a:rPr lang="it-IT" smtClean="0"/>
              <a:t>20</a:t>
            </a:fld>
            <a:endParaRPr lang="it-IT"/>
          </a:p>
        </p:txBody>
      </p:sp>
    </p:spTree>
    <p:extLst>
      <p:ext uri="{BB962C8B-B14F-4D97-AF65-F5344CB8AC3E}">
        <p14:creationId xmlns:p14="http://schemas.microsoft.com/office/powerpoint/2010/main" val="1986649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Ringraziamenti</a:t>
            </a:r>
          </a:p>
        </p:txBody>
      </p:sp>
      <p:sp>
        <p:nvSpPr>
          <p:cNvPr id="4" name="Slide Number Placeholder 3"/>
          <p:cNvSpPr>
            <a:spLocks noGrp="1"/>
          </p:cNvSpPr>
          <p:nvPr>
            <p:ph type="sldNum" sz="quarter" idx="5"/>
          </p:nvPr>
        </p:nvSpPr>
        <p:spPr/>
        <p:txBody>
          <a:bodyPr/>
          <a:lstStyle/>
          <a:p>
            <a:fld id="{6DBA2F3C-D9B4-D440-A44A-20FD06484AE4}" type="slidenum">
              <a:rPr lang="it-IT" smtClean="0"/>
              <a:t>21</a:t>
            </a:fld>
            <a:endParaRPr lang="it-IT"/>
          </a:p>
        </p:txBody>
      </p:sp>
    </p:spTree>
    <p:extLst>
      <p:ext uri="{BB962C8B-B14F-4D97-AF65-F5344CB8AC3E}">
        <p14:creationId xmlns:p14="http://schemas.microsoft.com/office/powerpoint/2010/main" val="278973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SOLDI:</a:t>
            </a:r>
          </a:p>
          <a:p>
            <a:endParaRPr lang="it-IT" dirty="0"/>
          </a:p>
          <a:p>
            <a:r>
              <a:rPr lang="it-IT" sz="1200" b="0" i="0" u="none" strike="noStrike" kern="1200" dirty="0">
                <a:solidFill>
                  <a:schemeClr val="tx1"/>
                </a:solidFill>
                <a:effectLst/>
                <a:latin typeface="+mn-lt"/>
                <a:ea typeface="+mn-ea"/>
                <a:cs typeface="+mn-cs"/>
              </a:rPr>
              <a:t>Certamente, hanno un enorme potenziale, ma se questo potenziale sia positivo o negativo dipende unicamente dall’utilizzo che se ne fa. </a:t>
            </a:r>
            <a:endParaRPr lang="it-IT" dirty="0"/>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3</a:t>
            </a:fld>
            <a:endParaRPr lang="it-IT"/>
          </a:p>
        </p:txBody>
      </p:sp>
    </p:spTree>
    <p:extLst>
      <p:ext uri="{BB962C8B-B14F-4D97-AF65-F5344CB8AC3E}">
        <p14:creationId xmlns:p14="http://schemas.microsoft.com/office/powerpoint/2010/main" val="1320744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Immaginate per esempio…</a:t>
            </a:r>
          </a:p>
        </p:txBody>
      </p:sp>
      <p:sp>
        <p:nvSpPr>
          <p:cNvPr id="4" name="Slide Number Placeholder 3"/>
          <p:cNvSpPr>
            <a:spLocks noGrp="1"/>
          </p:cNvSpPr>
          <p:nvPr>
            <p:ph type="sldNum" sz="quarter" idx="5"/>
          </p:nvPr>
        </p:nvSpPr>
        <p:spPr/>
        <p:txBody>
          <a:bodyPr/>
          <a:lstStyle/>
          <a:p>
            <a:fld id="{6DBA2F3C-D9B4-D440-A44A-20FD06484AE4}" type="slidenum">
              <a:rPr lang="it-IT" smtClean="0"/>
              <a:t>4</a:t>
            </a:fld>
            <a:endParaRPr lang="it-IT"/>
          </a:p>
        </p:txBody>
      </p:sp>
    </p:spTree>
    <p:extLst>
      <p:ext uri="{BB962C8B-B14F-4D97-AF65-F5344CB8AC3E}">
        <p14:creationId xmlns:p14="http://schemas.microsoft.com/office/powerpoint/2010/main" val="3459124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Cosa c’entra tutto questo con il mio lavoro e le mie svolte professionali? Bene, ho lavorato per tutta la vita nel settore finanziario e, come immaginerete, i soldi sono stati il fulcro del mio lavoro in tutti questi anni. </a:t>
            </a:r>
          </a:p>
          <a:p>
            <a:r>
              <a:rPr lang="it-IT" sz="1200" b="0" i="0" u="none" strike="noStrike" kern="1200" dirty="0">
                <a:solidFill>
                  <a:schemeClr val="tx1"/>
                </a:solidFill>
                <a:effectLst/>
                <a:latin typeface="+mn-lt"/>
                <a:ea typeface="+mn-ea"/>
                <a:cs typeface="+mn-cs"/>
              </a:rPr>
              <a:t>Ho iniziato come promotore e poi in una società di consulenza finanziaria. In tutti questi anni gestivo e trasferivo quantità immense di soldi, senza però sapere nulla sua loro provenienza o sul modo in cui sarebbero stati spesi, investiti, utilizzati. </a:t>
            </a:r>
          </a:p>
          <a:p>
            <a:r>
              <a:rPr lang="it-IT" sz="1200" b="0" i="0" u="none" strike="noStrike" kern="1200" dirty="0">
                <a:solidFill>
                  <a:schemeClr val="tx1"/>
                </a:solidFill>
                <a:effectLst/>
                <a:latin typeface="+mn-lt"/>
                <a:ea typeface="+mn-ea"/>
                <a:cs typeface="+mn-cs"/>
              </a:rPr>
              <a:t>Mi piaceva il mio lavoro, ma a fine giornata, tornando a casa, mi sembrava che tutto ciò fosse fine a sé stesso, ed tutto ad un tratto mi sono reso conto che avrei potuto utilizzare questi soldi per creare, costruire qualcosa che rispecchiasse i i miei valori e la mia persona. </a:t>
            </a:r>
            <a:endParaRPr lang="it-IT" dirty="0"/>
          </a:p>
          <a:p>
            <a:endParaRPr lang="it-IT" dirty="0"/>
          </a:p>
          <a:p>
            <a:r>
              <a:rPr lang="it-IT" dirty="0"/>
              <a:t>CHI ERO – non sapevo il viaggio dei soldi che gestivo, nonostante questi fossero molti – ero un semplice intermediario e mi rendevo conto che non stavo costruendo nulla</a:t>
            </a:r>
          </a:p>
          <a:p>
            <a:r>
              <a:rPr lang="it-IT" dirty="0"/>
              <a:t>Operazioni fini a se stesse, astratte – nel senso che non avevo la consapevolezze della provenienza/fine di quel denaro</a:t>
            </a:r>
          </a:p>
          <a:p>
            <a:r>
              <a:rPr lang="it-IT" dirty="0"/>
              <a:t>Quindi</a:t>
            </a:r>
          </a:p>
          <a:p>
            <a:r>
              <a:rPr lang="it-IT" dirty="0"/>
              <a:t>CHI SONO – ho deciso che era arrivato il momento di costruire davvero qualcosa, di dare un etica al mio lavoro, …</a:t>
            </a:r>
            <a:endParaRPr lang="it-IT" sz="1200" b="0" i="0" u="none" strike="noStrike" kern="1200" dirty="0">
              <a:solidFill>
                <a:schemeClr val="tx1"/>
              </a:solidFill>
              <a:effectLst/>
              <a:latin typeface="+mn-lt"/>
              <a:ea typeface="+mn-ea"/>
              <a:cs typeface="+mn-cs"/>
            </a:endParaRPr>
          </a:p>
          <a:p>
            <a:endParaRPr lang="it-IT" sz="1200" b="0" i="0" u="none" strike="noStrike" kern="1200" dirty="0">
              <a:solidFill>
                <a:schemeClr val="tx1"/>
              </a:solidFill>
              <a:effectLst/>
              <a:latin typeface="+mn-lt"/>
              <a:ea typeface="+mn-ea"/>
              <a:cs typeface="+mn-cs"/>
            </a:endParaRPr>
          </a:p>
          <a:p>
            <a:r>
              <a:rPr lang="it-IT" sz="1200" b="0" i="0" u="none" strike="noStrike" kern="1200" dirty="0">
                <a:solidFill>
                  <a:schemeClr val="tx1"/>
                </a:solidFill>
                <a:effectLst/>
                <a:latin typeface="+mn-lt"/>
                <a:ea typeface="+mn-ea"/>
                <a:cs typeface="+mn-cs"/>
              </a:rPr>
              <a:t>Nel corso di questi anni ho conosciuto tante persone che hanno fatto propria questa filosofia di vita, che non lavorano per guadagnare e basta. Lavorano per creare un progetto, un prodotto e impegnavano tutte le loro energie affinché le loro creazioni fossero perfette, o perfezionate. </a:t>
            </a:r>
          </a:p>
          <a:p>
            <a:r>
              <a:rPr lang="it-IT" sz="1200" b="0" i="0" u="none" strike="noStrike" kern="1200" dirty="0">
                <a:solidFill>
                  <a:schemeClr val="tx1"/>
                </a:solidFill>
                <a:effectLst/>
                <a:latin typeface="+mn-lt"/>
                <a:ea typeface="+mn-ea"/>
                <a:cs typeface="+mn-cs"/>
              </a:rPr>
              <a:t>Uno di questi incontri è stato con Claudio Crema, il titolare di un’impresa edile. Vivevo in affitto in una casa costruita anni prima dalla sua ditta quando, una domenica mattina, la mia caldaia ha cominciato a fare i capricci. Claudio, quella mattina, si è presentato a casa mia per riparare quella caldaia, e non perché fosse suo dovere farlo. Claudio aveva ormai venduto anni prima quell’immobile, non era più un suo problema se in casa tutto funzionasse alla perfezione o meno. Eppure, quella mattina lui era lì, con le maniche della camicia tirate su, a sistemare quella caldaia che rendeva imperfetta la sua creazione, la casa in cui vivevo.</a:t>
            </a:r>
          </a:p>
        </p:txBody>
      </p:sp>
      <p:sp>
        <p:nvSpPr>
          <p:cNvPr id="4" name="Slide Number Placeholder 3"/>
          <p:cNvSpPr>
            <a:spLocks noGrp="1"/>
          </p:cNvSpPr>
          <p:nvPr>
            <p:ph type="sldNum" sz="quarter" idx="5"/>
          </p:nvPr>
        </p:nvSpPr>
        <p:spPr/>
        <p:txBody>
          <a:bodyPr/>
          <a:lstStyle/>
          <a:p>
            <a:fld id="{6DBA2F3C-D9B4-D440-A44A-20FD06484AE4}" type="slidenum">
              <a:rPr lang="it-IT" smtClean="0"/>
              <a:t>5</a:t>
            </a:fld>
            <a:endParaRPr lang="it-IT"/>
          </a:p>
        </p:txBody>
      </p:sp>
    </p:spTree>
    <p:extLst>
      <p:ext uri="{BB962C8B-B14F-4D97-AF65-F5344CB8AC3E}">
        <p14:creationId xmlns:p14="http://schemas.microsoft.com/office/powerpoint/2010/main" val="276609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Un po’ sono stato ispirato da Richard Gere in </a:t>
            </a:r>
            <a:r>
              <a:rPr lang="it-IT" dirty="0" err="1"/>
              <a:t>pretty</a:t>
            </a:r>
            <a:r>
              <a:rPr lang="it-IT" dirty="0"/>
              <a:t> woman quando…</a:t>
            </a:r>
          </a:p>
          <a:p>
            <a:r>
              <a:rPr lang="it-IT" dirty="0"/>
              <a:t>BREVE DESCRIZIONE NEL CONCETTO / IDEA CHE SI VUOLE PASSARE – OVVERO COSTRUIRE invece di distruggere compagnie</a:t>
            </a:r>
          </a:p>
          <a:p>
            <a:r>
              <a:rPr lang="it-IT" sz="1200" b="0" i="0" u="none" strike="noStrike" kern="1200" dirty="0">
                <a:solidFill>
                  <a:schemeClr val="tx1"/>
                </a:solidFill>
                <a:effectLst/>
                <a:latin typeface="+mn-lt"/>
                <a:ea typeface="+mn-ea"/>
                <a:cs typeface="+mn-cs"/>
              </a:rPr>
              <a:t>Immagino che abbiate tutti visto </a:t>
            </a:r>
            <a:r>
              <a:rPr lang="it-IT" sz="1200" b="0" i="0" u="none" strike="noStrike" kern="1200" dirty="0" err="1">
                <a:solidFill>
                  <a:schemeClr val="tx1"/>
                </a:solidFill>
                <a:effectLst/>
                <a:latin typeface="+mn-lt"/>
                <a:ea typeface="+mn-ea"/>
                <a:cs typeface="+mn-cs"/>
              </a:rPr>
              <a:t>Pretty</a:t>
            </a:r>
            <a:r>
              <a:rPr lang="it-IT" sz="1200" b="0" i="0" u="none" strike="noStrike" kern="1200" dirty="0">
                <a:solidFill>
                  <a:schemeClr val="tx1"/>
                </a:solidFill>
                <a:effectLst/>
                <a:latin typeface="+mn-lt"/>
                <a:ea typeface="+mn-ea"/>
                <a:cs typeface="+mn-cs"/>
              </a:rPr>
              <a:t> Woman. Ricordate il momento in cui Richard Gere parla con </a:t>
            </a:r>
            <a:r>
              <a:rPr lang="it-IT" sz="1200" b="0" i="0" u="none" strike="noStrike" kern="1200" dirty="0" err="1">
                <a:solidFill>
                  <a:schemeClr val="tx1"/>
                </a:solidFill>
                <a:effectLst/>
                <a:latin typeface="+mn-lt"/>
                <a:ea typeface="+mn-ea"/>
                <a:cs typeface="+mn-cs"/>
              </a:rPr>
              <a:t>Mr</a:t>
            </a:r>
            <a:r>
              <a:rPr lang="it-IT" sz="1200" b="0" i="0" u="none" strike="noStrike" kern="1200" dirty="0">
                <a:solidFill>
                  <a:schemeClr val="tx1"/>
                </a:solidFill>
                <a:effectLst/>
                <a:latin typeface="+mn-lt"/>
                <a:ea typeface="+mn-ea"/>
                <a:cs typeface="+mn-cs"/>
              </a:rPr>
              <a:t> Morse? Per chi non lo ricordasse, vi spiego un po’ cosa succede in quella scena. I due sono in riunione per concludere un affare. Come da accordi, </a:t>
            </a:r>
            <a:r>
              <a:rPr lang="it-IT" sz="1200" b="0" i="0" u="none" strike="noStrike" kern="1200" dirty="0" err="1">
                <a:solidFill>
                  <a:schemeClr val="tx1"/>
                </a:solidFill>
                <a:effectLst/>
                <a:latin typeface="+mn-lt"/>
                <a:ea typeface="+mn-ea"/>
                <a:cs typeface="+mn-cs"/>
              </a:rPr>
              <a:t>Mr</a:t>
            </a:r>
            <a:r>
              <a:rPr lang="it-IT" sz="1200" b="0" i="0" u="none" strike="noStrike" kern="1200" dirty="0">
                <a:solidFill>
                  <a:schemeClr val="tx1"/>
                </a:solidFill>
                <a:effectLst/>
                <a:latin typeface="+mn-lt"/>
                <a:ea typeface="+mn-ea"/>
                <a:cs typeface="+mn-cs"/>
              </a:rPr>
              <a:t> Morse di aspetta che Richard Gere compri la sua società, per poi rivenderla sotto forma di società più piccole. Ma durante quella riunione, Richard Gere annuncia che ha cambiato idea, che non vuole più comprare quella società per farla in mille pezzi. Vuole invece aiutare </a:t>
            </a:r>
            <a:r>
              <a:rPr lang="it-IT" sz="1200" b="0" i="0" u="none" strike="noStrike" kern="1200" dirty="0" err="1">
                <a:solidFill>
                  <a:schemeClr val="tx1"/>
                </a:solidFill>
                <a:effectLst/>
                <a:latin typeface="+mn-lt"/>
                <a:ea typeface="+mn-ea"/>
                <a:cs typeface="+mn-cs"/>
              </a:rPr>
              <a:t>Mr</a:t>
            </a:r>
            <a:r>
              <a:rPr lang="it-IT" sz="1200" b="0" i="0" u="none" strike="noStrike" kern="1200" dirty="0">
                <a:solidFill>
                  <a:schemeClr val="tx1"/>
                </a:solidFill>
                <a:effectLst/>
                <a:latin typeface="+mn-lt"/>
                <a:ea typeface="+mn-ea"/>
                <a:cs typeface="+mn-cs"/>
              </a:rPr>
              <a:t> Morse a trasformarla in qualcosa di bello.</a:t>
            </a:r>
          </a:p>
          <a:p>
            <a:r>
              <a:rPr lang="it-IT" sz="1200" b="0" i="0" u="none" strike="noStrike" kern="1200" dirty="0">
                <a:solidFill>
                  <a:schemeClr val="tx1"/>
                </a:solidFill>
                <a:effectLst/>
                <a:latin typeface="+mn-lt"/>
                <a:ea typeface="+mn-ea"/>
                <a:cs typeface="+mn-cs"/>
              </a:rPr>
              <a:t>Ci sono due punti di questa clip in cui mi sono rivisto:</a:t>
            </a:r>
          </a:p>
          <a:p>
            <a:r>
              <a:rPr lang="it-IT" sz="1200" b="0" i="0" u="none" strike="noStrike" kern="1200" dirty="0">
                <a:solidFill>
                  <a:schemeClr val="tx1"/>
                </a:solidFill>
                <a:effectLst/>
                <a:latin typeface="+mn-lt"/>
                <a:ea typeface="+mn-ea"/>
                <a:cs typeface="+mn-cs"/>
              </a:rPr>
              <a:t>- Quando </a:t>
            </a:r>
            <a:r>
              <a:rPr lang="it-IT" sz="1200" b="0" i="0" u="none" strike="noStrike" kern="1200" dirty="0" err="1">
                <a:solidFill>
                  <a:schemeClr val="tx1"/>
                </a:solidFill>
                <a:effectLst/>
                <a:latin typeface="+mn-lt"/>
                <a:ea typeface="+mn-ea"/>
                <a:cs typeface="+mn-cs"/>
              </a:rPr>
              <a:t>richard</a:t>
            </a:r>
            <a:r>
              <a:rPr lang="it-IT" sz="1200" b="0" i="0" u="none" strike="noStrike" kern="1200" dirty="0">
                <a:solidFill>
                  <a:schemeClr val="tx1"/>
                </a:solidFill>
                <a:effectLst/>
                <a:latin typeface="+mn-lt"/>
                <a:ea typeface="+mn-ea"/>
                <a:cs typeface="+mn-cs"/>
              </a:rPr>
              <a:t> evidenzia quanto si senta poco a suo agio in quella veste/situazione</a:t>
            </a:r>
          </a:p>
          <a:p>
            <a:pPr marL="171450" indent="-171450">
              <a:buFontTx/>
              <a:buChar char="-"/>
            </a:pPr>
            <a:r>
              <a:rPr lang="it-IT" sz="1200" b="0" i="0" u="none" strike="noStrike" kern="1200" dirty="0">
                <a:solidFill>
                  <a:schemeClr val="tx1"/>
                </a:solidFill>
                <a:effectLst/>
                <a:latin typeface="+mn-lt"/>
                <a:ea typeface="+mn-ea"/>
                <a:cs typeface="+mn-cs"/>
              </a:rPr>
              <a:t>la sua volontà di creare qualcosa insieme, di bello e positivo</a:t>
            </a:r>
          </a:p>
          <a:p>
            <a:pPr marL="171450" indent="-171450">
              <a:buFontTx/>
              <a:buChar char="-"/>
            </a:pPr>
            <a:endParaRPr lang="it-IT" sz="1200" b="0" i="0" u="none" strike="noStrike" kern="1200" dirty="0">
              <a:solidFill>
                <a:schemeClr val="tx1"/>
              </a:solidFill>
              <a:effectLst/>
              <a:latin typeface="+mn-lt"/>
              <a:ea typeface="+mn-ea"/>
              <a:cs typeface="+mn-cs"/>
            </a:endParaRPr>
          </a:p>
          <a:p>
            <a:endParaRPr lang="it-IT" sz="1200" b="0" i="0" u="none" strike="noStrike" kern="1200" dirty="0">
              <a:solidFill>
                <a:schemeClr val="tx1"/>
              </a:solidFill>
              <a:effectLst/>
              <a:latin typeface="+mn-lt"/>
              <a:ea typeface="+mn-ea"/>
              <a:cs typeface="+mn-cs"/>
            </a:endParaRPr>
          </a:p>
          <a:p>
            <a:endParaRPr lang="it-IT" sz="1200" b="0" i="0" u="none" strike="noStrike" kern="1200" dirty="0">
              <a:solidFill>
                <a:schemeClr val="tx1"/>
              </a:solidFill>
              <a:effectLst/>
              <a:latin typeface="+mn-lt"/>
              <a:ea typeface="+mn-ea"/>
              <a:cs typeface="+mn-cs"/>
            </a:endParaRPr>
          </a:p>
          <a:p>
            <a:r>
              <a:rPr lang="it-IT" dirty="0"/>
              <a:t>Tutto ciò per portarvi ad </a:t>
            </a:r>
            <a:r>
              <a:rPr lang="it-IT" dirty="0" err="1"/>
              <a:t>Archeide</a:t>
            </a:r>
            <a:r>
              <a:rPr lang="it-IT" dirty="0"/>
              <a:t>…</a:t>
            </a:r>
          </a:p>
          <a:p>
            <a:pPr marL="171450" indent="-171450">
              <a:buFontTx/>
              <a:buChar char="-"/>
            </a:pPr>
            <a:r>
              <a:rPr lang="it-IT" dirty="0"/>
              <a:t>breve e concisa descrizione</a:t>
            </a:r>
          </a:p>
          <a:p>
            <a:pPr marL="171450" indent="-171450">
              <a:buFontTx/>
              <a:buChar char="-"/>
            </a:pPr>
            <a:r>
              <a:rPr lang="it-IT" dirty="0" err="1"/>
              <a:t>Mission</a:t>
            </a:r>
            <a:r>
              <a:rPr lang="it-IT" dirty="0"/>
              <a:t>/</a:t>
            </a:r>
            <a:r>
              <a:rPr lang="it-IT" dirty="0" err="1"/>
              <a:t>vision</a:t>
            </a:r>
            <a:r>
              <a:rPr lang="it-IT" dirty="0"/>
              <a:t> chiare che mirano ad unire il riscontro economico ad un impatto etico positivo</a:t>
            </a:r>
          </a:p>
          <a:p>
            <a:endParaRPr lang="it-IT" sz="1200" b="0" i="0" u="none" strike="noStrike"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6</a:t>
            </a:fld>
            <a:endParaRPr lang="it-IT"/>
          </a:p>
        </p:txBody>
      </p:sp>
    </p:spTree>
    <p:extLst>
      <p:ext uri="{BB962C8B-B14F-4D97-AF65-F5344CB8AC3E}">
        <p14:creationId xmlns:p14="http://schemas.microsoft.com/office/powerpoint/2010/main" val="3703053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Nel 2011 ho deciso che anche io avrei costruito qualcosa. </a:t>
            </a:r>
          </a:p>
          <a:p>
            <a:endParaRPr lang="it-IT" sz="1200" b="0" i="0" u="none" strike="noStrike" kern="1200" dirty="0">
              <a:solidFill>
                <a:schemeClr val="tx1"/>
              </a:solidFill>
              <a:effectLst/>
              <a:latin typeface="+mn-lt"/>
              <a:ea typeface="+mn-ea"/>
              <a:cs typeface="+mn-cs"/>
            </a:endParaRPr>
          </a:p>
          <a:p>
            <a:r>
              <a:rPr lang="it-IT" sz="1200" b="0" i="0" u="none" strike="noStrike" kern="1200" dirty="0">
                <a:solidFill>
                  <a:schemeClr val="tx1"/>
                </a:solidFill>
                <a:effectLst/>
                <a:latin typeface="+mn-lt"/>
                <a:ea typeface="+mn-ea"/>
                <a:cs typeface="+mn-cs"/>
              </a:rPr>
              <a:t>Erano gli anni in cui tante imprese soffrivano gli effetti della crisi economica e finanziaria, e faticavano a riprendersi. Il primo comparto del fondo nasce proprio con l’idea, attraverso il factoring, di aiutare le aziende del territorio a risollevarsi dai problemi finanziari in cui versavano, dando loro una possibilità. </a:t>
            </a:r>
          </a:p>
          <a:p>
            <a:endParaRPr lang="it-IT" sz="1200" b="0" i="0" u="none" strike="noStrike" kern="1200" dirty="0">
              <a:solidFill>
                <a:schemeClr val="tx1"/>
              </a:solidFill>
              <a:effectLst/>
              <a:latin typeface="+mn-lt"/>
              <a:ea typeface="+mn-ea"/>
              <a:cs typeface="+mn-cs"/>
            </a:endParaRPr>
          </a:p>
          <a:p>
            <a:r>
              <a:rPr lang="it-IT" sz="1200" b="0" i="0" u="none" strike="noStrike" kern="1200" dirty="0" err="1">
                <a:solidFill>
                  <a:schemeClr val="tx1"/>
                </a:solidFill>
                <a:effectLst/>
                <a:latin typeface="+mn-lt"/>
                <a:ea typeface="+mn-ea"/>
                <a:cs typeface="+mn-cs"/>
              </a:rPr>
              <a:t>CoEFI</a:t>
            </a:r>
            <a:r>
              <a:rPr lang="it-IT" sz="1200" b="0" i="0" u="none" strike="noStrike" kern="1200" dirty="0">
                <a:solidFill>
                  <a:schemeClr val="tx1"/>
                </a:solidFill>
                <a:effectLst/>
                <a:latin typeface="+mn-lt"/>
                <a:ea typeface="+mn-ea"/>
                <a:cs typeface="+mn-cs"/>
              </a:rPr>
              <a:t> è stato il primo grande successo, che ha permesso agli investitori, agli imprenditori finanziati e a me di avere degli ottimi ritorni economici scaturiti da qualcosa di buono, che stava al tempo stesso aiutando il nostro territorio.</a:t>
            </a:r>
          </a:p>
          <a:p>
            <a:endParaRPr lang="it-IT" sz="1200" b="0" i="0" u="none" strike="noStrike" kern="1200" dirty="0">
              <a:solidFill>
                <a:schemeClr val="tx1"/>
              </a:solidFill>
              <a:effectLst/>
              <a:latin typeface="+mn-lt"/>
              <a:ea typeface="+mn-ea"/>
              <a:cs typeface="+mn-cs"/>
            </a:endParaRPr>
          </a:p>
          <a:p>
            <a:r>
              <a:rPr lang="it-IT" dirty="0"/>
              <a:t>Inizio a costruire qualcosa</a:t>
            </a:r>
          </a:p>
          <a:p>
            <a:r>
              <a:rPr lang="it-IT" dirty="0"/>
              <a:t>Situazione della società/economia in quel momento</a:t>
            </a:r>
          </a:p>
          <a:p>
            <a:r>
              <a:rPr lang="it-IT" dirty="0"/>
              <a:t>Ritorno economico/etico</a:t>
            </a:r>
          </a:p>
          <a:p>
            <a:pPr lvl="1"/>
            <a:r>
              <a:rPr lang="it-IT" dirty="0"/>
              <a:t>Territorio</a:t>
            </a:r>
          </a:p>
          <a:p>
            <a:pPr lvl="1"/>
            <a:r>
              <a:rPr lang="it-IT" dirty="0"/>
              <a:t>Imprenditori</a:t>
            </a:r>
          </a:p>
          <a:p>
            <a:pPr lvl="1"/>
            <a:r>
              <a:rPr lang="it-IT" dirty="0"/>
              <a:t>Investitori</a:t>
            </a:r>
          </a:p>
          <a:p>
            <a:pPr lvl="1"/>
            <a:r>
              <a:rPr lang="it-IT" dirty="0"/>
              <a:t>Io stesso</a:t>
            </a:r>
          </a:p>
          <a:p>
            <a:endParaRPr lang="it-IT" sz="1200" b="0" i="0" u="none" strike="noStrike"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7</a:t>
            </a:fld>
            <a:endParaRPr lang="it-IT"/>
          </a:p>
        </p:txBody>
      </p:sp>
    </p:spTree>
    <p:extLst>
      <p:ext uri="{BB962C8B-B14F-4D97-AF65-F5344CB8AC3E}">
        <p14:creationId xmlns:p14="http://schemas.microsoft.com/office/powerpoint/2010/main" val="167076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0" i="0" u="none" strike="noStrike" kern="1200" dirty="0">
                <a:solidFill>
                  <a:schemeClr val="tx1"/>
                </a:solidFill>
                <a:effectLst/>
                <a:latin typeface="+mn-lt"/>
                <a:ea typeface="+mn-ea"/>
                <a:cs typeface="+mn-cs"/>
              </a:rPr>
              <a:t>Nel 2014 è partita la seconda sfida. </a:t>
            </a:r>
          </a:p>
          <a:p>
            <a:endParaRPr lang="it-IT" sz="1200" b="0" i="0" u="none" strike="noStrike" kern="1200" dirty="0">
              <a:solidFill>
                <a:schemeClr val="tx1"/>
              </a:solidFill>
              <a:effectLst/>
              <a:latin typeface="+mn-lt"/>
              <a:ea typeface="+mn-ea"/>
              <a:cs typeface="+mn-cs"/>
            </a:endParaRPr>
          </a:p>
          <a:p>
            <a:r>
              <a:rPr lang="it-IT" sz="1200" b="0" i="0" u="none" strike="noStrike" kern="1200" dirty="0">
                <a:solidFill>
                  <a:schemeClr val="tx1"/>
                </a:solidFill>
                <a:effectLst/>
                <a:latin typeface="+mn-lt"/>
                <a:ea typeface="+mn-ea"/>
                <a:cs typeface="+mn-cs"/>
              </a:rPr>
              <a:t>Abbiamo deciso di scommettere in un settore che stava subendo le prime battute d’arresto ma in cui noi credevamo: quello dell’energia rinnovabile. </a:t>
            </a:r>
          </a:p>
          <a:p>
            <a:r>
              <a:rPr lang="it-IT" sz="1200" b="0" i="0" u="none" strike="noStrike" kern="1200" dirty="0">
                <a:solidFill>
                  <a:schemeClr val="tx1"/>
                </a:solidFill>
                <a:effectLst/>
                <a:latin typeface="+mn-lt"/>
                <a:ea typeface="+mn-ea"/>
                <a:cs typeface="+mn-cs"/>
              </a:rPr>
              <a:t>Così è nato </a:t>
            </a:r>
            <a:r>
              <a:rPr lang="it-IT" sz="1200" b="0" i="0" u="none" strike="noStrike" kern="1200" dirty="0" err="1">
                <a:solidFill>
                  <a:schemeClr val="tx1"/>
                </a:solidFill>
                <a:effectLst/>
                <a:latin typeface="+mn-lt"/>
                <a:ea typeface="+mn-ea"/>
                <a:cs typeface="+mn-cs"/>
              </a:rPr>
              <a:t>Empower</a:t>
            </a:r>
            <a:r>
              <a:rPr lang="it-IT" sz="1200" b="0" i="0" u="none" strike="noStrike" kern="1200" dirty="0">
                <a:solidFill>
                  <a:schemeClr val="tx1"/>
                </a:solidFill>
                <a:effectLst/>
                <a:latin typeface="+mn-lt"/>
                <a:ea typeface="+mn-ea"/>
                <a:cs typeface="+mn-cs"/>
              </a:rPr>
              <a:t>, il secondo comparto del fondo. </a:t>
            </a:r>
          </a:p>
          <a:p>
            <a:endParaRPr lang="it-IT" sz="1200" b="0" i="0" u="none" strike="noStrike" kern="1200" dirty="0">
              <a:solidFill>
                <a:schemeClr val="tx1"/>
              </a:solidFill>
              <a:effectLst/>
              <a:latin typeface="+mn-lt"/>
              <a:ea typeface="+mn-ea"/>
              <a:cs typeface="+mn-cs"/>
            </a:endParaRPr>
          </a:p>
          <a:p>
            <a:r>
              <a:rPr lang="it-IT" sz="1200" b="0" i="0" u="none" strike="noStrike" kern="1200" dirty="0">
                <a:solidFill>
                  <a:schemeClr val="tx1"/>
                </a:solidFill>
                <a:effectLst/>
                <a:latin typeface="+mn-lt"/>
                <a:ea typeface="+mn-ea"/>
                <a:cs typeface="+mn-cs"/>
              </a:rPr>
              <a:t>Oggi il comparto investe non solo in energia rinnovabile, fotovoltaica ed eolica, ma anche in un progetto estremamente innovativo che potrebbe rivoluzionarie il settore energetico tramite la condivisione, lo </a:t>
            </a:r>
            <a:r>
              <a:rPr lang="it-IT" sz="1200" b="0" i="0" u="none" strike="noStrike" kern="1200" dirty="0" err="1">
                <a:solidFill>
                  <a:schemeClr val="tx1"/>
                </a:solidFill>
                <a:effectLst/>
                <a:latin typeface="+mn-lt"/>
                <a:ea typeface="+mn-ea"/>
                <a:cs typeface="+mn-cs"/>
              </a:rPr>
              <a:t>sharing</a:t>
            </a:r>
            <a:r>
              <a:rPr lang="it-IT" sz="1200" b="0" i="0" u="none" strike="noStrike" kern="1200" dirty="0">
                <a:solidFill>
                  <a:schemeClr val="tx1"/>
                </a:solidFill>
                <a:effectLst/>
                <a:latin typeface="+mn-lt"/>
                <a:ea typeface="+mn-ea"/>
                <a:cs typeface="+mn-cs"/>
              </a:rPr>
              <a:t> dell’energia.</a:t>
            </a:r>
            <a:endParaRPr lang="it-IT" dirty="0"/>
          </a:p>
          <a:p>
            <a:endParaRPr lang="it-IT" dirty="0"/>
          </a:p>
          <a:p>
            <a:endParaRPr lang="it-IT" dirty="0"/>
          </a:p>
          <a:p>
            <a:r>
              <a:rPr lang="it-IT" dirty="0"/>
              <a:t>Seconda sfida</a:t>
            </a:r>
          </a:p>
          <a:p>
            <a:r>
              <a:rPr lang="it-IT" dirty="0"/>
              <a:t>Settore – declino degli incentivi</a:t>
            </a:r>
          </a:p>
          <a:p>
            <a:r>
              <a:rPr lang="it-IT" dirty="0"/>
              <a:t>Composizione di </a:t>
            </a:r>
            <a:r>
              <a:rPr lang="it-IT" dirty="0" err="1"/>
              <a:t>empower</a:t>
            </a:r>
            <a:endParaRPr lang="it-IT" dirty="0"/>
          </a:p>
          <a:p>
            <a:r>
              <a:rPr lang="it-IT" dirty="0"/>
              <a:t>Anche qui ritorno economico e etico / ambientale (qualcosa a cui siamo sempre più sensibili)</a:t>
            </a:r>
          </a:p>
          <a:p>
            <a:endParaRPr lang="it-IT" dirty="0"/>
          </a:p>
        </p:txBody>
      </p:sp>
      <p:sp>
        <p:nvSpPr>
          <p:cNvPr id="4" name="Slide Number Placeholder 3"/>
          <p:cNvSpPr>
            <a:spLocks noGrp="1"/>
          </p:cNvSpPr>
          <p:nvPr>
            <p:ph type="sldNum" sz="quarter" idx="5"/>
          </p:nvPr>
        </p:nvSpPr>
        <p:spPr/>
        <p:txBody>
          <a:bodyPr/>
          <a:lstStyle/>
          <a:p>
            <a:fld id="{6DBA2F3C-D9B4-D440-A44A-20FD06484AE4}" type="slidenum">
              <a:rPr lang="it-IT" smtClean="0"/>
              <a:t>8</a:t>
            </a:fld>
            <a:endParaRPr lang="it-IT"/>
          </a:p>
        </p:txBody>
      </p:sp>
    </p:spTree>
    <p:extLst>
      <p:ext uri="{BB962C8B-B14F-4D97-AF65-F5344CB8AC3E}">
        <p14:creationId xmlns:p14="http://schemas.microsoft.com/office/powerpoint/2010/main" val="960312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it-IT" dirty="0"/>
              <a:t>Il 2018 come anno di svolta: </a:t>
            </a:r>
          </a:p>
          <a:p>
            <a:pPr marL="171450" indent="-171450">
              <a:buFontTx/>
              <a:buChar char="-"/>
            </a:pPr>
            <a:r>
              <a:rPr lang="it-IT" dirty="0"/>
              <a:t>INCONTRI</a:t>
            </a:r>
          </a:p>
          <a:p>
            <a:pPr marL="171450" indent="-171450">
              <a:buFontTx/>
              <a:buChar char="-"/>
            </a:pPr>
            <a:r>
              <a:rPr lang="it-IT" dirty="0"/>
              <a:t>VISION CHIARA E CONDIVISA</a:t>
            </a:r>
          </a:p>
          <a:p>
            <a:pPr marL="171450" indent="-171450">
              <a:buFontTx/>
              <a:buChar char="-"/>
            </a:pPr>
            <a:r>
              <a:rPr lang="it-IT" dirty="0"/>
              <a:t>INTENSI MOMENTI PERSONALI</a:t>
            </a:r>
          </a:p>
          <a:p>
            <a:pPr marL="171450" indent="-171450">
              <a:buFontTx/>
              <a:buChar char="-"/>
            </a:pPr>
            <a:endParaRPr lang="it-IT" dirty="0"/>
          </a:p>
          <a:p>
            <a:pPr marL="0" indent="0">
              <a:buFontTx/>
              <a:buNone/>
            </a:pPr>
            <a:r>
              <a:rPr lang="it-IT" dirty="0"/>
              <a:t>PRESA DI CONSAPEVOLEZZA</a:t>
            </a:r>
          </a:p>
          <a:p>
            <a:pPr marL="0" indent="0">
              <a:buFontTx/>
              <a:buNone/>
            </a:pPr>
            <a:endParaRPr lang="it-IT" dirty="0"/>
          </a:p>
          <a:p>
            <a:pPr marL="0" indent="0">
              <a:buFontTx/>
              <a:buNone/>
            </a:pPr>
            <a:r>
              <a:rPr lang="it-IT" dirty="0"/>
              <a:t>SVOLTA </a:t>
            </a:r>
          </a:p>
          <a:p>
            <a:pPr marL="0" indent="0">
              <a:buFontTx/>
              <a:buNone/>
            </a:pPr>
            <a:endParaRPr lang="it-IT" dirty="0"/>
          </a:p>
          <a:p>
            <a:pPr marL="0" indent="0">
              <a:buFontTx/>
              <a:buNone/>
            </a:pPr>
            <a:r>
              <a:rPr lang="it-IT" dirty="0"/>
              <a:t>NUOVO PROGETTO</a:t>
            </a:r>
          </a:p>
        </p:txBody>
      </p:sp>
      <p:sp>
        <p:nvSpPr>
          <p:cNvPr id="4" name="Slide Number Placeholder 3"/>
          <p:cNvSpPr>
            <a:spLocks noGrp="1"/>
          </p:cNvSpPr>
          <p:nvPr>
            <p:ph type="sldNum" sz="quarter" idx="5"/>
          </p:nvPr>
        </p:nvSpPr>
        <p:spPr/>
        <p:txBody>
          <a:bodyPr/>
          <a:lstStyle/>
          <a:p>
            <a:fld id="{6DBA2F3C-D9B4-D440-A44A-20FD06484AE4}" type="slidenum">
              <a:rPr lang="it-IT" smtClean="0"/>
              <a:t>9</a:t>
            </a:fld>
            <a:endParaRPr lang="it-IT"/>
          </a:p>
        </p:txBody>
      </p:sp>
    </p:spTree>
    <p:extLst>
      <p:ext uri="{BB962C8B-B14F-4D97-AF65-F5344CB8AC3E}">
        <p14:creationId xmlns:p14="http://schemas.microsoft.com/office/powerpoint/2010/main" val="130479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B56D-70E3-934B-A380-BFEA0F907D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A54A8C1C-F0BC-9B42-81B7-21AC3B21B6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2B620E7F-719C-7940-90B2-28CFC2943E89}"/>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9BDBE6D6-2103-7945-AE65-64802C65CF3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7A13AA4-24C9-0E42-8256-7BB42A2AC29E}"/>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423893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8F05B-5407-DB4B-872F-9A7E4BB21B6C}"/>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DB30837-1B4A-6842-B21F-B9602703F3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89FA25CE-BB68-7348-B183-7E74C55783D5}"/>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374C43DB-AF87-F146-8F00-E555D0B4559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95D6E8BE-071C-2444-94A2-CFF1699484E4}"/>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827504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A966E-F532-E146-9028-9A5DB44AE5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7F718B0-939D-0043-814D-499D6C8BB8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24AC330-9B23-7548-B71C-3A5282607DA8}"/>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02D1F517-4782-1A46-BF49-8E76AC83D24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D5647D3-A58E-C545-A5EF-002E6742C38E}"/>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247418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BEE2-343D-6443-AFBF-AB671D1E25AA}"/>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D2ABC6F-40D7-1F46-B844-03405F8AF0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489685A-411E-054E-9036-3E4F8B0D6442}"/>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684CA110-2585-0B40-A59C-05FEAED4DF1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0E72C68-A932-B64F-BC80-E92AFD46E8A9}"/>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18427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89548-1501-8445-9F2F-BA3064B282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612624E1-0B66-4048-BFA2-4277DA3180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9D42B4-0E99-A04E-B119-77EF616EF905}"/>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0C9CA5B2-19A8-6D47-90E8-2B27EDBC25D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80367DA-C028-7D41-9891-BC4EF11137BB}"/>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2829934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AAEE-EA0F-1846-A16C-7768A59E8AC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45AD4D47-16FD-8346-9290-9D5587AB07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F7337874-217E-9C4B-B10F-5FDA2C353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CFD96758-4BBA-7E4B-B65F-4C59C444FF28}"/>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6" name="Footer Placeholder 5">
            <a:extLst>
              <a:ext uri="{FF2B5EF4-FFF2-40B4-BE49-F238E27FC236}">
                <a16:creationId xmlns:a16="http://schemas.microsoft.com/office/drawing/2014/main" id="{A3270B6E-2856-2442-9F90-324AEB073D12}"/>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002C2BC-97C6-B14F-86CD-942014C19574}"/>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291675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19652-37A5-9D44-AC17-95605D3C3EB7}"/>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4621E24A-6843-614A-AB56-3413F4900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A441B9-7C63-264D-92CD-1B8672C512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95C6F584-EBE8-D848-9352-86ADF617E5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306940-22F9-8F4E-8E48-3E37810966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BB0B7B7D-F998-7545-8CF6-42F520AC6189}"/>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8" name="Footer Placeholder 7">
            <a:extLst>
              <a:ext uri="{FF2B5EF4-FFF2-40B4-BE49-F238E27FC236}">
                <a16:creationId xmlns:a16="http://schemas.microsoft.com/office/drawing/2014/main" id="{1FEE6E17-D559-0D48-8200-7D35CBBC1CA5}"/>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6F177120-82D4-2C4E-975C-A1726D454A93}"/>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104476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28DD-C446-3045-BFC3-BE3EF91C7E6E}"/>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A957D518-7619-694E-9017-CCD437EBCA18}"/>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4" name="Footer Placeholder 3">
            <a:extLst>
              <a:ext uri="{FF2B5EF4-FFF2-40B4-BE49-F238E27FC236}">
                <a16:creationId xmlns:a16="http://schemas.microsoft.com/office/drawing/2014/main" id="{D880DF3D-94E9-014D-8448-25C64DD93E29}"/>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B697270D-5720-4B41-95F3-6A039B1F52DA}"/>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399556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85AE4C-1BCC-C040-A13D-8CC0281FC841}"/>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3" name="Footer Placeholder 2">
            <a:extLst>
              <a:ext uri="{FF2B5EF4-FFF2-40B4-BE49-F238E27FC236}">
                <a16:creationId xmlns:a16="http://schemas.microsoft.com/office/drawing/2014/main" id="{5F74C039-112F-F746-B5AC-715A6D51E0F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E9BB59F9-44EC-2C47-AB2C-6F5E53E7BB37}"/>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297788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0A4B-0AF1-2946-B281-D61DEAC25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CA0070B3-46C0-9947-AEAF-84F617FEA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BEEC8063-B277-E248-A852-13C45E495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AD001-4051-FD4E-85CB-B1F46B4EB349}"/>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6" name="Footer Placeholder 5">
            <a:extLst>
              <a:ext uri="{FF2B5EF4-FFF2-40B4-BE49-F238E27FC236}">
                <a16:creationId xmlns:a16="http://schemas.microsoft.com/office/drawing/2014/main" id="{C69641B8-1F42-2047-AC13-7BBE202AE79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0A81C71D-6105-AA40-8F36-8BFD6304FDA8}"/>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4929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D1F67-7542-2D49-A7A0-1B280E44F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8061BEEA-1729-4545-A9A8-23C4E7163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636D317B-B3F6-AA40-ACAD-629D32B8C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9043F-0823-B94E-93E9-FBD3E761086A}"/>
              </a:ext>
            </a:extLst>
          </p:cNvPr>
          <p:cNvSpPr>
            <a:spLocks noGrp="1"/>
          </p:cNvSpPr>
          <p:nvPr>
            <p:ph type="dt" sz="half" idx="10"/>
          </p:nvPr>
        </p:nvSpPr>
        <p:spPr/>
        <p:txBody>
          <a:bodyPr/>
          <a:lstStyle/>
          <a:p>
            <a:fld id="{31BF232D-6051-1546-A5AB-0346351F6E7D}" type="datetimeFigureOut">
              <a:rPr lang="it-IT" smtClean="0"/>
              <a:t>15/07/19</a:t>
            </a:fld>
            <a:endParaRPr lang="it-IT"/>
          </a:p>
        </p:txBody>
      </p:sp>
      <p:sp>
        <p:nvSpPr>
          <p:cNvPr id="6" name="Footer Placeholder 5">
            <a:extLst>
              <a:ext uri="{FF2B5EF4-FFF2-40B4-BE49-F238E27FC236}">
                <a16:creationId xmlns:a16="http://schemas.microsoft.com/office/drawing/2014/main" id="{A587C91F-F7D4-3B4C-8941-CB9141EA78A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93B45113-59C1-B74F-A8E0-A5A48B5CB135}"/>
              </a:ext>
            </a:extLst>
          </p:cNvPr>
          <p:cNvSpPr>
            <a:spLocks noGrp="1"/>
          </p:cNvSpPr>
          <p:nvPr>
            <p:ph type="sldNum" sz="quarter" idx="12"/>
          </p:nvPr>
        </p:nvSpPr>
        <p:spPr/>
        <p:txBody>
          <a:bodyPr/>
          <a:lstStyle/>
          <a:p>
            <a:fld id="{C9D859D0-5294-4947-88AD-762FE850F47D}" type="slidenum">
              <a:rPr lang="it-IT" smtClean="0"/>
              <a:t>‹#›</a:t>
            </a:fld>
            <a:endParaRPr lang="it-IT"/>
          </a:p>
        </p:txBody>
      </p:sp>
    </p:spTree>
    <p:extLst>
      <p:ext uri="{BB962C8B-B14F-4D97-AF65-F5344CB8AC3E}">
        <p14:creationId xmlns:p14="http://schemas.microsoft.com/office/powerpoint/2010/main" val="98793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C64D26-DB08-A94A-9D5A-2C7ECF691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7A83A8A8-EDE8-0C4B-BA15-372056794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464D2F1-3939-AA49-BC90-1F7B3A1AD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BF232D-6051-1546-A5AB-0346351F6E7D}" type="datetimeFigureOut">
              <a:rPr lang="it-IT" smtClean="0"/>
              <a:t>15/07/19</a:t>
            </a:fld>
            <a:endParaRPr lang="it-IT"/>
          </a:p>
        </p:txBody>
      </p:sp>
      <p:sp>
        <p:nvSpPr>
          <p:cNvPr id="5" name="Footer Placeholder 4">
            <a:extLst>
              <a:ext uri="{FF2B5EF4-FFF2-40B4-BE49-F238E27FC236}">
                <a16:creationId xmlns:a16="http://schemas.microsoft.com/office/drawing/2014/main" id="{60D0B494-BE56-504B-B9BE-0E5DD75784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5301FE97-4F2C-D643-8044-95F324676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59D0-5294-4947-88AD-762FE850F47D}" type="slidenum">
              <a:rPr lang="it-IT" smtClean="0"/>
              <a:t>‹#›</a:t>
            </a:fld>
            <a:endParaRPr lang="it-IT"/>
          </a:p>
        </p:txBody>
      </p:sp>
    </p:spTree>
    <p:extLst>
      <p:ext uri="{BB962C8B-B14F-4D97-AF65-F5344CB8AC3E}">
        <p14:creationId xmlns:p14="http://schemas.microsoft.com/office/powerpoint/2010/main" val="1565061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1.png"/><Relationship Id="rId4" Type="http://schemas.microsoft.com/office/2007/relationships/hdphoto" Target="../media/hdphoto2.wdp"/><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tiff"/><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6.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mentimeter.com/s/d05aa73b00178dc63e6136bccb6bdf9d/8bcb90669a94" TargetMode="External"/><Relationship Id="rId5" Type="http://schemas.openxmlformats.org/officeDocument/2006/relationships/hyperlink" Target="http://www.menti.com/"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0.tiff"/><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pfsDn4XH31E?feature=oembed" TargetMode="Externa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1.png"/><Relationship Id="rId7"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10" Type="http://schemas.openxmlformats.org/officeDocument/2006/relationships/image" Target="../media/image17.tiff"/><Relationship Id="rId4" Type="http://schemas.openxmlformats.org/officeDocument/2006/relationships/image" Target="../media/image1.png"/><Relationship Id="rId9"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1.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F28EF-E56D-8942-8694-4A4BC3DC7B32}"/>
              </a:ext>
            </a:extLst>
          </p:cNvPr>
          <p:cNvPicPr>
            <a:picLocks noChangeAspect="1"/>
          </p:cNvPicPr>
          <p:nvPr/>
        </p:nvPicPr>
        <p:blipFill>
          <a:blip r:embed="rId3"/>
          <a:stretch>
            <a:fillRect/>
          </a:stretch>
        </p:blipFill>
        <p:spPr>
          <a:xfrm>
            <a:off x="8926752" y="401286"/>
            <a:ext cx="2859819" cy="765003"/>
          </a:xfrm>
          <a:prstGeom prst="rect">
            <a:avLst/>
          </a:prstGeom>
        </p:spPr>
      </p:pic>
      <p:sp>
        <p:nvSpPr>
          <p:cNvPr id="5" name="TextBox 4">
            <a:extLst>
              <a:ext uri="{FF2B5EF4-FFF2-40B4-BE49-F238E27FC236}">
                <a16:creationId xmlns:a16="http://schemas.microsoft.com/office/drawing/2014/main" id="{5B4BA65D-F0F9-114E-A2FC-3946BC82E5F4}"/>
              </a:ext>
            </a:extLst>
          </p:cNvPr>
          <p:cNvSpPr txBox="1"/>
          <p:nvPr/>
        </p:nvSpPr>
        <p:spPr>
          <a:xfrm>
            <a:off x="4030368" y="5620084"/>
            <a:ext cx="4131259" cy="738664"/>
          </a:xfrm>
          <a:prstGeom prst="rect">
            <a:avLst/>
          </a:prstGeom>
          <a:noFill/>
        </p:spPr>
        <p:txBody>
          <a:bodyPr wrap="square" rtlCol="0">
            <a:spAutoFit/>
          </a:bodyPr>
          <a:lstStyle/>
          <a:p>
            <a:pPr algn="ctr"/>
            <a:r>
              <a:rPr lang="it-IT" sz="2400" dirty="0">
                <a:latin typeface="Roboto Slab Light" pitchFamily="2" charset="0"/>
                <a:ea typeface="Roboto Slab Light" pitchFamily="2" charset="0"/>
              </a:rPr>
              <a:t>ALESSANDRO BRUSCAGIN</a:t>
            </a:r>
            <a:endParaRPr lang="it-IT" dirty="0">
              <a:latin typeface="Roboto Slab Light" pitchFamily="2" charset="0"/>
              <a:ea typeface="Roboto Slab Light" pitchFamily="2" charset="0"/>
            </a:endParaRPr>
          </a:p>
          <a:p>
            <a:pPr algn="ctr"/>
            <a:r>
              <a:rPr lang="it-IT" dirty="0">
                <a:latin typeface="Roboto Slab Light" pitchFamily="2" charset="0"/>
                <a:ea typeface="Roboto Slab Light" pitchFamily="2" charset="0"/>
              </a:rPr>
              <a:t>CEO</a:t>
            </a:r>
          </a:p>
        </p:txBody>
      </p:sp>
      <p:sp>
        <p:nvSpPr>
          <p:cNvPr id="2" name="TextBox 1">
            <a:extLst>
              <a:ext uri="{FF2B5EF4-FFF2-40B4-BE49-F238E27FC236}">
                <a16:creationId xmlns:a16="http://schemas.microsoft.com/office/drawing/2014/main" id="{4739A34B-B4BE-0746-8557-8470CA77CA74}"/>
              </a:ext>
            </a:extLst>
          </p:cNvPr>
          <p:cNvSpPr txBox="1"/>
          <p:nvPr/>
        </p:nvSpPr>
        <p:spPr>
          <a:xfrm>
            <a:off x="2657463" y="2246119"/>
            <a:ext cx="6877072" cy="1569660"/>
          </a:xfrm>
          <a:prstGeom prst="rect">
            <a:avLst/>
          </a:prstGeom>
          <a:noFill/>
        </p:spPr>
        <p:txBody>
          <a:bodyPr wrap="square" rtlCol="0">
            <a:spAutoFit/>
          </a:bodyPr>
          <a:lstStyle/>
          <a:p>
            <a:pPr algn="ctr"/>
            <a:r>
              <a:rPr lang="it-IT" sz="4800" dirty="0">
                <a:latin typeface="Roboto Slab Light" pitchFamily="2" charset="0"/>
                <a:ea typeface="Roboto Slab Light" pitchFamily="2" charset="0"/>
              </a:rPr>
              <a:t>UN FUTURO DI CUI ESSERE ORGOGLIOSI</a:t>
            </a:r>
          </a:p>
        </p:txBody>
      </p:sp>
    </p:spTree>
    <p:extLst>
      <p:ext uri="{BB962C8B-B14F-4D97-AF65-F5344CB8AC3E}">
        <p14:creationId xmlns:p14="http://schemas.microsoft.com/office/powerpoint/2010/main" val="3162925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A2DAD6-E656-2742-996B-72CE49F99BC4}"/>
              </a:ext>
            </a:extLst>
          </p:cNvPr>
          <p:cNvCxnSpPr/>
          <p:nvPr/>
        </p:nvCxnSpPr>
        <p:spPr>
          <a:xfrm>
            <a:off x="6096000" y="458035"/>
            <a:ext cx="0" cy="5941930"/>
          </a:xfrm>
          <a:prstGeom prst="line">
            <a:avLst/>
          </a:prstGeom>
          <a:ln w="19050"/>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28AC9205-1AF2-C940-A3E8-C3361577A71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784371" y="3968333"/>
            <a:ext cx="1105219" cy="1041456"/>
          </a:xfrm>
          <a:prstGeom prst="rect">
            <a:avLst/>
          </a:prstGeom>
        </p:spPr>
      </p:pic>
      <p:sp>
        <p:nvSpPr>
          <p:cNvPr id="12" name="TextBox 11">
            <a:extLst>
              <a:ext uri="{FF2B5EF4-FFF2-40B4-BE49-F238E27FC236}">
                <a16:creationId xmlns:a16="http://schemas.microsoft.com/office/drawing/2014/main" id="{26DF76A8-1AE0-1645-B518-087D52041CA4}"/>
              </a:ext>
            </a:extLst>
          </p:cNvPr>
          <p:cNvSpPr txBox="1"/>
          <p:nvPr/>
        </p:nvSpPr>
        <p:spPr>
          <a:xfrm>
            <a:off x="1185204" y="2778290"/>
            <a:ext cx="1584088" cy="523220"/>
          </a:xfrm>
          <a:prstGeom prst="rect">
            <a:avLst/>
          </a:prstGeom>
          <a:noFill/>
        </p:spPr>
        <p:txBody>
          <a:bodyPr wrap="none" rtlCol="0">
            <a:spAutoFit/>
          </a:bodyPr>
          <a:lstStyle/>
          <a:p>
            <a:r>
              <a:rPr lang="it-IT" sz="2800" dirty="0">
                <a:latin typeface="Roboto Slab Light" pitchFamily="2" charset="0"/>
                <a:ea typeface="Roboto Slab Light" pitchFamily="2" charset="0"/>
              </a:rPr>
              <a:t>CLIENTI</a:t>
            </a:r>
          </a:p>
        </p:txBody>
      </p:sp>
      <p:sp>
        <p:nvSpPr>
          <p:cNvPr id="14" name="TextBox 13">
            <a:extLst>
              <a:ext uri="{FF2B5EF4-FFF2-40B4-BE49-F238E27FC236}">
                <a16:creationId xmlns:a16="http://schemas.microsoft.com/office/drawing/2014/main" id="{F090A94D-98C8-B64F-9880-D8EDCFE49608}"/>
              </a:ext>
            </a:extLst>
          </p:cNvPr>
          <p:cNvSpPr txBox="1"/>
          <p:nvPr/>
        </p:nvSpPr>
        <p:spPr>
          <a:xfrm>
            <a:off x="674648" y="4258154"/>
            <a:ext cx="2605200" cy="523220"/>
          </a:xfrm>
          <a:prstGeom prst="rect">
            <a:avLst/>
          </a:prstGeom>
          <a:noFill/>
        </p:spPr>
        <p:txBody>
          <a:bodyPr wrap="none" rtlCol="0">
            <a:spAutoFit/>
          </a:bodyPr>
          <a:lstStyle/>
          <a:p>
            <a:r>
              <a:rPr lang="it-IT" sz="2800" dirty="0">
                <a:latin typeface="Roboto Slab Light" pitchFamily="2" charset="0"/>
                <a:ea typeface="Roboto Slab Light" pitchFamily="2" charset="0"/>
              </a:rPr>
              <a:t>ALESSANDRO</a:t>
            </a:r>
          </a:p>
        </p:txBody>
      </p:sp>
      <p:sp>
        <p:nvSpPr>
          <p:cNvPr id="16" name="TextBox 15">
            <a:extLst>
              <a:ext uri="{FF2B5EF4-FFF2-40B4-BE49-F238E27FC236}">
                <a16:creationId xmlns:a16="http://schemas.microsoft.com/office/drawing/2014/main" id="{B7BC2D33-73BE-6E48-9BD2-02203917AE63}"/>
              </a:ext>
            </a:extLst>
          </p:cNvPr>
          <p:cNvSpPr txBox="1"/>
          <p:nvPr/>
        </p:nvSpPr>
        <p:spPr>
          <a:xfrm>
            <a:off x="1183278" y="419968"/>
            <a:ext cx="3456395" cy="1323439"/>
          </a:xfrm>
          <a:prstGeom prst="rect">
            <a:avLst/>
          </a:prstGeom>
          <a:noFill/>
        </p:spPr>
        <p:txBody>
          <a:bodyPr wrap="none" rtlCol="0">
            <a:spAutoFit/>
          </a:bodyPr>
          <a:lstStyle/>
          <a:p>
            <a:pPr algn="ctr"/>
            <a:r>
              <a:rPr lang="it-IT" sz="4000" dirty="0">
                <a:latin typeface="Roboto Slab" pitchFamily="2" charset="0"/>
                <a:ea typeface="Roboto Slab" pitchFamily="2" charset="0"/>
              </a:rPr>
              <a:t>PRIMA</a:t>
            </a:r>
          </a:p>
          <a:p>
            <a:pPr algn="ctr"/>
            <a:r>
              <a:rPr lang="it-IT" sz="4000" dirty="0">
                <a:latin typeface="Roboto Slab" pitchFamily="2" charset="0"/>
                <a:ea typeface="Roboto Slab" pitchFamily="2" charset="0"/>
              </a:rPr>
              <a:t>DI ARCHEIDE</a:t>
            </a:r>
          </a:p>
        </p:txBody>
      </p:sp>
      <p:sp>
        <p:nvSpPr>
          <p:cNvPr id="18" name="TextBox 17">
            <a:extLst>
              <a:ext uri="{FF2B5EF4-FFF2-40B4-BE49-F238E27FC236}">
                <a16:creationId xmlns:a16="http://schemas.microsoft.com/office/drawing/2014/main" id="{36AD2400-5F70-D74A-BFF5-27A66A905B1D}"/>
              </a:ext>
            </a:extLst>
          </p:cNvPr>
          <p:cNvSpPr txBox="1"/>
          <p:nvPr/>
        </p:nvSpPr>
        <p:spPr>
          <a:xfrm>
            <a:off x="6910174" y="2436991"/>
            <a:ext cx="2456122" cy="523220"/>
          </a:xfrm>
          <a:prstGeom prst="rect">
            <a:avLst/>
          </a:prstGeom>
          <a:noFill/>
        </p:spPr>
        <p:txBody>
          <a:bodyPr wrap="none" rtlCol="0">
            <a:spAutoFit/>
          </a:bodyPr>
          <a:lstStyle/>
          <a:p>
            <a:r>
              <a:rPr lang="it-IT" sz="2800" dirty="0">
                <a:latin typeface="Roboto Slab Light" pitchFamily="2" charset="0"/>
                <a:ea typeface="Roboto Slab Light" pitchFamily="2" charset="0"/>
              </a:rPr>
              <a:t>INVESTITORI</a:t>
            </a:r>
          </a:p>
        </p:txBody>
      </p:sp>
      <p:sp>
        <p:nvSpPr>
          <p:cNvPr id="19" name="TextBox 18">
            <a:extLst>
              <a:ext uri="{FF2B5EF4-FFF2-40B4-BE49-F238E27FC236}">
                <a16:creationId xmlns:a16="http://schemas.microsoft.com/office/drawing/2014/main" id="{5F8152CE-6EBB-1448-B394-01C0F0604588}"/>
              </a:ext>
            </a:extLst>
          </p:cNvPr>
          <p:cNvSpPr txBox="1"/>
          <p:nvPr/>
        </p:nvSpPr>
        <p:spPr>
          <a:xfrm>
            <a:off x="6835635" y="4896673"/>
            <a:ext cx="2605200" cy="523220"/>
          </a:xfrm>
          <a:prstGeom prst="rect">
            <a:avLst/>
          </a:prstGeom>
          <a:noFill/>
        </p:spPr>
        <p:txBody>
          <a:bodyPr wrap="none" rtlCol="0">
            <a:spAutoFit/>
          </a:bodyPr>
          <a:lstStyle/>
          <a:p>
            <a:r>
              <a:rPr lang="it-IT" sz="2800" dirty="0">
                <a:latin typeface="Roboto Slab Light" pitchFamily="2" charset="0"/>
                <a:ea typeface="Roboto Slab Light" pitchFamily="2" charset="0"/>
              </a:rPr>
              <a:t>ALESSANDRO</a:t>
            </a:r>
          </a:p>
        </p:txBody>
      </p:sp>
      <p:pic>
        <p:nvPicPr>
          <p:cNvPr id="2" name="Picture 1">
            <a:extLst>
              <a:ext uri="{FF2B5EF4-FFF2-40B4-BE49-F238E27FC236}">
                <a16:creationId xmlns:a16="http://schemas.microsoft.com/office/drawing/2014/main" id="{31A8A735-18C1-3B48-A0CF-B76E2175387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203"/>
                    </a14:imgEffect>
                    <a14:imgEffect>
                      <a14:saturation sat="81000"/>
                    </a14:imgEffect>
                    <a14:imgEffect>
                      <a14:brightnessContrast bright="9000" contrast="36000"/>
                    </a14:imgEffect>
                  </a14:imgLayer>
                </a14:imgProps>
              </a:ext>
            </a:extLst>
          </a:blip>
          <a:stretch>
            <a:fillRect/>
          </a:stretch>
        </p:blipFill>
        <p:spPr>
          <a:xfrm>
            <a:off x="9889597" y="4583336"/>
            <a:ext cx="1117199" cy="1041457"/>
          </a:xfrm>
          <a:prstGeom prst="rect">
            <a:avLst/>
          </a:prstGeom>
        </p:spPr>
      </p:pic>
      <p:pic>
        <p:nvPicPr>
          <p:cNvPr id="20" name="Picture 19">
            <a:extLst>
              <a:ext uri="{FF2B5EF4-FFF2-40B4-BE49-F238E27FC236}">
                <a16:creationId xmlns:a16="http://schemas.microsoft.com/office/drawing/2014/main" id="{C97460AD-8827-8C41-8A10-3DE4950D62BA}"/>
              </a:ext>
            </a:extLst>
          </p:cNvPr>
          <p:cNvPicPr>
            <a:picLocks noChangeAspect="1"/>
          </p:cNvPicPr>
          <p:nvPr/>
        </p:nvPicPr>
        <p:blipFill>
          <a:blip r:embed="rId5">
            <a:extLst>
              <a:ext uri="{BEBA8EAE-BF5A-486C-A8C5-ECC9F3942E4B}">
                <a14:imgProps xmlns:a14="http://schemas.microsoft.com/office/drawing/2010/main">
                  <a14:imgLayer r:embed="rId7">
                    <a14:imgEffect>
                      <a14:colorTemperature colorTemp="6203"/>
                    </a14:imgEffect>
                    <a14:imgEffect>
                      <a14:saturation sat="81000"/>
                    </a14:imgEffect>
                    <a14:imgEffect>
                      <a14:brightnessContrast bright="9000" contrast="36000"/>
                    </a14:imgEffect>
                  </a14:imgLayer>
                </a14:imgProps>
              </a:ext>
            </a:extLst>
          </a:blip>
          <a:stretch>
            <a:fillRect/>
          </a:stretch>
        </p:blipFill>
        <p:spPr>
          <a:xfrm>
            <a:off x="9889597" y="2197223"/>
            <a:ext cx="1117199" cy="1041457"/>
          </a:xfrm>
          <a:prstGeom prst="rect">
            <a:avLst/>
          </a:prstGeom>
        </p:spPr>
      </p:pic>
      <p:sp>
        <p:nvSpPr>
          <p:cNvPr id="21" name="TextBox 20">
            <a:extLst>
              <a:ext uri="{FF2B5EF4-FFF2-40B4-BE49-F238E27FC236}">
                <a16:creationId xmlns:a16="http://schemas.microsoft.com/office/drawing/2014/main" id="{8819E04C-1792-314A-9C25-92C4CDABD9B1}"/>
              </a:ext>
            </a:extLst>
          </p:cNvPr>
          <p:cNvSpPr txBox="1"/>
          <p:nvPr/>
        </p:nvSpPr>
        <p:spPr>
          <a:xfrm>
            <a:off x="6639739" y="3520617"/>
            <a:ext cx="2843935" cy="954107"/>
          </a:xfrm>
          <a:prstGeom prst="rect">
            <a:avLst/>
          </a:prstGeom>
          <a:noFill/>
        </p:spPr>
        <p:txBody>
          <a:bodyPr wrap="square" rtlCol="0">
            <a:spAutoFit/>
          </a:bodyPr>
          <a:lstStyle/>
          <a:p>
            <a:pPr algn="ctr"/>
            <a:r>
              <a:rPr lang="it-IT" sz="2800" dirty="0">
                <a:latin typeface="Roboto Slab Light" pitchFamily="2" charset="0"/>
                <a:ea typeface="Roboto Slab Light" pitchFamily="2" charset="0"/>
              </a:rPr>
              <a:t>IMPRENDITORI FINANZIATI</a:t>
            </a:r>
          </a:p>
        </p:txBody>
      </p:sp>
      <p:pic>
        <p:nvPicPr>
          <p:cNvPr id="22" name="Picture 21">
            <a:extLst>
              <a:ext uri="{FF2B5EF4-FFF2-40B4-BE49-F238E27FC236}">
                <a16:creationId xmlns:a16="http://schemas.microsoft.com/office/drawing/2014/main" id="{3D0B7549-A242-9345-8B0F-64EB4292E331}"/>
              </a:ext>
            </a:extLst>
          </p:cNvPr>
          <p:cNvPicPr>
            <a:picLocks noChangeAspect="1"/>
          </p:cNvPicPr>
          <p:nvPr/>
        </p:nvPicPr>
        <p:blipFill>
          <a:blip r:embed="rId5">
            <a:extLst>
              <a:ext uri="{BEBA8EAE-BF5A-486C-A8C5-ECC9F3942E4B}">
                <a14:imgProps xmlns:a14="http://schemas.microsoft.com/office/drawing/2010/main">
                  <a14:imgLayer r:embed="rId8">
                    <a14:imgEffect>
                      <a14:colorTemperature colorTemp="6203"/>
                    </a14:imgEffect>
                    <a14:imgEffect>
                      <a14:saturation sat="81000"/>
                    </a14:imgEffect>
                    <a14:imgEffect>
                      <a14:brightnessContrast bright="9000" contrast="36000"/>
                    </a14:imgEffect>
                  </a14:imgLayer>
                </a14:imgProps>
              </a:ext>
            </a:extLst>
          </a:blip>
          <a:stretch>
            <a:fillRect/>
          </a:stretch>
        </p:blipFill>
        <p:spPr>
          <a:xfrm>
            <a:off x="9889597" y="3455316"/>
            <a:ext cx="1117199" cy="1041457"/>
          </a:xfrm>
          <a:prstGeom prst="rect">
            <a:avLst/>
          </a:prstGeom>
        </p:spPr>
      </p:pic>
      <p:pic>
        <p:nvPicPr>
          <p:cNvPr id="5" name="Picture 4">
            <a:extLst>
              <a:ext uri="{FF2B5EF4-FFF2-40B4-BE49-F238E27FC236}">
                <a16:creationId xmlns:a16="http://schemas.microsoft.com/office/drawing/2014/main" id="{4B1709E5-083D-7541-A963-73EC5AE07C77}"/>
              </a:ext>
            </a:extLst>
          </p:cNvPr>
          <p:cNvPicPr>
            <a:picLocks noChangeAspect="1"/>
          </p:cNvPicPr>
          <p:nvPr/>
        </p:nvPicPr>
        <p:blipFill>
          <a:blip r:embed="rId9"/>
          <a:stretch>
            <a:fillRect/>
          </a:stretch>
        </p:blipFill>
        <p:spPr>
          <a:xfrm>
            <a:off x="3841680" y="2508297"/>
            <a:ext cx="990600" cy="1028700"/>
          </a:xfrm>
          <a:prstGeom prst="rect">
            <a:avLst/>
          </a:prstGeom>
        </p:spPr>
      </p:pic>
      <p:pic>
        <p:nvPicPr>
          <p:cNvPr id="17" name="Picture 16">
            <a:extLst>
              <a:ext uri="{FF2B5EF4-FFF2-40B4-BE49-F238E27FC236}">
                <a16:creationId xmlns:a16="http://schemas.microsoft.com/office/drawing/2014/main" id="{4E54D30E-EE17-5E49-AE3D-25C05AED4B8C}"/>
              </a:ext>
            </a:extLst>
          </p:cNvPr>
          <p:cNvPicPr>
            <a:picLocks noChangeAspect="1"/>
          </p:cNvPicPr>
          <p:nvPr/>
        </p:nvPicPr>
        <p:blipFill>
          <a:blip r:embed="rId10"/>
          <a:stretch>
            <a:fillRect/>
          </a:stretch>
        </p:blipFill>
        <p:spPr>
          <a:xfrm>
            <a:off x="10027413" y="6210853"/>
            <a:ext cx="1825676" cy="488369"/>
          </a:xfrm>
          <a:prstGeom prst="rect">
            <a:avLst/>
          </a:prstGeom>
        </p:spPr>
      </p:pic>
      <p:sp>
        <p:nvSpPr>
          <p:cNvPr id="24" name="TextBox 23">
            <a:extLst>
              <a:ext uri="{FF2B5EF4-FFF2-40B4-BE49-F238E27FC236}">
                <a16:creationId xmlns:a16="http://schemas.microsoft.com/office/drawing/2014/main" id="{B6719395-34C5-2541-A07B-F472F27C9592}"/>
              </a:ext>
            </a:extLst>
          </p:cNvPr>
          <p:cNvSpPr txBox="1"/>
          <p:nvPr/>
        </p:nvSpPr>
        <p:spPr>
          <a:xfrm>
            <a:off x="7794478" y="419968"/>
            <a:ext cx="2807180" cy="1323439"/>
          </a:xfrm>
          <a:prstGeom prst="rect">
            <a:avLst/>
          </a:prstGeom>
          <a:noFill/>
        </p:spPr>
        <p:txBody>
          <a:bodyPr wrap="none" rtlCol="0">
            <a:spAutoFit/>
          </a:bodyPr>
          <a:lstStyle/>
          <a:p>
            <a:pPr algn="ctr"/>
            <a:r>
              <a:rPr lang="it-IT" sz="4000" dirty="0">
                <a:latin typeface="Roboto Slab" pitchFamily="2" charset="0"/>
                <a:ea typeface="Roboto Slab" pitchFamily="2" charset="0"/>
              </a:rPr>
              <a:t>DOPO</a:t>
            </a:r>
          </a:p>
          <a:p>
            <a:pPr algn="ctr"/>
            <a:r>
              <a:rPr lang="it-IT" sz="4000" dirty="0">
                <a:latin typeface="Roboto Slab" pitchFamily="2" charset="0"/>
                <a:ea typeface="Roboto Slab" pitchFamily="2" charset="0"/>
              </a:rPr>
              <a:t>ARCHEIDE</a:t>
            </a:r>
          </a:p>
        </p:txBody>
      </p:sp>
      <p:sp>
        <p:nvSpPr>
          <p:cNvPr id="25" name="TextBox 24">
            <a:extLst>
              <a:ext uri="{FF2B5EF4-FFF2-40B4-BE49-F238E27FC236}">
                <a16:creationId xmlns:a16="http://schemas.microsoft.com/office/drawing/2014/main" id="{C0C76122-141D-7649-95C2-CD6F67630EDE}"/>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1070279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C1EF77-9082-F347-B2FA-11C888C43B2A}"/>
              </a:ext>
            </a:extLst>
          </p:cNvPr>
          <p:cNvSpPr txBox="1"/>
          <p:nvPr/>
        </p:nvSpPr>
        <p:spPr>
          <a:xfrm>
            <a:off x="338911" y="677198"/>
            <a:ext cx="10967923" cy="2624693"/>
          </a:xfrm>
          <a:prstGeom prst="rect">
            <a:avLst/>
          </a:prstGeom>
          <a:noFill/>
        </p:spPr>
        <p:txBody>
          <a:bodyPr wrap="square" rtlCol="0">
            <a:spAutoFit/>
          </a:bodyPr>
          <a:lstStyle/>
          <a:p>
            <a:pPr algn="r">
              <a:lnSpc>
                <a:spcPct val="150000"/>
              </a:lnSpc>
            </a:pPr>
            <a:r>
              <a:rPr lang="it-IT" sz="3800" dirty="0">
                <a:latin typeface="Roboto Slab Light" pitchFamily="2" charset="0"/>
                <a:ea typeface="Roboto Slab Light" pitchFamily="2" charset="0"/>
              </a:rPr>
              <a:t>«La </a:t>
            </a:r>
            <a:r>
              <a:rPr lang="it-IT" sz="3800" dirty="0">
                <a:latin typeface="Roboto Slab" pitchFamily="2" charset="0"/>
                <a:ea typeface="Roboto Slab" pitchFamily="2" charset="0"/>
              </a:rPr>
              <a:t>creazione</a:t>
            </a:r>
            <a:r>
              <a:rPr lang="it-IT" sz="3800" dirty="0">
                <a:latin typeface="Roboto Slab Light" pitchFamily="2" charset="0"/>
                <a:ea typeface="Roboto Slab Light" pitchFamily="2" charset="0"/>
              </a:rPr>
              <a:t> delle cose e delle situazioni, è la più grande delle soddisfazioni, la più grande delle ambizioni»</a:t>
            </a:r>
          </a:p>
        </p:txBody>
      </p:sp>
      <p:pic>
        <p:nvPicPr>
          <p:cNvPr id="6" name="Picture 5">
            <a:extLst>
              <a:ext uri="{FF2B5EF4-FFF2-40B4-BE49-F238E27FC236}">
                <a16:creationId xmlns:a16="http://schemas.microsoft.com/office/drawing/2014/main" id="{49C4A5E1-24B0-104D-9B65-8D2D860728A6}"/>
              </a:ext>
            </a:extLst>
          </p:cNvPr>
          <p:cNvPicPr>
            <a:picLocks noChangeAspect="1"/>
          </p:cNvPicPr>
          <p:nvPr/>
        </p:nvPicPr>
        <p:blipFill>
          <a:blip r:embed="rId3"/>
          <a:stretch>
            <a:fillRect/>
          </a:stretch>
        </p:blipFill>
        <p:spPr>
          <a:xfrm>
            <a:off x="10027413" y="6210853"/>
            <a:ext cx="1825676" cy="488369"/>
          </a:xfrm>
          <a:prstGeom prst="rect">
            <a:avLst/>
          </a:prstGeom>
        </p:spPr>
      </p:pic>
      <p:pic>
        <p:nvPicPr>
          <p:cNvPr id="4" name="Picture 3">
            <a:extLst>
              <a:ext uri="{FF2B5EF4-FFF2-40B4-BE49-F238E27FC236}">
                <a16:creationId xmlns:a16="http://schemas.microsoft.com/office/drawing/2014/main" id="{E5B1CD27-2B92-9148-94E6-590740336376}"/>
              </a:ext>
            </a:extLst>
          </p:cNvPr>
          <p:cNvPicPr>
            <a:picLocks noChangeAspect="1"/>
          </p:cNvPicPr>
          <p:nvPr/>
        </p:nvPicPr>
        <p:blipFill>
          <a:blip r:embed="rId4"/>
          <a:stretch>
            <a:fillRect/>
          </a:stretch>
        </p:blipFill>
        <p:spPr>
          <a:xfrm>
            <a:off x="606746" y="2913240"/>
            <a:ext cx="5361933" cy="2971900"/>
          </a:xfrm>
          <a:prstGeom prst="rect">
            <a:avLst/>
          </a:prstGeom>
        </p:spPr>
      </p:pic>
      <p:sp>
        <p:nvSpPr>
          <p:cNvPr id="9" name="TextBox 8">
            <a:extLst>
              <a:ext uri="{FF2B5EF4-FFF2-40B4-BE49-F238E27FC236}">
                <a16:creationId xmlns:a16="http://schemas.microsoft.com/office/drawing/2014/main" id="{70498CD9-7843-4046-AFD4-ACC401741D3B}"/>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
        <p:nvSpPr>
          <p:cNvPr id="2" name="Rectangle 1">
            <a:extLst>
              <a:ext uri="{FF2B5EF4-FFF2-40B4-BE49-F238E27FC236}">
                <a16:creationId xmlns:a16="http://schemas.microsoft.com/office/drawing/2014/main" id="{9AF687A6-986F-EC4F-85DA-75491F419A17}"/>
              </a:ext>
            </a:extLst>
          </p:cNvPr>
          <p:cNvSpPr/>
          <p:nvPr/>
        </p:nvSpPr>
        <p:spPr>
          <a:xfrm>
            <a:off x="9811938" y="3606168"/>
            <a:ext cx="1261884" cy="369332"/>
          </a:xfrm>
          <a:prstGeom prst="rect">
            <a:avLst/>
          </a:prstGeom>
        </p:spPr>
        <p:txBody>
          <a:bodyPr wrap="none">
            <a:spAutoFit/>
          </a:bodyPr>
          <a:lstStyle/>
          <a:p>
            <a:r>
              <a:rPr lang="it-IT" dirty="0">
                <a:latin typeface="Roboto Slab Thin" pitchFamily="2" charset="0"/>
                <a:ea typeface="Roboto Slab Thin" pitchFamily="2" charset="0"/>
              </a:rPr>
              <a:t>P. Ruggeri</a:t>
            </a:r>
          </a:p>
        </p:txBody>
      </p:sp>
    </p:spTree>
    <p:extLst>
      <p:ext uri="{BB962C8B-B14F-4D97-AF65-F5344CB8AC3E}">
        <p14:creationId xmlns:p14="http://schemas.microsoft.com/office/powerpoint/2010/main" val="4183610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FC7F0A-0ED7-BF44-8B91-AD1047667CEA}"/>
              </a:ext>
            </a:extLst>
          </p:cNvPr>
          <p:cNvPicPr>
            <a:picLocks noChangeAspect="1"/>
          </p:cNvPicPr>
          <p:nvPr/>
        </p:nvPicPr>
        <p:blipFill rotWithShape="1">
          <a:blip r:embed="rId3"/>
          <a:srcRect t="5999" b="12361"/>
          <a:stretch/>
        </p:blipFill>
        <p:spPr>
          <a:xfrm>
            <a:off x="168049" y="-31002"/>
            <a:ext cx="7245747" cy="6388665"/>
          </a:xfrm>
          <a:prstGeom prst="rect">
            <a:avLst/>
          </a:prstGeom>
        </p:spPr>
      </p:pic>
      <p:sp>
        <p:nvSpPr>
          <p:cNvPr id="16" name="TextBox 15">
            <a:extLst>
              <a:ext uri="{FF2B5EF4-FFF2-40B4-BE49-F238E27FC236}">
                <a16:creationId xmlns:a16="http://schemas.microsoft.com/office/drawing/2014/main" id="{22F33C1B-5E10-204D-86B6-5A5773E4074C}"/>
              </a:ext>
            </a:extLst>
          </p:cNvPr>
          <p:cNvSpPr txBox="1"/>
          <p:nvPr/>
        </p:nvSpPr>
        <p:spPr>
          <a:xfrm>
            <a:off x="10028400" y="1919896"/>
            <a:ext cx="1045479" cy="584775"/>
          </a:xfrm>
          <a:prstGeom prst="rect">
            <a:avLst/>
          </a:prstGeom>
          <a:noFill/>
        </p:spPr>
        <p:txBody>
          <a:bodyPr wrap="none" rtlCol="0">
            <a:spAutoFit/>
          </a:bodyPr>
          <a:lstStyle/>
          <a:p>
            <a:r>
              <a:rPr lang="it-IT" sz="3200" dirty="0">
                <a:solidFill>
                  <a:schemeClr val="accent4">
                    <a:lumMod val="40000"/>
                    <a:lumOff val="60000"/>
                  </a:schemeClr>
                </a:solidFill>
                <a:latin typeface="Roboto Slab" pitchFamily="2" charset="0"/>
                <a:ea typeface="Roboto Slab" pitchFamily="2" charset="0"/>
              </a:rPr>
              <a:t>2019</a:t>
            </a:r>
            <a:endParaRPr lang="it-IT" dirty="0">
              <a:solidFill>
                <a:schemeClr val="accent4">
                  <a:lumMod val="40000"/>
                  <a:lumOff val="60000"/>
                </a:schemeClr>
              </a:solidFill>
              <a:latin typeface="Roboto Slab" pitchFamily="2" charset="0"/>
              <a:ea typeface="Roboto Slab" pitchFamily="2" charset="0"/>
            </a:endParaRPr>
          </a:p>
        </p:txBody>
      </p:sp>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9131"/>
                    </a14:imgEffect>
                    <a14:imgEffect>
                      <a14:saturation sat="228000"/>
                    </a14:imgEffect>
                    <a14:imgEffect>
                      <a14:brightnessContrast contrast="4000"/>
                    </a14:imgEffect>
                  </a14:imgLayer>
                </a14:imgProps>
              </a:ext>
            </a:extLst>
          </a:blip>
          <a:srcRect b="25823"/>
          <a:stretch/>
        </p:blipFill>
        <p:spPr>
          <a:xfrm>
            <a:off x="7963790" y="3353970"/>
            <a:ext cx="2768700" cy="1178273"/>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6"/>
          <a:stretch>
            <a:fillRect/>
          </a:stretch>
        </p:blipFill>
        <p:spPr>
          <a:xfrm>
            <a:off x="10027413" y="6210853"/>
            <a:ext cx="1825676" cy="488369"/>
          </a:xfrm>
          <a:prstGeom prst="rect">
            <a:avLst/>
          </a:prstGeom>
        </p:spPr>
      </p:pic>
      <p:sp>
        <p:nvSpPr>
          <p:cNvPr id="24" name="Rectangle 23">
            <a:extLst>
              <a:ext uri="{FF2B5EF4-FFF2-40B4-BE49-F238E27FC236}">
                <a16:creationId xmlns:a16="http://schemas.microsoft.com/office/drawing/2014/main" id="{FC338537-CA9A-F343-9CE6-3C9B8F0BBF1D}"/>
              </a:ext>
            </a:extLst>
          </p:cNvPr>
          <p:cNvSpPr/>
          <p:nvPr/>
        </p:nvSpPr>
        <p:spPr>
          <a:xfrm>
            <a:off x="7631108" y="2578490"/>
            <a:ext cx="3434065" cy="218660"/>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7"/>
          <a:stretch>
            <a:fillRect/>
          </a:stretch>
        </p:blipFill>
        <p:spPr>
          <a:xfrm>
            <a:off x="8380348" y="4596638"/>
            <a:ext cx="1935584" cy="453009"/>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8"/>
          <a:stretch>
            <a:fillRect/>
          </a:stretch>
        </p:blipFill>
        <p:spPr>
          <a:xfrm>
            <a:off x="8930341" y="5021936"/>
            <a:ext cx="835597" cy="359624"/>
          </a:xfrm>
          <a:prstGeom prst="rect">
            <a:avLst/>
          </a:prstGeom>
        </p:spPr>
      </p:pic>
      <p:sp>
        <p:nvSpPr>
          <p:cNvPr id="2" name="TextBox 1">
            <a:extLst>
              <a:ext uri="{FF2B5EF4-FFF2-40B4-BE49-F238E27FC236}">
                <a16:creationId xmlns:a16="http://schemas.microsoft.com/office/drawing/2014/main" id="{B62B5FA0-A673-C14C-9CCB-EA586AD65A35}"/>
              </a:ext>
            </a:extLst>
          </p:cNvPr>
          <p:cNvSpPr txBox="1"/>
          <p:nvPr/>
        </p:nvSpPr>
        <p:spPr>
          <a:xfrm>
            <a:off x="3034142" y="3442769"/>
            <a:ext cx="1513556" cy="430887"/>
          </a:xfrm>
          <a:prstGeom prst="rect">
            <a:avLst/>
          </a:prstGeom>
          <a:noFill/>
        </p:spPr>
        <p:txBody>
          <a:bodyPr wrap="none" rtlCol="0">
            <a:spAutoFit/>
          </a:bodyPr>
          <a:lstStyle/>
          <a:p>
            <a:r>
              <a:rPr lang="it-IT" sz="2200" dirty="0">
                <a:latin typeface="Roboto Slab Light" pitchFamily="2" charset="0"/>
                <a:ea typeface="Roboto Slab Light" pitchFamily="2" charset="0"/>
              </a:rPr>
              <a:t>30 startup</a:t>
            </a:r>
          </a:p>
        </p:txBody>
      </p:sp>
      <p:sp>
        <p:nvSpPr>
          <p:cNvPr id="5" name="TextBox 4">
            <a:extLst>
              <a:ext uri="{FF2B5EF4-FFF2-40B4-BE49-F238E27FC236}">
                <a16:creationId xmlns:a16="http://schemas.microsoft.com/office/drawing/2014/main" id="{0FE470A3-2C61-914C-88A8-30AB63A1EF20}"/>
              </a:ext>
            </a:extLst>
          </p:cNvPr>
          <p:cNvSpPr txBox="1"/>
          <p:nvPr/>
        </p:nvSpPr>
        <p:spPr>
          <a:xfrm>
            <a:off x="2834569" y="2928285"/>
            <a:ext cx="1912703" cy="430887"/>
          </a:xfrm>
          <a:prstGeom prst="rect">
            <a:avLst/>
          </a:prstGeom>
          <a:noFill/>
        </p:spPr>
        <p:txBody>
          <a:bodyPr wrap="none" rtlCol="0">
            <a:spAutoFit/>
          </a:bodyPr>
          <a:lstStyle/>
          <a:p>
            <a:r>
              <a:rPr lang="it-IT" sz="2200" dirty="0">
                <a:latin typeface="Roboto Slab Light" pitchFamily="2" charset="0"/>
                <a:ea typeface="Roboto Slab Light" pitchFamily="2" charset="0"/>
              </a:rPr>
              <a:t>Made in </a:t>
            </a:r>
            <a:r>
              <a:rPr lang="it-IT" sz="2200" dirty="0" err="1">
                <a:latin typeface="Roboto Slab Light" pitchFamily="2" charset="0"/>
                <a:ea typeface="Roboto Slab Light" pitchFamily="2" charset="0"/>
              </a:rPr>
              <a:t>Italy</a:t>
            </a:r>
            <a:endParaRPr lang="it-IT" sz="2200" dirty="0">
              <a:latin typeface="Roboto Slab Light" pitchFamily="2" charset="0"/>
              <a:ea typeface="Roboto Slab Light" pitchFamily="2" charset="0"/>
            </a:endParaRPr>
          </a:p>
        </p:txBody>
      </p:sp>
      <p:sp>
        <p:nvSpPr>
          <p:cNvPr id="6" name="TextBox 5">
            <a:extLst>
              <a:ext uri="{FF2B5EF4-FFF2-40B4-BE49-F238E27FC236}">
                <a16:creationId xmlns:a16="http://schemas.microsoft.com/office/drawing/2014/main" id="{965938CA-E0A0-2343-B49C-9E5A18EDFD7F}"/>
              </a:ext>
            </a:extLst>
          </p:cNvPr>
          <p:cNvSpPr txBox="1"/>
          <p:nvPr/>
        </p:nvSpPr>
        <p:spPr>
          <a:xfrm>
            <a:off x="2591715" y="1873535"/>
            <a:ext cx="2398413" cy="430887"/>
          </a:xfrm>
          <a:prstGeom prst="rect">
            <a:avLst/>
          </a:prstGeom>
          <a:noFill/>
        </p:spPr>
        <p:txBody>
          <a:bodyPr wrap="none" rtlCol="0">
            <a:spAutoFit/>
          </a:bodyPr>
          <a:lstStyle/>
          <a:p>
            <a:r>
              <a:rPr lang="it-IT" sz="2200" dirty="0">
                <a:latin typeface="Roboto Slab Light" pitchFamily="2" charset="0"/>
                <a:ea typeface="Roboto Slab Light" pitchFamily="2" charset="0"/>
              </a:rPr>
              <a:t>Qualsiasi settore</a:t>
            </a:r>
          </a:p>
        </p:txBody>
      </p:sp>
      <p:sp>
        <p:nvSpPr>
          <p:cNvPr id="7" name="TextBox 6">
            <a:extLst>
              <a:ext uri="{FF2B5EF4-FFF2-40B4-BE49-F238E27FC236}">
                <a16:creationId xmlns:a16="http://schemas.microsoft.com/office/drawing/2014/main" id="{1D423285-BCAD-5F4A-8A15-6434543AF0B4}"/>
              </a:ext>
            </a:extLst>
          </p:cNvPr>
          <p:cNvSpPr txBox="1"/>
          <p:nvPr/>
        </p:nvSpPr>
        <p:spPr>
          <a:xfrm>
            <a:off x="2454658" y="2440328"/>
            <a:ext cx="2672526" cy="430887"/>
          </a:xfrm>
          <a:prstGeom prst="rect">
            <a:avLst/>
          </a:prstGeom>
          <a:noFill/>
        </p:spPr>
        <p:txBody>
          <a:bodyPr wrap="none" rtlCol="0">
            <a:spAutoFit/>
          </a:bodyPr>
          <a:lstStyle/>
          <a:p>
            <a:r>
              <a:rPr lang="it-IT" sz="2200" dirty="0">
                <a:latin typeface="Roboto Slab Light" pitchFamily="2" charset="0"/>
                <a:ea typeface="Roboto Slab Light" pitchFamily="2" charset="0"/>
              </a:rPr>
              <a:t>Idee rivoluzionarie</a:t>
            </a:r>
          </a:p>
        </p:txBody>
      </p:sp>
      <p:sp>
        <p:nvSpPr>
          <p:cNvPr id="15" name="TextBox 14">
            <a:extLst>
              <a:ext uri="{FF2B5EF4-FFF2-40B4-BE49-F238E27FC236}">
                <a16:creationId xmlns:a16="http://schemas.microsoft.com/office/drawing/2014/main" id="{A20801A2-3FE8-0241-8A23-4B141315CC9D}"/>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297394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EA38C-5A11-044A-ADD1-0880AD12D5F0}"/>
              </a:ext>
            </a:extLst>
          </p:cNvPr>
          <p:cNvSpPr txBox="1"/>
          <p:nvPr/>
        </p:nvSpPr>
        <p:spPr>
          <a:xfrm>
            <a:off x="3216375" y="1919896"/>
            <a:ext cx="984565" cy="584775"/>
          </a:xfrm>
          <a:prstGeom prst="rect">
            <a:avLst/>
          </a:prstGeom>
          <a:noFill/>
        </p:spPr>
        <p:txBody>
          <a:bodyPr wrap="none" rtlCol="0">
            <a:spAutoFit/>
          </a:bodyPr>
          <a:lstStyle/>
          <a:p>
            <a:r>
              <a:rPr lang="it-IT" sz="3200" dirty="0">
                <a:solidFill>
                  <a:schemeClr val="accent5"/>
                </a:solidFill>
                <a:latin typeface="Roboto Slab" pitchFamily="2" charset="0"/>
                <a:ea typeface="Roboto Slab" pitchFamily="2" charset="0"/>
              </a:rPr>
              <a:t>2011</a:t>
            </a:r>
            <a:endParaRPr lang="it-IT" dirty="0">
              <a:solidFill>
                <a:schemeClr val="accent5"/>
              </a:solidFill>
              <a:latin typeface="Roboto Slab" pitchFamily="2" charset="0"/>
              <a:ea typeface="Roboto Slab" pitchFamily="2" charset="0"/>
            </a:endParaRPr>
          </a:p>
        </p:txBody>
      </p:sp>
      <p:sp>
        <p:nvSpPr>
          <p:cNvPr id="15" name="TextBox 14">
            <a:extLst>
              <a:ext uri="{FF2B5EF4-FFF2-40B4-BE49-F238E27FC236}">
                <a16:creationId xmlns:a16="http://schemas.microsoft.com/office/drawing/2014/main" id="{BFEC5636-0B5F-0E47-9E1A-E32B12DF0441}"/>
              </a:ext>
            </a:extLst>
          </p:cNvPr>
          <p:cNvSpPr txBox="1"/>
          <p:nvPr/>
        </p:nvSpPr>
        <p:spPr>
          <a:xfrm>
            <a:off x="6583114" y="1931479"/>
            <a:ext cx="1051891" cy="584775"/>
          </a:xfrm>
          <a:prstGeom prst="rect">
            <a:avLst/>
          </a:prstGeom>
          <a:noFill/>
        </p:spPr>
        <p:txBody>
          <a:bodyPr wrap="none" rtlCol="0">
            <a:spAutoFit/>
          </a:bodyPr>
          <a:lstStyle/>
          <a:p>
            <a:r>
              <a:rPr lang="it-IT" sz="3200" dirty="0">
                <a:solidFill>
                  <a:schemeClr val="accent6">
                    <a:lumMod val="60000"/>
                    <a:lumOff val="40000"/>
                  </a:schemeClr>
                </a:solidFill>
                <a:latin typeface="Roboto Slab" pitchFamily="2" charset="0"/>
                <a:ea typeface="Roboto Slab" pitchFamily="2" charset="0"/>
              </a:rPr>
              <a:t>2014</a:t>
            </a:r>
            <a:endParaRPr lang="it-IT" dirty="0">
              <a:solidFill>
                <a:schemeClr val="accent6">
                  <a:lumMod val="60000"/>
                  <a:lumOff val="40000"/>
                </a:schemeClr>
              </a:solidFill>
              <a:latin typeface="Roboto Slab" pitchFamily="2" charset="0"/>
              <a:ea typeface="Roboto Slab" pitchFamily="2" charset="0"/>
            </a:endParaRPr>
          </a:p>
        </p:txBody>
      </p:sp>
      <p:sp>
        <p:nvSpPr>
          <p:cNvPr id="16" name="TextBox 15">
            <a:extLst>
              <a:ext uri="{FF2B5EF4-FFF2-40B4-BE49-F238E27FC236}">
                <a16:creationId xmlns:a16="http://schemas.microsoft.com/office/drawing/2014/main" id="{22F33C1B-5E10-204D-86B6-5A5773E4074C}"/>
              </a:ext>
            </a:extLst>
          </p:cNvPr>
          <p:cNvSpPr txBox="1"/>
          <p:nvPr/>
        </p:nvSpPr>
        <p:spPr>
          <a:xfrm>
            <a:off x="10028400" y="1919896"/>
            <a:ext cx="1045479" cy="584775"/>
          </a:xfrm>
          <a:prstGeom prst="rect">
            <a:avLst/>
          </a:prstGeom>
          <a:noFill/>
        </p:spPr>
        <p:txBody>
          <a:bodyPr wrap="none" rtlCol="0">
            <a:spAutoFit/>
          </a:bodyPr>
          <a:lstStyle/>
          <a:p>
            <a:r>
              <a:rPr lang="it-IT" sz="3200" dirty="0">
                <a:solidFill>
                  <a:schemeClr val="accent4">
                    <a:lumMod val="40000"/>
                    <a:lumOff val="60000"/>
                  </a:schemeClr>
                </a:solidFill>
                <a:latin typeface="Roboto Slab" pitchFamily="2" charset="0"/>
                <a:ea typeface="Roboto Slab" pitchFamily="2" charset="0"/>
              </a:rPr>
              <a:t>2019</a:t>
            </a:r>
            <a:endParaRPr lang="it-IT" dirty="0">
              <a:solidFill>
                <a:schemeClr val="accent4">
                  <a:lumMod val="40000"/>
                  <a:lumOff val="60000"/>
                </a:schemeClr>
              </a:solidFill>
              <a:latin typeface="Roboto Slab" pitchFamily="2" charset="0"/>
              <a:ea typeface="Roboto Slab" pitchFamily="2" charset="0"/>
            </a:endParaRPr>
          </a:p>
        </p:txBody>
      </p:sp>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883159" y="3612480"/>
            <a:ext cx="1216510" cy="1369700"/>
          </a:xfrm>
          <a:prstGeom prst="rect">
            <a:avLst/>
          </a:prstGeom>
        </p:spPr>
      </p:pic>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4">
            <a:duotone>
              <a:schemeClr val="accent6">
                <a:shade val="45000"/>
                <a:satMod val="135000"/>
              </a:schemeClr>
              <a:prstClr val="white"/>
            </a:duotone>
          </a:blip>
          <a:stretch>
            <a:fillRect/>
          </a:stretch>
        </p:blipFill>
        <p:spPr>
          <a:xfrm>
            <a:off x="4974378" y="3266622"/>
            <a:ext cx="1887188" cy="1763147"/>
          </a:xfrm>
          <a:prstGeom prst="rect">
            <a:avLst/>
          </a:prstGeom>
        </p:spPr>
      </p:pic>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1"/>
                    </a14:imgEffect>
                    <a14:imgEffect>
                      <a14:saturation sat="228000"/>
                    </a14:imgEffect>
                    <a14:imgEffect>
                      <a14:brightnessContrast contrast="4000"/>
                    </a14:imgEffect>
                  </a14:imgLayer>
                </a14:imgProps>
              </a:ext>
            </a:extLst>
          </a:blip>
          <a:srcRect b="25823"/>
          <a:stretch/>
        </p:blipFill>
        <p:spPr>
          <a:xfrm>
            <a:off x="7963790" y="3353970"/>
            <a:ext cx="2768700" cy="1178273"/>
          </a:xfrm>
          <a:prstGeom prst="rect">
            <a:avLst/>
          </a:prstGeom>
        </p:spPr>
      </p:pic>
      <p:sp>
        <p:nvSpPr>
          <p:cNvPr id="21" name="Rectangle 20">
            <a:extLst>
              <a:ext uri="{FF2B5EF4-FFF2-40B4-BE49-F238E27FC236}">
                <a16:creationId xmlns:a16="http://schemas.microsoft.com/office/drawing/2014/main" id="{9839E046-6112-6F46-9B97-E6EB04C25DF5}"/>
              </a:ext>
            </a:extLst>
          </p:cNvPr>
          <p:cNvSpPr/>
          <p:nvPr/>
        </p:nvSpPr>
        <p:spPr>
          <a:xfrm>
            <a:off x="774382" y="2578490"/>
            <a:ext cx="3434065" cy="21866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7"/>
          <a:stretch>
            <a:fillRect/>
          </a:stretch>
        </p:blipFill>
        <p:spPr>
          <a:xfrm>
            <a:off x="10027413" y="6210853"/>
            <a:ext cx="1825676" cy="488369"/>
          </a:xfrm>
          <a:prstGeom prst="rect">
            <a:avLst/>
          </a:prstGeom>
        </p:spPr>
      </p:pic>
      <p:sp>
        <p:nvSpPr>
          <p:cNvPr id="17" name="Rectangle 16">
            <a:extLst>
              <a:ext uri="{FF2B5EF4-FFF2-40B4-BE49-F238E27FC236}">
                <a16:creationId xmlns:a16="http://schemas.microsoft.com/office/drawing/2014/main" id="{79B7D0EF-84EE-AA4A-B123-B4596A54B693}"/>
              </a:ext>
            </a:extLst>
          </p:cNvPr>
          <p:cNvSpPr/>
          <p:nvPr/>
        </p:nvSpPr>
        <p:spPr>
          <a:xfrm>
            <a:off x="4200940" y="2578490"/>
            <a:ext cx="3434065" cy="218660"/>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sp>
        <p:nvSpPr>
          <p:cNvPr id="24" name="Rectangle 23">
            <a:extLst>
              <a:ext uri="{FF2B5EF4-FFF2-40B4-BE49-F238E27FC236}">
                <a16:creationId xmlns:a16="http://schemas.microsoft.com/office/drawing/2014/main" id="{FC338537-CA9A-F343-9CE6-3C9B8F0BBF1D}"/>
              </a:ext>
            </a:extLst>
          </p:cNvPr>
          <p:cNvSpPr/>
          <p:nvPr/>
        </p:nvSpPr>
        <p:spPr>
          <a:xfrm>
            <a:off x="7631108" y="2578490"/>
            <a:ext cx="3434065" cy="218660"/>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8"/>
          <a:stretch>
            <a:fillRect/>
          </a:stretch>
        </p:blipFill>
        <p:spPr>
          <a:xfrm>
            <a:off x="8380348" y="4596638"/>
            <a:ext cx="1935584" cy="453009"/>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9"/>
          <a:stretch>
            <a:fillRect/>
          </a:stretch>
        </p:blipFill>
        <p:spPr>
          <a:xfrm>
            <a:off x="8930341" y="5021936"/>
            <a:ext cx="835597" cy="359624"/>
          </a:xfrm>
          <a:prstGeom prst="rect">
            <a:avLst/>
          </a:prstGeom>
        </p:spPr>
      </p:pic>
      <p:sp>
        <p:nvSpPr>
          <p:cNvPr id="22" name="TextBox 21">
            <a:extLst>
              <a:ext uri="{FF2B5EF4-FFF2-40B4-BE49-F238E27FC236}">
                <a16:creationId xmlns:a16="http://schemas.microsoft.com/office/drawing/2014/main" id="{50EE7B3C-4164-2043-B6D5-D9E4D939324D}"/>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4106523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EA38C-5A11-044A-ADD1-0880AD12D5F0}"/>
              </a:ext>
            </a:extLst>
          </p:cNvPr>
          <p:cNvSpPr txBox="1"/>
          <p:nvPr/>
        </p:nvSpPr>
        <p:spPr>
          <a:xfrm>
            <a:off x="3216375" y="1919896"/>
            <a:ext cx="984565" cy="584775"/>
          </a:xfrm>
          <a:prstGeom prst="rect">
            <a:avLst/>
          </a:prstGeom>
          <a:noFill/>
        </p:spPr>
        <p:txBody>
          <a:bodyPr wrap="none" rtlCol="0">
            <a:spAutoFit/>
          </a:bodyPr>
          <a:lstStyle/>
          <a:p>
            <a:r>
              <a:rPr lang="it-IT" sz="3200" dirty="0">
                <a:solidFill>
                  <a:schemeClr val="accent5"/>
                </a:solidFill>
                <a:latin typeface="Roboto Slab" pitchFamily="2" charset="0"/>
                <a:ea typeface="Roboto Slab" pitchFamily="2" charset="0"/>
              </a:rPr>
              <a:t>2011</a:t>
            </a:r>
            <a:endParaRPr lang="it-IT" dirty="0">
              <a:solidFill>
                <a:schemeClr val="accent5"/>
              </a:solidFill>
              <a:latin typeface="Roboto Slab" pitchFamily="2" charset="0"/>
              <a:ea typeface="Roboto Slab" pitchFamily="2" charset="0"/>
            </a:endParaRPr>
          </a:p>
        </p:txBody>
      </p:sp>
      <p:sp>
        <p:nvSpPr>
          <p:cNvPr id="15" name="TextBox 14">
            <a:extLst>
              <a:ext uri="{FF2B5EF4-FFF2-40B4-BE49-F238E27FC236}">
                <a16:creationId xmlns:a16="http://schemas.microsoft.com/office/drawing/2014/main" id="{BFEC5636-0B5F-0E47-9E1A-E32B12DF0441}"/>
              </a:ext>
            </a:extLst>
          </p:cNvPr>
          <p:cNvSpPr txBox="1"/>
          <p:nvPr/>
        </p:nvSpPr>
        <p:spPr>
          <a:xfrm>
            <a:off x="6583114" y="1931479"/>
            <a:ext cx="1051891" cy="584775"/>
          </a:xfrm>
          <a:prstGeom prst="rect">
            <a:avLst/>
          </a:prstGeom>
          <a:noFill/>
        </p:spPr>
        <p:txBody>
          <a:bodyPr wrap="none" rtlCol="0">
            <a:spAutoFit/>
          </a:bodyPr>
          <a:lstStyle/>
          <a:p>
            <a:r>
              <a:rPr lang="it-IT" sz="3200" dirty="0">
                <a:solidFill>
                  <a:schemeClr val="accent6">
                    <a:lumMod val="60000"/>
                    <a:lumOff val="40000"/>
                  </a:schemeClr>
                </a:solidFill>
                <a:latin typeface="Roboto Slab" pitchFamily="2" charset="0"/>
                <a:ea typeface="Roboto Slab" pitchFamily="2" charset="0"/>
              </a:rPr>
              <a:t>2014</a:t>
            </a:r>
            <a:endParaRPr lang="it-IT" dirty="0">
              <a:solidFill>
                <a:schemeClr val="accent6">
                  <a:lumMod val="60000"/>
                  <a:lumOff val="40000"/>
                </a:schemeClr>
              </a:solidFill>
              <a:latin typeface="Roboto Slab" pitchFamily="2" charset="0"/>
              <a:ea typeface="Roboto Slab" pitchFamily="2" charset="0"/>
            </a:endParaRPr>
          </a:p>
        </p:txBody>
      </p:sp>
      <p:sp>
        <p:nvSpPr>
          <p:cNvPr id="16" name="TextBox 15">
            <a:extLst>
              <a:ext uri="{FF2B5EF4-FFF2-40B4-BE49-F238E27FC236}">
                <a16:creationId xmlns:a16="http://schemas.microsoft.com/office/drawing/2014/main" id="{22F33C1B-5E10-204D-86B6-5A5773E4074C}"/>
              </a:ext>
            </a:extLst>
          </p:cNvPr>
          <p:cNvSpPr txBox="1"/>
          <p:nvPr/>
        </p:nvSpPr>
        <p:spPr>
          <a:xfrm>
            <a:off x="10028400" y="1919896"/>
            <a:ext cx="1045479" cy="584775"/>
          </a:xfrm>
          <a:prstGeom prst="rect">
            <a:avLst/>
          </a:prstGeom>
          <a:noFill/>
        </p:spPr>
        <p:txBody>
          <a:bodyPr wrap="none" rtlCol="0">
            <a:spAutoFit/>
          </a:bodyPr>
          <a:lstStyle/>
          <a:p>
            <a:r>
              <a:rPr lang="it-IT" sz="3200" dirty="0">
                <a:solidFill>
                  <a:schemeClr val="accent4">
                    <a:lumMod val="40000"/>
                    <a:lumOff val="60000"/>
                  </a:schemeClr>
                </a:solidFill>
                <a:latin typeface="Roboto Slab" pitchFamily="2" charset="0"/>
                <a:ea typeface="Roboto Slab" pitchFamily="2" charset="0"/>
              </a:rPr>
              <a:t>2019</a:t>
            </a:r>
            <a:endParaRPr lang="it-IT" dirty="0">
              <a:solidFill>
                <a:schemeClr val="accent4">
                  <a:lumMod val="40000"/>
                  <a:lumOff val="60000"/>
                </a:schemeClr>
              </a:solidFill>
              <a:latin typeface="Roboto Slab" pitchFamily="2" charset="0"/>
              <a:ea typeface="Roboto Slab" pitchFamily="2" charset="0"/>
            </a:endParaRPr>
          </a:p>
        </p:txBody>
      </p:sp>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883159" y="3612480"/>
            <a:ext cx="1216510" cy="1369700"/>
          </a:xfrm>
          <a:prstGeom prst="rect">
            <a:avLst/>
          </a:prstGeom>
        </p:spPr>
      </p:pic>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4">
            <a:duotone>
              <a:schemeClr val="accent6">
                <a:shade val="45000"/>
                <a:satMod val="135000"/>
              </a:schemeClr>
              <a:prstClr val="white"/>
            </a:duotone>
          </a:blip>
          <a:stretch>
            <a:fillRect/>
          </a:stretch>
        </p:blipFill>
        <p:spPr>
          <a:xfrm>
            <a:off x="4974378" y="3266622"/>
            <a:ext cx="1887188" cy="1763147"/>
          </a:xfrm>
          <a:prstGeom prst="rect">
            <a:avLst/>
          </a:prstGeom>
        </p:spPr>
      </p:pic>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1"/>
                    </a14:imgEffect>
                    <a14:imgEffect>
                      <a14:saturation sat="228000"/>
                    </a14:imgEffect>
                    <a14:imgEffect>
                      <a14:brightnessContrast contrast="4000"/>
                    </a14:imgEffect>
                  </a14:imgLayer>
                </a14:imgProps>
              </a:ext>
            </a:extLst>
          </a:blip>
          <a:srcRect b="25823"/>
          <a:stretch/>
        </p:blipFill>
        <p:spPr>
          <a:xfrm rot="870567">
            <a:off x="8936979" y="2797150"/>
            <a:ext cx="2768700" cy="1178273"/>
          </a:xfrm>
          <a:prstGeom prst="rect">
            <a:avLst/>
          </a:prstGeom>
        </p:spPr>
      </p:pic>
      <p:sp>
        <p:nvSpPr>
          <p:cNvPr id="21" name="Rectangle 20">
            <a:extLst>
              <a:ext uri="{FF2B5EF4-FFF2-40B4-BE49-F238E27FC236}">
                <a16:creationId xmlns:a16="http://schemas.microsoft.com/office/drawing/2014/main" id="{9839E046-6112-6F46-9B97-E6EB04C25DF5}"/>
              </a:ext>
            </a:extLst>
          </p:cNvPr>
          <p:cNvSpPr/>
          <p:nvPr/>
        </p:nvSpPr>
        <p:spPr>
          <a:xfrm>
            <a:off x="774382" y="2578490"/>
            <a:ext cx="3434065" cy="21866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7"/>
          <a:stretch>
            <a:fillRect/>
          </a:stretch>
        </p:blipFill>
        <p:spPr>
          <a:xfrm>
            <a:off x="10027413" y="6210853"/>
            <a:ext cx="1825676" cy="488369"/>
          </a:xfrm>
          <a:prstGeom prst="rect">
            <a:avLst/>
          </a:prstGeom>
        </p:spPr>
      </p:pic>
      <p:sp>
        <p:nvSpPr>
          <p:cNvPr id="17" name="Rectangle 16">
            <a:extLst>
              <a:ext uri="{FF2B5EF4-FFF2-40B4-BE49-F238E27FC236}">
                <a16:creationId xmlns:a16="http://schemas.microsoft.com/office/drawing/2014/main" id="{79B7D0EF-84EE-AA4A-B123-B4596A54B693}"/>
              </a:ext>
            </a:extLst>
          </p:cNvPr>
          <p:cNvSpPr/>
          <p:nvPr/>
        </p:nvSpPr>
        <p:spPr>
          <a:xfrm>
            <a:off x="4200940" y="2578490"/>
            <a:ext cx="3434065" cy="218660"/>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sp>
        <p:nvSpPr>
          <p:cNvPr id="24" name="Rectangle 23">
            <a:extLst>
              <a:ext uri="{FF2B5EF4-FFF2-40B4-BE49-F238E27FC236}">
                <a16:creationId xmlns:a16="http://schemas.microsoft.com/office/drawing/2014/main" id="{FC338537-CA9A-F343-9CE6-3C9B8F0BBF1D}"/>
              </a:ext>
            </a:extLst>
          </p:cNvPr>
          <p:cNvSpPr/>
          <p:nvPr/>
        </p:nvSpPr>
        <p:spPr>
          <a:xfrm>
            <a:off x="7631108" y="2578490"/>
            <a:ext cx="3434065" cy="218660"/>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8"/>
          <a:stretch>
            <a:fillRect/>
          </a:stretch>
        </p:blipFill>
        <p:spPr>
          <a:xfrm>
            <a:off x="8380348" y="4596638"/>
            <a:ext cx="1935584" cy="453009"/>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9"/>
          <a:stretch>
            <a:fillRect/>
          </a:stretch>
        </p:blipFill>
        <p:spPr>
          <a:xfrm>
            <a:off x="8930341" y="5021936"/>
            <a:ext cx="835597" cy="359624"/>
          </a:xfrm>
          <a:prstGeom prst="rect">
            <a:avLst/>
          </a:prstGeom>
        </p:spPr>
      </p:pic>
      <p:sp>
        <p:nvSpPr>
          <p:cNvPr id="22" name="TextBox 21">
            <a:extLst>
              <a:ext uri="{FF2B5EF4-FFF2-40B4-BE49-F238E27FC236}">
                <a16:creationId xmlns:a16="http://schemas.microsoft.com/office/drawing/2014/main" id="{A717FD1E-BAD1-2047-A60E-8EE0B7B371F1}"/>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4144950260"/>
      </p:ext>
    </p:extLst>
  </p:cSld>
  <p:clrMapOvr>
    <a:masterClrMapping/>
  </p:clrMapOvr>
  <p:transition spd="slow" advClick="0" advTm="1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EA38C-5A11-044A-ADD1-0880AD12D5F0}"/>
              </a:ext>
            </a:extLst>
          </p:cNvPr>
          <p:cNvSpPr txBox="1"/>
          <p:nvPr/>
        </p:nvSpPr>
        <p:spPr>
          <a:xfrm>
            <a:off x="3216375" y="1919896"/>
            <a:ext cx="984565" cy="584775"/>
          </a:xfrm>
          <a:prstGeom prst="rect">
            <a:avLst/>
          </a:prstGeom>
          <a:noFill/>
        </p:spPr>
        <p:txBody>
          <a:bodyPr wrap="none" rtlCol="0">
            <a:spAutoFit/>
          </a:bodyPr>
          <a:lstStyle/>
          <a:p>
            <a:r>
              <a:rPr lang="it-IT" sz="3200" dirty="0">
                <a:solidFill>
                  <a:schemeClr val="accent5"/>
                </a:solidFill>
                <a:latin typeface="Roboto Slab" pitchFamily="2" charset="0"/>
                <a:ea typeface="Roboto Slab" pitchFamily="2" charset="0"/>
              </a:rPr>
              <a:t>2011</a:t>
            </a:r>
            <a:endParaRPr lang="it-IT" dirty="0">
              <a:solidFill>
                <a:schemeClr val="accent5"/>
              </a:solidFill>
              <a:latin typeface="Roboto Slab" pitchFamily="2" charset="0"/>
              <a:ea typeface="Roboto Slab" pitchFamily="2" charset="0"/>
            </a:endParaRPr>
          </a:p>
        </p:txBody>
      </p:sp>
      <p:sp>
        <p:nvSpPr>
          <p:cNvPr id="15" name="TextBox 14">
            <a:extLst>
              <a:ext uri="{FF2B5EF4-FFF2-40B4-BE49-F238E27FC236}">
                <a16:creationId xmlns:a16="http://schemas.microsoft.com/office/drawing/2014/main" id="{BFEC5636-0B5F-0E47-9E1A-E32B12DF0441}"/>
              </a:ext>
            </a:extLst>
          </p:cNvPr>
          <p:cNvSpPr txBox="1"/>
          <p:nvPr/>
        </p:nvSpPr>
        <p:spPr>
          <a:xfrm>
            <a:off x="6583114" y="1931479"/>
            <a:ext cx="1051891" cy="584775"/>
          </a:xfrm>
          <a:prstGeom prst="rect">
            <a:avLst/>
          </a:prstGeom>
          <a:noFill/>
        </p:spPr>
        <p:txBody>
          <a:bodyPr wrap="none" rtlCol="0">
            <a:spAutoFit/>
          </a:bodyPr>
          <a:lstStyle/>
          <a:p>
            <a:r>
              <a:rPr lang="it-IT" sz="3200" dirty="0">
                <a:solidFill>
                  <a:schemeClr val="accent6">
                    <a:lumMod val="60000"/>
                    <a:lumOff val="40000"/>
                  </a:schemeClr>
                </a:solidFill>
                <a:latin typeface="Roboto Slab" pitchFamily="2" charset="0"/>
                <a:ea typeface="Roboto Slab" pitchFamily="2" charset="0"/>
              </a:rPr>
              <a:t>2014</a:t>
            </a:r>
            <a:endParaRPr lang="it-IT" dirty="0">
              <a:solidFill>
                <a:schemeClr val="accent6">
                  <a:lumMod val="60000"/>
                  <a:lumOff val="40000"/>
                </a:schemeClr>
              </a:solidFill>
              <a:latin typeface="Roboto Slab" pitchFamily="2" charset="0"/>
              <a:ea typeface="Roboto Slab" pitchFamily="2" charset="0"/>
            </a:endParaRPr>
          </a:p>
        </p:txBody>
      </p:sp>
      <p:sp>
        <p:nvSpPr>
          <p:cNvPr id="16" name="TextBox 15">
            <a:extLst>
              <a:ext uri="{FF2B5EF4-FFF2-40B4-BE49-F238E27FC236}">
                <a16:creationId xmlns:a16="http://schemas.microsoft.com/office/drawing/2014/main" id="{22F33C1B-5E10-204D-86B6-5A5773E4074C}"/>
              </a:ext>
            </a:extLst>
          </p:cNvPr>
          <p:cNvSpPr txBox="1"/>
          <p:nvPr/>
        </p:nvSpPr>
        <p:spPr>
          <a:xfrm>
            <a:off x="10028400" y="1919896"/>
            <a:ext cx="1045479" cy="584775"/>
          </a:xfrm>
          <a:prstGeom prst="rect">
            <a:avLst/>
          </a:prstGeom>
          <a:noFill/>
        </p:spPr>
        <p:txBody>
          <a:bodyPr wrap="none" rtlCol="0">
            <a:spAutoFit/>
          </a:bodyPr>
          <a:lstStyle/>
          <a:p>
            <a:r>
              <a:rPr lang="it-IT" sz="3200" dirty="0">
                <a:solidFill>
                  <a:schemeClr val="accent4">
                    <a:lumMod val="40000"/>
                    <a:lumOff val="60000"/>
                  </a:schemeClr>
                </a:solidFill>
                <a:latin typeface="Roboto Slab" pitchFamily="2" charset="0"/>
                <a:ea typeface="Roboto Slab" pitchFamily="2" charset="0"/>
              </a:rPr>
              <a:t>2019</a:t>
            </a:r>
            <a:endParaRPr lang="it-IT" dirty="0">
              <a:solidFill>
                <a:schemeClr val="accent4">
                  <a:lumMod val="40000"/>
                  <a:lumOff val="60000"/>
                </a:schemeClr>
              </a:solidFill>
              <a:latin typeface="Roboto Slab" pitchFamily="2" charset="0"/>
              <a:ea typeface="Roboto Slab" pitchFamily="2" charset="0"/>
            </a:endParaRPr>
          </a:p>
        </p:txBody>
      </p:sp>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883159" y="3612480"/>
            <a:ext cx="1216510" cy="1369700"/>
          </a:xfrm>
          <a:prstGeom prst="rect">
            <a:avLst/>
          </a:prstGeom>
        </p:spPr>
      </p:pic>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4">
            <a:duotone>
              <a:schemeClr val="accent6">
                <a:shade val="45000"/>
                <a:satMod val="135000"/>
              </a:schemeClr>
              <a:prstClr val="white"/>
            </a:duotone>
          </a:blip>
          <a:stretch>
            <a:fillRect/>
          </a:stretch>
        </p:blipFill>
        <p:spPr>
          <a:xfrm>
            <a:off x="4974378" y="3266622"/>
            <a:ext cx="1887188" cy="1763147"/>
          </a:xfrm>
          <a:prstGeom prst="rect">
            <a:avLst/>
          </a:prstGeom>
        </p:spPr>
      </p:pic>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1"/>
                    </a14:imgEffect>
                    <a14:imgEffect>
                      <a14:saturation sat="228000"/>
                    </a14:imgEffect>
                    <a14:imgEffect>
                      <a14:brightnessContrast contrast="4000"/>
                    </a14:imgEffect>
                  </a14:imgLayer>
                </a14:imgProps>
              </a:ext>
            </a:extLst>
          </a:blip>
          <a:srcRect l="30303" r="31414" b="25823"/>
          <a:stretch/>
        </p:blipFill>
        <p:spPr>
          <a:xfrm rot="1300756">
            <a:off x="10709470" y="2518414"/>
            <a:ext cx="1059957" cy="1178273"/>
          </a:xfrm>
          <a:prstGeom prst="rect">
            <a:avLst/>
          </a:prstGeom>
        </p:spPr>
      </p:pic>
      <p:sp>
        <p:nvSpPr>
          <p:cNvPr id="21" name="Rectangle 20">
            <a:extLst>
              <a:ext uri="{FF2B5EF4-FFF2-40B4-BE49-F238E27FC236}">
                <a16:creationId xmlns:a16="http://schemas.microsoft.com/office/drawing/2014/main" id="{9839E046-6112-6F46-9B97-E6EB04C25DF5}"/>
              </a:ext>
            </a:extLst>
          </p:cNvPr>
          <p:cNvSpPr/>
          <p:nvPr/>
        </p:nvSpPr>
        <p:spPr>
          <a:xfrm>
            <a:off x="774382" y="2578490"/>
            <a:ext cx="3434065" cy="21866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7"/>
          <a:stretch>
            <a:fillRect/>
          </a:stretch>
        </p:blipFill>
        <p:spPr>
          <a:xfrm>
            <a:off x="10027413" y="6210853"/>
            <a:ext cx="1825676" cy="488369"/>
          </a:xfrm>
          <a:prstGeom prst="rect">
            <a:avLst/>
          </a:prstGeom>
        </p:spPr>
      </p:pic>
      <p:sp>
        <p:nvSpPr>
          <p:cNvPr id="17" name="Rectangle 16">
            <a:extLst>
              <a:ext uri="{FF2B5EF4-FFF2-40B4-BE49-F238E27FC236}">
                <a16:creationId xmlns:a16="http://schemas.microsoft.com/office/drawing/2014/main" id="{79B7D0EF-84EE-AA4A-B123-B4596A54B693}"/>
              </a:ext>
            </a:extLst>
          </p:cNvPr>
          <p:cNvSpPr/>
          <p:nvPr/>
        </p:nvSpPr>
        <p:spPr>
          <a:xfrm>
            <a:off x="4200940" y="2578490"/>
            <a:ext cx="3434065" cy="218660"/>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sp>
        <p:nvSpPr>
          <p:cNvPr id="24" name="Rectangle 23">
            <a:extLst>
              <a:ext uri="{FF2B5EF4-FFF2-40B4-BE49-F238E27FC236}">
                <a16:creationId xmlns:a16="http://schemas.microsoft.com/office/drawing/2014/main" id="{FC338537-CA9A-F343-9CE6-3C9B8F0BBF1D}"/>
              </a:ext>
            </a:extLst>
          </p:cNvPr>
          <p:cNvSpPr/>
          <p:nvPr/>
        </p:nvSpPr>
        <p:spPr>
          <a:xfrm>
            <a:off x="7631108" y="2578490"/>
            <a:ext cx="3434065" cy="218660"/>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8"/>
          <a:stretch>
            <a:fillRect/>
          </a:stretch>
        </p:blipFill>
        <p:spPr>
          <a:xfrm>
            <a:off x="8380348" y="4596638"/>
            <a:ext cx="1935584" cy="453009"/>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9"/>
          <a:stretch>
            <a:fillRect/>
          </a:stretch>
        </p:blipFill>
        <p:spPr>
          <a:xfrm>
            <a:off x="8930341" y="5021936"/>
            <a:ext cx="835597" cy="359624"/>
          </a:xfrm>
          <a:prstGeom prst="rect">
            <a:avLst/>
          </a:prstGeom>
        </p:spPr>
      </p:pic>
      <p:sp>
        <p:nvSpPr>
          <p:cNvPr id="22" name="TextBox 21">
            <a:extLst>
              <a:ext uri="{FF2B5EF4-FFF2-40B4-BE49-F238E27FC236}">
                <a16:creationId xmlns:a16="http://schemas.microsoft.com/office/drawing/2014/main" id="{2512D754-7202-7D4B-8888-7FDCE2B69B83}"/>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2956562822"/>
      </p:ext>
    </p:extLst>
  </p:cSld>
  <p:clrMapOvr>
    <a:masterClrMapping/>
  </p:clrMapOvr>
  <p:transition spd="slow" advClick="0" advTm="1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EA38C-5A11-044A-ADD1-0880AD12D5F0}"/>
              </a:ext>
            </a:extLst>
          </p:cNvPr>
          <p:cNvSpPr txBox="1"/>
          <p:nvPr/>
        </p:nvSpPr>
        <p:spPr>
          <a:xfrm>
            <a:off x="3216375" y="1919896"/>
            <a:ext cx="984565" cy="584775"/>
          </a:xfrm>
          <a:prstGeom prst="rect">
            <a:avLst/>
          </a:prstGeom>
          <a:noFill/>
        </p:spPr>
        <p:txBody>
          <a:bodyPr wrap="none" rtlCol="0">
            <a:spAutoFit/>
          </a:bodyPr>
          <a:lstStyle/>
          <a:p>
            <a:r>
              <a:rPr lang="it-IT" sz="3200" dirty="0">
                <a:solidFill>
                  <a:schemeClr val="accent5"/>
                </a:solidFill>
                <a:latin typeface="Roboto Slab" pitchFamily="2" charset="0"/>
                <a:ea typeface="Roboto Slab" pitchFamily="2" charset="0"/>
              </a:rPr>
              <a:t>2011</a:t>
            </a:r>
            <a:endParaRPr lang="it-IT" dirty="0">
              <a:solidFill>
                <a:schemeClr val="accent5"/>
              </a:solidFill>
              <a:latin typeface="Roboto Slab" pitchFamily="2" charset="0"/>
              <a:ea typeface="Roboto Slab" pitchFamily="2" charset="0"/>
            </a:endParaRPr>
          </a:p>
        </p:txBody>
      </p:sp>
      <p:sp>
        <p:nvSpPr>
          <p:cNvPr id="15" name="TextBox 14">
            <a:extLst>
              <a:ext uri="{FF2B5EF4-FFF2-40B4-BE49-F238E27FC236}">
                <a16:creationId xmlns:a16="http://schemas.microsoft.com/office/drawing/2014/main" id="{BFEC5636-0B5F-0E47-9E1A-E32B12DF0441}"/>
              </a:ext>
            </a:extLst>
          </p:cNvPr>
          <p:cNvSpPr txBox="1"/>
          <p:nvPr/>
        </p:nvSpPr>
        <p:spPr>
          <a:xfrm>
            <a:off x="6583114" y="1931479"/>
            <a:ext cx="1051891" cy="584775"/>
          </a:xfrm>
          <a:prstGeom prst="rect">
            <a:avLst/>
          </a:prstGeom>
          <a:noFill/>
        </p:spPr>
        <p:txBody>
          <a:bodyPr wrap="none" rtlCol="0">
            <a:spAutoFit/>
          </a:bodyPr>
          <a:lstStyle/>
          <a:p>
            <a:r>
              <a:rPr lang="it-IT" sz="3200" dirty="0">
                <a:solidFill>
                  <a:schemeClr val="accent6">
                    <a:lumMod val="60000"/>
                    <a:lumOff val="40000"/>
                  </a:schemeClr>
                </a:solidFill>
                <a:latin typeface="Roboto Slab" pitchFamily="2" charset="0"/>
                <a:ea typeface="Roboto Slab" pitchFamily="2" charset="0"/>
              </a:rPr>
              <a:t>2014</a:t>
            </a:r>
            <a:endParaRPr lang="it-IT" dirty="0">
              <a:solidFill>
                <a:schemeClr val="accent6">
                  <a:lumMod val="60000"/>
                  <a:lumOff val="40000"/>
                </a:schemeClr>
              </a:solidFill>
              <a:latin typeface="Roboto Slab" pitchFamily="2" charset="0"/>
              <a:ea typeface="Roboto Slab" pitchFamily="2" charset="0"/>
            </a:endParaRPr>
          </a:p>
        </p:txBody>
      </p:sp>
      <p:sp>
        <p:nvSpPr>
          <p:cNvPr id="16" name="TextBox 15">
            <a:extLst>
              <a:ext uri="{FF2B5EF4-FFF2-40B4-BE49-F238E27FC236}">
                <a16:creationId xmlns:a16="http://schemas.microsoft.com/office/drawing/2014/main" id="{22F33C1B-5E10-204D-86B6-5A5773E4074C}"/>
              </a:ext>
            </a:extLst>
          </p:cNvPr>
          <p:cNvSpPr txBox="1"/>
          <p:nvPr/>
        </p:nvSpPr>
        <p:spPr>
          <a:xfrm>
            <a:off x="10028400" y="1919896"/>
            <a:ext cx="1045479" cy="584775"/>
          </a:xfrm>
          <a:prstGeom prst="rect">
            <a:avLst/>
          </a:prstGeom>
          <a:noFill/>
        </p:spPr>
        <p:txBody>
          <a:bodyPr wrap="none" rtlCol="0">
            <a:spAutoFit/>
          </a:bodyPr>
          <a:lstStyle/>
          <a:p>
            <a:r>
              <a:rPr lang="it-IT" sz="3200" dirty="0">
                <a:solidFill>
                  <a:schemeClr val="accent4">
                    <a:lumMod val="40000"/>
                    <a:lumOff val="60000"/>
                  </a:schemeClr>
                </a:solidFill>
                <a:latin typeface="Roboto Slab" pitchFamily="2" charset="0"/>
                <a:ea typeface="Roboto Slab" pitchFamily="2" charset="0"/>
              </a:rPr>
              <a:t>2019</a:t>
            </a:r>
            <a:endParaRPr lang="it-IT" dirty="0">
              <a:solidFill>
                <a:schemeClr val="accent4">
                  <a:lumMod val="40000"/>
                  <a:lumOff val="60000"/>
                </a:schemeClr>
              </a:solidFill>
              <a:latin typeface="Roboto Slab" pitchFamily="2" charset="0"/>
              <a:ea typeface="Roboto Slab" pitchFamily="2" charset="0"/>
            </a:endParaRPr>
          </a:p>
        </p:txBody>
      </p:sp>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883159" y="3612480"/>
            <a:ext cx="1216510" cy="1369700"/>
          </a:xfrm>
          <a:prstGeom prst="rect">
            <a:avLst/>
          </a:prstGeom>
        </p:spPr>
      </p:pic>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4">
            <a:duotone>
              <a:schemeClr val="accent6">
                <a:shade val="45000"/>
                <a:satMod val="135000"/>
              </a:schemeClr>
              <a:prstClr val="white"/>
            </a:duotone>
          </a:blip>
          <a:stretch>
            <a:fillRect/>
          </a:stretch>
        </p:blipFill>
        <p:spPr>
          <a:xfrm>
            <a:off x="4974378" y="3266622"/>
            <a:ext cx="1887188" cy="1763147"/>
          </a:xfrm>
          <a:prstGeom prst="rect">
            <a:avLst/>
          </a:prstGeom>
        </p:spPr>
      </p:pic>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1"/>
                    </a14:imgEffect>
                    <a14:imgEffect>
                      <a14:saturation sat="228000"/>
                    </a14:imgEffect>
                    <a14:imgEffect>
                      <a14:brightnessContrast contrast="4000"/>
                    </a14:imgEffect>
                  </a14:imgLayer>
                </a14:imgProps>
              </a:ext>
            </a:extLst>
          </a:blip>
          <a:srcRect l="30303" r="31414" b="25823"/>
          <a:stretch/>
        </p:blipFill>
        <p:spPr>
          <a:xfrm rot="1986956">
            <a:off x="11542240" y="2518414"/>
            <a:ext cx="1059957" cy="1178273"/>
          </a:xfrm>
          <a:prstGeom prst="rect">
            <a:avLst/>
          </a:prstGeom>
        </p:spPr>
      </p:pic>
      <p:sp>
        <p:nvSpPr>
          <p:cNvPr id="21" name="Rectangle 20">
            <a:extLst>
              <a:ext uri="{FF2B5EF4-FFF2-40B4-BE49-F238E27FC236}">
                <a16:creationId xmlns:a16="http://schemas.microsoft.com/office/drawing/2014/main" id="{9839E046-6112-6F46-9B97-E6EB04C25DF5}"/>
              </a:ext>
            </a:extLst>
          </p:cNvPr>
          <p:cNvSpPr/>
          <p:nvPr/>
        </p:nvSpPr>
        <p:spPr>
          <a:xfrm>
            <a:off x="774382" y="2578490"/>
            <a:ext cx="3434065" cy="21866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7"/>
          <a:stretch>
            <a:fillRect/>
          </a:stretch>
        </p:blipFill>
        <p:spPr>
          <a:xfrm>
            <a:off x="10027413" y="6210853"/>
            <a:ext cx="1825676" cy="488369"/>
          </a:xfrm>
          <a:prstGeom prst="rect">
            <a:avLst/>
          </a:prstGeom>
        </p:spPr>
      </p:pic>
      <p:sp>
        <p:nvSpPr>
          <p:cNvPr id="17" name="Rectangle 16">
            <a:extLst>
              <a:ext uri="{FF2B5EF4-FFF2-40B4-BE49-F238E27FC236}">
                <a16:creationId xmlns:a16="http://schemas.microsoft.com/office/drawing/2014/main" id="{79B7D0EF-84EE-AA4A-B123-B4596A54B693}"/>
              </a:ext>
            </a:extLst>
          </p:cNvPr>
          <p:cNvSpPr/>
          <p:nvPr/>
        </p:nvSpPr>
        <p:spPr>
          <a:xfrm>
            <a:off x="4200940" y="2578490"/>
            <a:ext cx="3434065" cy="218660"/>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sp>
        <p:nvSpPr>
          <p:cNvPr id="24" name="Rectangle 23">
            <a:extLst>
              <a:ext uri="{FF2B5EF4-FFF2-40B4-BE49-F238E27FC236}">
                <a16:creationId xmlns:a16="http://schemas.microsoft.com/office/drawing/2014/main" id="{FC338537-CA9A-F343-9CE6-3C9B8F0BBF1D}"/>
              </a:ext>
            </a:extLst>
          </p:cNvPr>
          <p:cNvSpPr/>
          <p:nvPr/>
        </p:nvSpPr>
        <p:spPr>
          <a:xfrm>
            <a:off x="7631108" y="2578490"/>
            <a:ext cx="3434065" cy="218660"/>
          </a:xfrm>
          <a:prstGeom prst="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8"/>
          <a:stretch>
            <a:fillRect/>
          </a:stretch>
        </p:blipFill>
        <p:spPr>
          <a:xfrm>
            <a:off x="8380348" y="4596638"/>
            <a:ext cx="1935584" cy="453009"/>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9"/>
          <a:stretch>
            <a:fillRect/>
          </a:stretch>
        </p:blipFill>
        <p:spPr>
          <a:xfrm>
            <a:off x="8930341" y="5021936"/>
            <a:ext cx="835597" cy="359624"/>
          </a:xfrm>
          <a:prstGeom prst="rect">
            <a:avLst/>
          </a:prstGeom>
        </p:spPr>
      </p:pic>
      <p:sp>
        <p:nvSpPr>
          <p:cNvPr id="22" name="TextBox 21">
            <a:extLst>
              <a:ext uri="{FF2B5EF4-FFF2-40B4-BE49-F238E27FC236}">
                <a16:creationId xmlns:a16="http://schemas.microsoft.com/office/drawing/2014/main" id="{D6A869A5-1914-894A-9F2E-E333C58B0327}"/>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376873133"/>
      </p:ext>
    </p:extLst>
  </p:cSld>
  <p:clrMapOvr>
    <a:masterClrMapping/>
  </p:clrMapOvr>
  <p:transition spd="slow" advClick="0" advTm="1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9131"/>
                    </a14:imgEffect>
                    <a14:imgEffect>
                      <a14:saturation sat="228000"/>
                    </a14:imgEffect>
                    <a14:imgEffect>
                      <a14:brightnessContrast contrast="4000"/>
                    </a14:imgEffect>
                  </a14:imgLayer>
                </a14:imgProps>
              </a:ext>
            </a:extLst>
          </a:blip>
          <a:srcRect l="30303" r="31414" b="25823"/>
          <a:stretch/>
        </p:blipFill>
        <p:spPr>
          <a:xfrm rot="2410281">
            <a:off x="258549" y="2551072"/>
            <a:ext cx="1059957" cy="1178273"/>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5"/>
          <a:stretch>
            <a:fillRect/>
          </a:stretch>
        </p:blipFill>
        <p:spPr>
          <a:xfrm>
            <a:off x="10027413" y="6210853"/>
            <a:ext cx="1825676" cy="488369"/>
          </a:xfrm>
          <a:prstGeom prst="rect">
            <a:avLst/>
          </a:prstGeom>
        </p:spPr>
      </p:pic>
      <p:sp>
        <p:nvSpPr>
          <p:cNvPr id="5" name="TextBox 4">
            <a:extLst>
              <a:ext uri="{FF2B5EF4-FFF2-40B4-BE49-F238E27FC236}">
                <a16:creationId xmlns:a16="http://schemas.microsoft.com/office/drawing/2014/main" id="{73B07CED-87EB-8442-8337-A340DAF43180}"/>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117431972"/>
      </p:ext>
    </p:extLst>
  </p:cSld>
  <p:clrMapOvr>
    <a:masterClrMapping/>
  </p:clrMapOvr>
  <p:transition spd="slow" advClick="0" advTm="1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9131"/>
                    </a14:imgEffect>
                    <a14:imgEffect>
                      <a14:saturation sat="228000"/>
                    </a14:imgEffect>
                    <a14:imgEffect>
                      <a14:brightnessContrast contrast="4000"/>
                    </a14:imgEffect>
                  </a14:imgLayer>
                </a14:imgProps>
              </a:ext>
            </a:extLst>
          </a:blip>
          <a:srcRect l="30303" r="31414" b="25823"/>
          <a:stretch/>
        </p:blipFill>
        <p:spPr>
          <a:xfrm rot="3553487">
            <a:off x="2185321" y="2839863"/>
            <a:ext cx="1059957" cy="1178273"/>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5"/>
          <a:stretch>
            <a:fillRect/>
          </a:stretch>
        </p:blipFill>
        <p:spPr>
          <a:xfrm>
            <a:off x="10027413" y="6210853"/>
            <a:ext cx="1825676" cy="488369"/>
          </a:xfrm>
          <a:prstGeom prst="rect">
            <a:avLst/>
          </a:prstGeom>
        </p:spPr>
      </p:pic>
      <p:sp>
        <p:nvSpPr>
          <p:cNvPr id="5" name="TextBox 4">
            <a:extLst>
              <a:ext uri="{FF2B5EF4-FFF2-40B4-BE49-F238E27FC236}">
                <a16:creationId xmlns:a16="http://schemas.microsoft.com/office/drawing/2014/main" id="{EAB30B63-4929-A941-B238-00BBA62B2BFC}"/>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807515980"/>
      </p:ext>
    </p:extLst>
  </p:cSld>
  <p:clrMapOvr>
    <a:masterClrMapping/>
  </p:clrMapOvr>
  <p:transition spd="slow" advClick="0" advTm="1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9131"/>
                    </a14:imgEffect>
                    <a14:imgEffect>
                      <a14:saturation sat="228000"/>
                    </a14:imgEffect>
                    <a14:imgEffect>
                      <a14:brightnessContrast contrast="4000"/>
                    </a14:imgEffect>
                  </a14:imgLayer>
                </a14:imgProps>
              </a:ext>
            </a:extLst>
          </a:blip>
          <a:srcRect l="30303" r="31414" b="25823"/>
          <a:stretch/>
        </p:blipFill>
        <p:spPr>
          <a:xfrm rot="4137949">
            <a:off x="4193735" y="3378705"/>
            <a:ext cx="1059957" cy="1178273"/>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5"/>
          <a:stretch>
            <a:fillRect/>
          </a:stretch>
        </p:blipFill>
        <p:spPr>
          <a:xfrm>
            <a:off x="10027413" y="6210853"/>
            <a:ext cx="1825676" cy="488369"/>
          </a:xfrm>
          <a:prstGeom prst="rect">
            <a:avLst/>
          </a:prstGeom>
        </p:spPr>
      </p:pic>
      <p:sp>
        <p:nvSpPr>
          <p:cNvPr id="5" name="TextBox 4">
            <a:extLst>
              <a:ext uri="{FF2B5EF4-FFF2-40B4-BE49-F238E27FC236}">
                <a16:creationId xmlns:a16="http://schemas.microsoft.com/office/drawing/2014/main" id="{395000B8-94D2-6748-9B4E-BE3CD1A663A7}"/>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1309932734"/>
      </p:ext>
    </p:extLst>
  </p:cSld>
  <p:clrMapOvr>
    <a:masterClrMapping/>
  </p:clrMapOvr>
  <p:transition spd="slow" advClick="0" advTm="1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1CB016-1221-1349-A9B0-656A7A14005F}"/>
              </a:ext>
            </a:extLst>
          </p:cNvPr>
          <p:cNvPicPr>
            <a:picLocks noChangeAspect="1"/>
          </p:cNvPicPr>
          <p:nvPr/>
        </p:nvPicPr>
        <p:blipFill rotWithShape="1">
          <a:blip r:embed="rId3">
            <a:grayscl/>
            <a:alphaModFix amt="31000"/>
            <a:extLst>
              <a:ext uri="{BEBA8EAE-BF5A-486C-A8C5-ECC9F3942E4B}">
                <a14:imgProps xmlns:a14="http://schemas.microsoft.com/office/drawing/2010/main">
                  <a14:imgLayer r:embed="rId4">
                    <a14:imgEffect>
                      <a14:sharpenSoften amount="50000"/>
                    </a14:imgEffect>
                    <a14:imgEffect>
                      <a14:brightnessContrast bright="64000" contrast="-49000"/>
                    </a14:imgEffect>
                  </a14:imgLayer>
                </a14:imgProps>
              </a:ext>
            </a:extLst>
          </a:blip>
          <a:srcRect l="10743" t="32226" r="6268" b="5465"/>
          <a:stretch/>
        </p:blipFill>
        <p:spPr>
          <a:xfrm>
            <a:off x="0" y="499526"/>
            <a:ext cx="12192000" cy="6845300"/>
          </a:xfrm>
          <a:prstGeom prst="rect">
            <a:avLst/>
          </a:prstGeom>
        </p:spPr>
      </p:pic>
      <p:sp>
        <p:nvSpPr>
          <p:cNvPr id="2" name="Title 1">
            <a:extLst>
              <a:ext uri="{FF2B5EF4-FFF2-40B4-BE49-F238E27FC236}">
                <a16:creationId xmlns:a16="http://schemas.microsoft.com/office/drawing/2014/main" id="{A9ACF854-EF8A-B54E-AB82-111F0B1B8564}"/>
              </a:ext>
            </a:extLst>
          </p:cNvPr>
          <p:cNvSpPr>
            <a:spLocks noGrp="1"/>
          </p:cNvSpPr>
          <p:nvPr>
            <p:ph type="title"/>
          </p:nvPr>
        </p:nvSpPr>
        <p:spPr>
          <a:xfrm>
            <a:off x="838196" y="468000"/>
            <a:ext cx="10515600" cy="824356"/>
          </a:xfrm>
        </p:spPr>
        <p:txBody>
          <a:bodyPr>
            <a:normAutofit/>
          </a:bodyPr>
          <a:lstStyle/>
          <a:p>
            <a:pPr algn="ctr"/>
            <a:r>
              <a:rPr lang="it-IT" sz="4000" dirty="0">
                <a:latin typeface="Roboto Slab" pitchFamily="2" charset="0"/>
                <a:ea typeface="Roboto Slab" pitchFamily="2" charset="0"/>
              </a:rPr>
              <a:t>Cosa vi motiva a fare il vostro lavoro?</a:t>
            </a:r>
          </a:p>
        </p:txBody>
      </p:sp>
      <p:sp>
        <p:nvSpPr>
          <p:cNvPr id="3" name="TextBox 2">
            <a:extLst>
              <a:ext uri="{FF2B5EF4-FFF2-40B4-BE49-F238E27FC236}">
                <a16:creationId xmlns:a16="http://schemas.microsoft.com/office/drawing/2014/main" id="{7833C63E-6A05-7B4D-AB20-3D5E9B02FBB5}"/>
              </a:ext>
            </a:extLst>
          </p:cNvPr>
          <p:cNvSpPr txBox="1"/>
          <p:nvPr/>
        </p:nvSpPr>
        <p:spPr>
          <a:xfrm>
            <a:off x="3858042" y="2314878"/>
            <a:ext cx="4475905" cy="584775"/>
          </a:xfrm>
          <a:prstGeom prst="rect">
            <a:avLst/>
          </a:prstGeom>
          <a:noFill/>
        </p:spPr>
        <p:txBody>
          <a:bodyPr wrap="none" rtlCol="0">
            <a:spAutoFit/>
          </a:bodyPr>
          <a:lstStyle/>
          <a:p>
            <a:r>
              <a:rPr lang="it-IT" sz="3200" dirty="0">
                <a:latin typeface="Roboto Slab Light" pitchFamily="2" charset="0"/>
                <a:ea typeface="Roboto Slab Light" pitchFamily="2" charset="0"/>
              </a:rPr>
              <a:t>Go to </a:t>
            </a:r>
            <a:r>
              <a:rPr lang="it-IT" sz="3200" dirty="0">
                <a:latin typeface="Roboto Slab Light" pitchFamily="2" charset="0"/>
                <a:ea typeface="Roboto Slab Light" pitchFamily="2" charset="0"/>
                <a:hlinkClick r:id="rId5"/>
              </a:rPr>
              <a:t>www.menti.com</a:t>
            </a:r>
            <a:endParaRPr lang="it-IT" sz="3200" dirty="0">
              <a:latin typeface="Roboto Slab Light" pitchFamily="2" charset="0"/>
              <a:ea typeface="Roboto Slab Light" pitchFamily="2" charset="0"/>
            </a:endParaRPr>
          </a:p>
        </p:txBody>
      </p:sp>
      <p:sp>
        <p:nvSpPr>
          <p:cNvPr id="8" name="TextBox 7">
            <a:extLst>
              <a:ext uri="{FF2B5EF4-FFF2-40B4-BE49-F238E27FC236}">
                <a16:creationId xmlns:a16="http://schemas.microsoft.com/office/drawing/2014/main" id="{D48ACED6-65FE-4146-B862-CD405BDA318B}"/>
              </a:ext>
            </a:extLst>
          </p:cNvPr>
          <p:cNvSpPr txBox="1"/>
          <p:nvPr/>
        </p:nvSpPr>
        <p:spPr>
          <a:xfrm>
            <a:off x="5080333" y="3922176"/>
            <a:ext cx="2031325" cy="584775"/>
          </a:xfrm>
          <a:prstGeom prst="rect">
            <a:avLst/>
          </a:prstGeom>
          <a:noFill/>
        </p:spPr>
        <p:txBody>
          <a:bodyPr wrap="none" rtlCol="0">
            <a:spAutoFit/>
          </a:bodyPr>
          <a:lstStyle/>
          <a:p>
            <a:r>
              <a:rPr lang="it-IT" sz="3200" dirty="0">
                <a:latin typeface="Roboto Slab" pitchFamily="2" charset="0"/>
                <a:ea typeface="Roboto Slab" pitchFamily="2" charset="0"/>
                <a:hlinkClick r:id="rId6"/>
              </a:rPr>
              <a:t>RESULTS</a:t>
            </a:r>
            <a:endParaRPr lang="it-IT" sz="3200" dirty="0">
              <a:latin typeface="Roboto Slab" pitchFamily="2" charset="0"/>
              <a:ea typeface="Roboto Slab" pitchFamily="2" charset="0"/>
            </a:endParaRPr>
          </a:p>
        </p:txBody>
      </p:sp>
      <p:sp>
        <p:nvSpPr>
          <p:cNvPr id="9" name="TextBox 8">
            <a:extLst>
              <a:ext uri="{FF2B5EF4-FFF2-40B4-BE49-F238E27FC236}">
                <a16:creationId xmlns:a16="http://schemas.microsoft.com/office/drawing/2014/main" id="{CEF3386D-9B95-1440-B104-A8CE86399250}"/>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pic>
        <p:nvPicPr>
          <p:cNvPr id="10" name="Picture 9">
            <a:extLst>
              <a:ext uri="{FF2B5EF4-FFF2-40B4-BE49-F238E27FC236}">
                <a16:creationId xmlns:a16="http://schemas.microsoft.com/office/drawing/2014/main" id="{A1B6294C-7E6B-7C40-9147-1373AD32D022}"/>
              </a:ext>
            </a:extLst>
          </p:cNvPr>
          <p:cNvPicPr>
            <a:picLocks noChangeAspect="1"/>
          </p:cNvPicPr>
          <p:nvPr/>
        </p:nvPicPr>
        <p:blipFill>
          <a:blip r:embed="rId7"/>
          <a:stretch>
            <a:fillRect/>
          </a:stretch>
        </p:blipFill>
        <p:spPr>
          <a:xfrm>
            <a:off x="10027413" y="6210853"/>
            <a:ext cx="1825676" cy="488369"/>
          </a:xfrm>
          <a:prstGeom prst="rect">
            <a:avLst/>
          </a:prstGeom>
        </p:spPr>
      </p:pic>
    </p:spTree>
    <p:extLst>
      <p:ext uri="{BB962C8B-B14F-4D97-AF65-F5344CB8AC3E}">
        <p14:creationId xmlns:p14="http://schemas.microsoft.com/office/powerpoint/2010/main" val="157042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9131"/>
                    </a14:imgEffect>
                    <a14:imgEffect>
                      <a14:saturation sat="228000"/>
                    </a14:imgEffect>
                    <a14:imgEffect>
                      <a14:brightnessContrast contrast="4000"/>
                    </a14:imgEffect>
                  </a14:imgLayer>
                </a14:imgProps>
              </a:ext>
            </a:extLst>
          </a:blip>
          <a:srcRect l="30303" r="31414" b="25823"/>
          <a:stretch/>
        </p:blipFill>
        <p:spPr>
          <a:xfrm rot="18966275">
            <a:off x="5338959" y="3425818"/>
            <a:ext cx="1305806" cy="1451565"/>
          </a:xfrm>
          <a:prstGeom prst="rect">
            <a:avLst/>
          </a:prstGeom>
        </p:spPr>
      </p:pic>
      <p:pic>
        <p:nvPicPr>
          <p:cNvPr id="2" name="Picture 1">
            <a:extLst>
              <a:ext uri="{FF2B5EF4-FFF2-40B4-BE49-F238E27FC236}">
                <a16:creationId xmlns:a16="http://schemas.microsoft.com/office/drawing/2014/main" id="{B6A947BB-F781-6D41-942C-BD1309E9CDA0}"/>
              </a:ext>
            </a:extLst>
          </p:cNvPr>
          <p:cNvPicPr>
            <a:picLocks noChangeAspect="1"/>
          </p:cNvPicPr>
          <p:nvPr/>
        </p:nvPicPr>
        <p:blipFill rotWithShape="1">
          <a:blip r:embed="rId5"/>
          <a:srcRect t="9763" b="59999"/>
          <a:stretch/>
        </p:blipFill>
        <p:spPr>
          <a:xfrm>
            <a:off x="2927350" y="4784271"/>
            <a:ext cx="6337300" cy="2073729"/>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6"/>
          <a:stretch>
            <a:fillRect/>
          </a:stretch>
        </p:blipFill>
        <p:spPr>
          <a:xfrm>
            <a:off x="10027413" y="6210853"/>
            <a:ext cx="1825676" cy="488369"/>
          </a:xfrm>
          <a:prstGeom prst="rect">
            <a:avLst/>
          </a:prstGeom>
        </p:spPr>
      </p:pic>
      <p:sp>
        <p:nvSpPr>
          <p:cNvPr id="3" name="TextBox 2">
            <a:extLst>
              <a:ext uri="{FF2B5EF4-FFF2-40B4-BE49-F238E27FC236}">
                <a16:creationId xmlns:a16="http://schemas.microsoft.com/office/drawing/2014/main" id="{D12F2B3E-2665-3F46-A9CE-DE95AF165AE6}"/>
              </a:ext>
            </a:extLst>
          </p:cNvPr>
          <p:cNvSpPr txBox="1"/>
          <p:nvPr/>
        </p:nvSpPr>
        <p:spPr>
          <a:xfrm>
            <a:off x="2828919" y="746329"/>
            <a:ext cx="6534161" cy="523220"/>
          </a:xfrm>
          <a:prstGeom prst="rect">
            <a:avLst/>
          </a:prstGeom>
          <a:noFill/>
        </p:spPr>
        <p:txBody>
          <a:bodyPr wrap="none" rtlCol="0">
            <a:spAutoFit/>
          </a:bodyPr>
          <a:lstStyle/>
          <a:p>
            <a:r>
              <a:rPr lang="it-IT" sz="2800" dirty="0">
                <a:latin typeface="Roboto Slab Light" pitchFamily="2" charset="0"/>
                <a:ea typeface="Roboto Slab Light" pitchFamily="2" charset="0"/>
              </a:rPr>
              <a:t>IL MEGLIO DEVE ANCORA ARRIVARE</a:t>
            </a:r>
          </a:p>
        </p:txBody>
      </p:sp>
      <p:sp>
        <p:nvSpPr>
          <p:cNvPr id="7" name="TextBox 6">
            <a:extLst>
              <a:ext uri="{FF2B5EF4-FFF2-40B4-BE49-F238E27FC236}">
                <a16:creationId xmlns:a16="http://schemas.microsoft.com/office/drawing/2014/main" id="{3CBED349-9B00-0749-ABE6-679B7FED08C4}"/>
              </a:ext>
            </a:extLst>
          </p:cNvPr>
          <p:cNvSpPr txBox="1"/>
          <p:nvPr/>
        </p:nvSpPr>
        <p:spPr>
          <a:xfrm>
            <a:off x="3260928" y="1729360"/>
            <a:ext cx="5670142" cy="1446550"/>
          </a:xfrm>
          <a:prstGeom prst="rect">
            <a:avLst/>
          </a:prstGeom>
          <a:noFill/>
        </p:spPr>
        <p:txBody>
          <a:bodyPr wrap="none" rtlCol="0">
            <a:spAutoFit/>
          </a:bodyPr>
          <a:lstStyle/>
          <a:p>
            <a:pPr algn="ctr"/>
            <a:r>
              <a:rPr lang="it-IT" sz="4400" dirty="0">
                <a:latin typeface="Roboto Slab Thin" pitchFamily="2" charset="0"/>
                <a:ea typeface="Roboto Slab Thin" pitchFamily="2" charset="0"/>
              </a:rPr>
              <a:t>il </a:t>
            </a:r>
            <a:r>
              <a:rPr lang="it-IT" sz="4400" dirty="0">
                <a:latin typeface="Roboto Slab" pitchFamily="2" charset="0"/>
                <a:ea typeface="Roboto Slab" pitchFamily="2" charset="0"/>
              </a:rPr>
              <a:t>FUTURO </a:t>
            </a:r>
            <a:r>
              <a:rPr lang="it-IT" sz="4400" dirty="0">
                <a:latin typeface="Roboto Slab Thin" pitchFamily="2" charset="0"/>
                <a:ea typeface="Roboto Slab Thin" pitchFamily="2" charset="0"/>
              </a:rPr>
              <a:t>di</a:t>
            </a:r>
          </a:p>
          <a:p>
            <a:pPr algn="ctr"/>
            <a:r>
              <a:rPr lang="it-IT" sz="4400" dirty="0">
                <a:latin typeface="Roboto Slab Thin" pitchFamily="2" charset="0"/>
                <a:ea typeface="Roboto Slab Thin" pitchFamily="2" charset="0"/>
              </a:rPr>
              <a:t>cui essere orgogliosi</a:t>
            </a:r>
            <a:endParaRPr lang="it-IT" sz="3600" dirty="0">
              <a:latin typeface="Roboto Slab Thin" pitchFamily="2" charset="0"/>
              <a:ea typeface="Roboto Slab Thin" pitchFamily="2" charset="0"/>
            </a:endParaRPr>
          </a:p>
        </p:txBody>
      </p:sp>
      <p:sp>
        <p:nvSpPr>
          <p:cNvPr id="8" name="TextBox 7">
            <a:extLst>
              <a:ext uri="{FF2B5EF4-FFF2-40B4-BE49-F238E27FC236}">
                <a16:creationId xmlns:a16="http://schemas.microsoft.com/office/drawing/2014/main" id="{7C3694F4-10CC-494F-8C27-7CA74EDE9F1C}"/>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2328509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915817" y="3527204"/>
            <a:ext cx="888713" cy="1000625"/>
          </a:xfrm>
          <a:prstGeom prst="rect">
            <a:avLst/>
          </a:prstGeom>
        </p:spPr>
      </p:pic>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4">
            <a:duotone>
              <a:schemeClr val="accent6">
                <a:shade val="45000"/>
                <a:satMod val="135000"/>
              </a:schemeClr>
              <a:prstClr val="white"/>
            </a:duotone>
          </a:blip>
          <a:stretch>
            <a:fillRect/>
          </a:stretch>
        </p:blipFill>
        <p:spPr>
          <a:xfrm>
            <a:off x="5403203" y="3275679"/>
            <a:ext cx="1385591" cy="1294519"/>
          </a:xfrm>
          <a:prstGeom prst="rect">
            <a:avLst/>
          </a:prstGeom>
        </p:spPr>
      </p:pic>
      <p:pic>
        <p:nvPicPr>
          <p:cNvPr id="20" name="Picture 19">
            <a:extLst>
              <a:ext uri="{FF2B5EF4-FFF2-40B4-BE49-F238E27FC236}">
                <a16:creationId xmlns:a16="http://schemas.microsoft.com/office/drawing/2014/main" id="{3B03929E-FE68-F049-9859-C2969D5B69D6}"/>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9131"/>
                    </a14:imgEffect>
                    <a14:imgEffect>
                      <a14:saturation sat="228000"/>
                    </a14:imgEffect>
                    <a14:imgEffect>
                      <a14:brightnessContrast contrast="4000"/>
                    </a14:imgEffect>
                  </a14:imgLayer>
                </a14:imgProps>
              </a:ext>
            </a:extLst>
          </a:blip>
          <a:srcRect b="25823"/>
          <a:stretch/>
        </p:blipFill>
        <p:spPr>
          <a:xfrm>
            <a:off x="8128050" y="3184042"/>
            <a:ext cx="2345051" cy="997981"/>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7"/>
          <a:stretch>
            <a:fillRect/>
          </a:stretch>
        </p:blipFill>
        <p:spPr>
          <a:xfrm>
            <a:off x="4792133" y="5655696"/>
            <a:ext cx="2607734" cy="697570"/>
          </a:xfrm>
          <a:prstGeom prst="rect">
            <a:avLst/>
          </a:prstGeom>
        </p:spPr>
      </p:pic>
      <p:pic>
        <p:nvPicPr>
          <p:cNvPr id="3" name="Picture 2">
            <a:extLst>
              <a:ext uri="{FF2B5EF4-FFF2-40B4-BE49-F238E27FC236}">
                <a16:creationId xmlns:a16="http://schemas.microsoft.com/office/drawing/2014/main" id="{3AEA4A00-2E3A-FC4B-98D3-AF70A85FE6EE}"/>
              </a:ext>
            </a:extLst>
          </p:cNvPr>
          <p:cNvPicPr>
            <a:picLocks noChangeAspect="1"/>
          </p:cNvPicPr>
          <p:nvPr/>
        </p:nvPicPr>
        <p:blipFill>
          <a:blip r:embed="rId8"/>
          <a:stretch>
            <a:fillRect/>
          </a:stretch>
        </p:blipFill>
        <p:spPr>
          <a:xfrm>
            <a:off x="8607780" y="4331881"/>
            <a:ext cx="1385590" cy="324287"/>
          </a:xfrm>
          <a:prstGeom prst="rect">
            <a:avLst/>
          </a:prstGeom>
        </p:spPr>
      </p:pic>
      <p:pic>
        <p:nvPicPr>
          <p:cNvPr id="4" name="Picture 3">
            <a:extLst>
              <a:ext uri="{FF2B5EF4-FFF2-40B4-BE49-F238E27FC236}">
                <a16:creationId xmlns:a16="http://schemas.microsoft.com/office/drawing/2014/main" id="{914EE0ED-7AE4-1449-8418-C543582A0648}"/>
              </a:ext>
            </a:extLst>
          </p:cNvPr>
          <p:cNvPicPr>
            <a:picLocks noChangeAspect="1"/>
          </p:cNvPicPr>
          <p:nvPr/>
        </p:nvPicPr>
        <p:blipFill>
          <a:blip r:embed="rId9"/>
          <a:stretch>
            <a:fillRect/>
          </a:stretch>
        </p:blipFill>
        <p:spPr>
          <a:xfrm>
            <a:off x="8983337" y="4691724"/>
            <a:ext cx="627353" cy="270000"/>
          </a:xfrm>
          <a:prstGeom prst="rect">
            <a:avLst/>
          </a:prstGeom>
        </p:spPr>
      </p:pic>
      <p:sp>
        <p:nvSpPr>
          <p:cNvPr id="2" name="TextBox 1">
            <a:extLst>
              <a:ext uri="{FF2B5EF4-FFF2-40B4-BE49-F238E27FC236}">
                <a16:creationId xmlns:a16="http://schemas.microsoft.com/office/drawing/2014/main" id="{B8A9783E-419E-BF40-9F93-CD2CA6B59645}"/>
              </a:ext>
            </a:extLst>
          </p:cNvPr>
          <p:cNvSpPr txBox="1"/>
          <p:nvPr/>
        </p:nvSpPr>
        <p:spPr>
          <a:xfrm>
            <a:off x="4053613" y="794411"/>
            <a:ext cx="4084773" cy="1525226"/>
          </a:xfrm>
          <a:prstGeom prst="rect">
            <a:avLst/>
          </a:prstGeom>
          <a:noFill/>
        </p:spPr>
        <p:txBody>
          <a:bodyPr wrap="none" rtlCol="0">
            <a:spAutoFit/>
          </a:bodyPr>
          <a:lstStyle/>
          <a:p>
            <a:pPr algn="ctr">
              <a:lnSpc>
                <a:spcPct val="150000"/>
              </a:lnSpc>
            </a:pPr>
            <a:r>
              <a:rPr lang="it-IT" sz="2400" dirty="0">
                <a:latin typeface="Roboto Slab Light" pitchFamily="2" charset="0"/>
                <a:ea typeface="Roboto Slab Light" pitchFamily="2" charset="0"/>
              </a:rPr>
              <a:t>ALESSANDRO BRUSCAGIN</a:t>
            </a:r>
          </a:p>
          <a:p>
            <a:pPr algn="ctr">
              <a:lnSpc>
                <a:spcPct val="150000"/>
              </a:lnSpc>
            </a:pPr>
            <a:r>
              <a:rPr lang="it-IT" sz="2000" dirty="0">
                <a:latin typeface="Roboto Slab Light" pitchFamily="2" charset="0"/>
                <a:ea typeface="Roboto Slab Light" pitchFamily="2" charset="0"/>
              </a:rPr>
              <a:t>📬 </a:t>
            </a:r>
            <a:r>
              <a:rPr lang="it-IT" sz="2000" dirty="0" err="1">
                <a:latin typeface="Roboto Slab Light" pitchFamily="2" charset="0"/>
                <a:ea typeface="Roboto Slab Light" pitchFamily="2" charset="0"/>
              </a:rPr>
              <a:t>bruscagin@archeide.lu</a:t>
            </a:r>
            <a:endParaRPr lang="it-IT" sz="2000" dirty="0">
              <a:latin typeface="Roboto Slab Light" pitchFamily="2" charset="0"/>
              <a:ea typeface="Roboto Slab Light" pitchFamily="2" charset="0"/>
            </a:endParaRPr>
          </a:p>
          <a:p>
            <a:pPr algn="ctr">
              <a:lnSpc>
                <a:spcPct val="150000"/>
              </a:lnSpc>
            </a:pPr>
            <a:r>
              <a:rPr lang="it-IT" sz="2000" dirty="0">
                <a:latin typeface="Roboto Slab Light" pitchFamily="2" charset="0"/>
                <a:ea typeface="Roboto Slab Light" pitchFamily="2" charset="0"/>
              </a:rPr>
              <a:t>📞 +39 3939747620</a:t>
            </a:r>
          </a:p>
        </p:txBody>
      </p:sp>
    </p:spTree>
    <p:extLst>
      <p:ext uri="{BB962C8B-B14F-4D97-AF65-F5344CB8AC3E}">
        <p14:creationId xmlns:p14="http://schemas.microsoft.com/office/powerpoint/2010/main" val="290788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635F6B-1347-BB4C-AF12-DAA0131A9F8A}"/>
              </a:ext>
            </a:extLst>
          </p:cNvPr>
          <p:cNvPicPr>
            <a:picLocks noChangeAspect="1"/>
          </p:cNvPicPr>
          <p:nvPr/>
        </p:nvPicPr>
        <p:blipFill>
          <a:blip r:embed="rId3"/>
          <a:stretch>
            <a:fillRect/>
          </a:stretch>
        </p:blipFill>
        <p:spPr>
          <a:xfrm>
            <a:off x="10027413" y="6210853"/>
            <a:ext cx="1825676" cy="488369"/>
          </a:xfrm>
          <a:prstGeom prst="rect">
            <a:avLst/>
          </a:prstGeom>
        </p:spPr>
      </p:pic>
      <p:pic>
        <p:nvPicPr>
          <p:cNvPr id="2" name="Picture 1">
            <a:extLst>
              <a:ext uri="{FF2B5EF4-FFF2-40B4-BE49-F238E27FC236}">
                <a16:creationId xmlns:a16="http://schemas.microsoft.com/office/drawing/2014/main" id="{A715D293-0CA2-ED45-ABEC-3997FDFAD560}"/>
              </a:ext>
            </a:extLst>
          </p:cNvPr>
          <p:cNvPicPr>
            <a:picLocks noChangeAspect="1"/>
          </p:cNvPicPr>
          <p:nvPr/>
        </p:nvPicPr>
        <p:blipFill>
          <a:blip r:embed="rId4"/>
          <a:stretch>
            <a:fillRect/>
          </a:stretch>
        </p:blipFill>
        <p:spPr>
          <a:xfrm>
            <a:off x="3405207" y="1638231"/>
            <a:ext cx="5381586" cy="3581538"/>
          </a:xfrm>
          <a:prstGeom prst="rect">
            <a:avLst/>
          </a:prstGeom>
        </p:spPr>
      </p:pic>
      <p:sp>
        <p:nvSpPr>
          <p:cNvPr id="7" name="Title 1">
            <a:extLst>
              <a:ext uri="{FF2B5EF4-FFF2-40B4-BE49-F238E27FC236}">
                <a16:creationId xmlns:a16="http://schemas.microsoft.com/office/drawing/2014/main" id="{6D2563B7-C2CB-C843-9382-F5B9B3C7890C}"/>
              </a:ext>
            </a:extLst>
          </p:cNvPr>
          <p:cNvSpPr>
            <a:spLocks noGrp="1"/>
          </p:cNvSpPr>
          <p:nvPr>
            <p:ph type="title"/>
          </p:nvPr>
        </p:nvSpPr>
        <p:spPr>
          <a:xfrm>
            <a:off x="4578963" y="625474"/>
            <a:ext cx="3034073" cy="1012757"/>
          </a:xfrm>
        </p:spPr>
        <p:txBody>
          <a:bodyPr>
            <a:noAutofit/>
          </a:bodyPr>
          <a:lstStyle/>
          <a:p>
            <a:r>
              <a:rPr lang="it-IT" sz="6000" dirty="0">
                <a:solidFill>
                  <a:srgbClr val="C00000"/>
                </a:solidFill>
                <a:latin typeface="Roboto Slab Light" pitchFamily="2" charset="0"/>
                <a:ea typeface="Roboto Slab Light" pitchFamily="2" charset="0"/>
              </a:rPr>
              <a:t>1 </a:t>
            </a:r>
            <a:r>
              <a:rPr lang="it-IT" dirty="0">
                <a:solidFill>
                  <a:srgbClr val="C00000"/>
                </a:solidFill>
                <a:latin typeface="Roboto Slab Light" pitchFamily="2" charset="0"/>
                <a:ea typeface="Roboto Slab Light" pitchFamily="2" charset="0"/>
              </a:rPr>
              <a:t>MILIONE</a:t>
            </a:r>
            <a:endParaRPr lang="it-IT" sz="6000" dirty="0">
              <a:solidFill>
                <a:srgbClr val="C00000"/>
              </a:solidFill>
              <a:latin typeface="Roboto Slab Light" pitchFamily="2" charset="0"/>
              <a:ea typeface="Roboto Slab Light" pitchFamily="2" charset="0"/>
            </a:endParaRPr>
          </a:p>
        </p:txBody>
      </p:sp>
      <p:sp>
        <p:nvSpPr>
          <p:cNvPr id="8" name="TextBox 7">
            <a:extLst>
              <a:ext uri="{FF2B5EF4-FFF2-40B4-BE49-F238E27FC236}">
                <a16:creationId xmlns:a16="http://schemas.microsoft.com/office/drawing/2014/main" id="{04CE39C7-5B4B-1347-B10E-9EFF4D6541ED}"/>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36715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E7CF9E-F836-A54B-B66D-26F73E22259F}"/>
              </a:ext>
            </a:extLst>
          </p:cNvPr>
          <p:cNvPicPr>
            <a:picLocks noChangeAspect="1"/>
          </p:cNvPicPr>
          <p:nvPr/>
        </p:nvPicPr>
        <p:blipFill>
          <a:blip r:embed="rId3"/>
          <a:stretch>
            <a:fillRect/>
          </a:stretch>
        </p:blipFill>
        <p:spPr>
          <a:xfrm>
            <a:off x="10027413" y="6210853"/>
            <a:ext cx="1825676" cy="488369"/>
          </a:xfrm>
          <a:prstGeom prst="rect">
            <a:avLst/>
          </a:prstGeom>
        </p:spPr>
      </p:pic>
      <p:sp>
        <p:nvSpPr>
          <p:cNvPr id="9" name="TextBox 8">
            <a:extLst>
              <a:ext uri="{FF2B5EF4-FFF2-40B4-BE49-F238E27FC236}">
                <a16:creationId xmlns:a16="http://schemas.microsoft.com/office/drawing/2014/main" id="{93925DFB-E69E-9F4E-9812-BBF41500B10A}"/>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pic>
        <p:nvPicPr>
          <p:cNvPr id="4" name="Picture 3">
            <a:extLst>
              <a:ext uri="{FF2B5EF4-FFF2-40B4-BE49-F238E27FC236}">
                <a16:creationId xmlns:a16="http://schemas.microsoft.com/office/drawing/2014/main" id="{481D727C-56EA-EA4E-A62F-1C34364E2016}"/>
              </a:ext>
            </a:extLst>
          </p:cNvPr>
          <p:cNvPicPr>
            <a:picLocks noChangeAspect="1"/>
          </p:cNvPicPr>
          <p:nvPr/>
        </p:nvPicPr>
        <p:blipFill>
          <a:blip r:embed="rId4"/>
          <a:stretch>
            <a:fillRect/>
          </a:stretch>
        </p:blipFill>
        <p:spPr>
          <a:xfrm rot="13386718">
            <a:off x="2907245" y="2049650"/>
            <a:ext cx="402550" cy="1683389"/>
          </a:xfrm>
          <a:prstGeom prst="rect">
            <a:avLst/>
          </a:prstGeom>
        </p:spPr>
      </p:pic>
      <p:pic>
        <p:nvPicPr>
          <p:cNvPr id="5" name="Picture 4">
            <a:extLst>
              <a:ext uri="{FF2B5EF4-FFF2-40B4-BE49-F238E27FC236}">
                <a16:creationId xmlns:a16="http://schemas.microsoft.com/office/drawing/2014/main" id="{62E689FF-217E-134E-B033-0E3F1B427175}"/>
              </a:ext>
            </a:extLst>
          </p:cNvPr>
          <p:cNvPicPr>
            <a:picLocks noChangeAspect="1"/>
          </p:cNvPicPr>
          <p:nvPr/>
        </p:nvPicPr>
        <p:blipFill>
          <a:blip r:embed="rId4"/>
          <a:stretch>
            <a:fillRect/>
          </a:stretch>
        </p:blipFill>
        <p:spPr>
          <a:xfrm rot="2520737">
            <a:off x="8434812" y="1970753"/>
            <a:ext cx="409881" cy="1714050"/>
          </a:xfrm>
          <a:prstGeom prst="rect">
            <a:avLst/>
          </a:prstGeom>
        </p:spPr>
      </p:pic>
      <p:sp>
        <p:nvSpPr>
          <p:cNvPr id="7" name="TextBox 6">
            <a:extLst>
              <a:ext uri="{FF2B5EF4-FFF2-40B4-BE49-F238E27FC236}">
                <a16:creationId xmlns:a16="http://schemas.microsoft.com/office/drawing/2014/main" id="{EBEE1D10-0FC2-7743-B9BF-7C5066FF5D98}"/>
              </a:ext>
            </a:extLst>
          </p:cNvPr>
          <p:cNvSpPr txBox="1"/>
          <p:nvPr/>
        </p:nvSpPr>
        <p:spPr>
          <a:xfrm>
            <a:off x="1182714" y="4629608"/>
            <a:ext cx="3533340" cy="677108"/>
          </a:xfrm>
          <a:prstGeom prst="rect">
            <a:avLst/>
          </a:prstGeom>
          <a:noFill/>
        </p:spPr>
        <p:txBody>
          <a:bodyPr wrap="none" rtlCol="0">
            <a:spAutoFit/>
          </a:bodyPr>
          <a:lstStyle/>
          <a:p>
            <a:r>
              <a:rPr lang="it-IT" sz="3800" dirty="0">
                <a:latin typeface="Roboto Slab Light" pitchFamily="2" charset="0"/>
                <a:ea typeface="Roboto Slab Light" pitchFamily="2" charset="0"/>
              </a:rPr>
              <a:t>10 Kg di eroina</a:t>
            </a:r>
          </a:p>
        </p:txBody>
      </p:sp>
      <p:sp>
        <p:nvSpPr>
          <p:cNvPr id="8" name="TextBox 7">
            <a:extLst>
              <a:ext uri="{FF2B5EF4-FFF2-40B4-BE49-F238E27FC236}">
                <a16:creationId xmlns:a16="http://schemas.microsoft.com/office/drawing/2014/main" id="{B594AAC9-74B2-864F-8AB2-53F7319C2CB5}"/>
              </a:ext>
            </a:extLst>
          </p:cNvPr>
          <p:cNvSpPr txBox="1"/>
          <p:nvPr/>
        </p:nvSpPr>
        <p:spPr>
          <a:xfrm>
            <a:off x="6235222" y="4629608"/>
            <a:ext cx="4774064" cy="677108"/>
          </a:xfrm>
          <a:prstGeom prst="rect">
            <a:avLst/>
          </a:prstGeom>
          <a:noFill/>
        </p:spPr>
        <p:txBody>
          <a:bodyPr wrap="none" rtlCol="0">
            <a:spAutoFit/>
          </a:bodyPr>
          <a:lstStyle/>
          <a:p>
            <a:r>
              <a:rPr lang="it-IT" sz="3800" dirty="0">
                <a:latin typeface="Roboto Slab Light" pitchFamily="2" charset="0"/>
                <a:ea typeface="Roboto Slab Light" pitchFamily="2" charset="0"/>
              </a:rPr>
              <a:t>Circa 45.000 vaccini</a:t>
            </a:r>
          </a:p>
        </p:txBody>
      </p:sp>
      <p:sp>
        <p:nvSpPr>
          <p:cNvPr id="12" name="Title 1">
            <a:extLst>
              <a:ext uri="{FF2B5EF4-FFF2-40B4-BE49-F238E27FC236}">
                <a16:creationId xmlns:a16="http://schemas.microsoft.com/office/drawing/2014/main" id="{314E1AB8-1AFE-D149-971E-AC5761804FBC}"/>
              </a:ext>
            </a:extLst>
          </p:cNvPr>
          <p:cNvSpPr>
            <a:spLocks noGrp="1"/>
          </p:cNvSpPr>
          <p:nvPr>
            <p:ph type="title"/>
          </p:nvPr>
        </p:nvSpPr>
        <p:spPr>
          <a:xfrm>
            <a:off x="4578963" y="625474"/>
            <a:ext cx="3034073" cy="1012757"/>
          </a:xfrm>
        </p:spPr>
        <p:txBody>
          <a:bodyPr>
            <a:noAutofit/>
          </a:bodyPr>
          <a:lstStyle/>
          <a:p>
            <a:r>
              <a:rPr lang="it-IT" sz="6000" dirty="0">
                <a:solidFill>
                  <a:srgbClr val="C00000"/>
                </a:solidFill>
                <a:latin typeface="Roboto Slab Light" pitchFamily="2" charset="0"/>
                <a:ea typeface="Roboto Slab Light" pitchFamily="2" charset="0"/>
              </a:rPr>
              <a:t>1 </a:t>
            </a:r>
            <a:r>
              <a:rPr lang="it-IT" dirty="0">
                <a:solidFill>
                  <a:srgbClr val="C00000"/>
                </a:solidFill>
                <a:latin typeface="Roboto Slab Light" pitchFamily="2" charset="0"/>
                <a:ea typeface="Roboto Slab Light" pitchFamily="2" charset="0"/>
              </a:rPr>
              <a:t>MILIONE</a:t>
            </a:r>
            <a:endParaRPr lang="it-IT" sz="6000" dirty="0">
              <a:solidFill>
                <a:srgbClr val="C00000"/>
              </a:solidFill>
              <a:latin typeface="Roboto Slab Light" pitchFamily="2" charset="0"/>
              <a:ea typeface="Roboto Slab Light" pitchFamily="2" charset="0"/>
            </a:endParaRPr>
          </a:p>
        </p:txBody>
      </p:sp>
    </p:spTree>
    <p:extLst>
      <p:ext uri="{BB962C8B-B14F-4D97-AF65-F5344CB8AC3E}">
        <p14:creationId xmlns:p14="http://schemas.microsoft.com/office/powerpoint/2010/main" val="263699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E5F42-5F3E-E84C-9EA5-F16E6D16F070}"/>
              </a:ext>
            </a:extLst>
          </p:cNvPr>
          <p:cNvSpPr txBox="1"/>
          <p:nvPr/>
        </p:nvSpPr>
        <p:spPr>
          <a:xfrm>
            <a:off x="2373674" y="468000"/>
            <a:ext cx="8005718" cy="707886"/>
          </a:xfrm>
          <a:prstGeom prst="rect">
            <a:avLst/>
          </a:prstGeom>
          <a:noFill/>
        </p:spPr>
        <p:txBody>
          <a:bodyPr wrap="none" rtlCol="0">
            <a:spAutoFit/>
          </a:bodyPr>
          <a:lstStyle/>
          <a:p>
            <a:r>
              <a:rPr lang="it-IT" sz="4000" dirty="0">
                <a:latin typeface="Roboto Slab" pitchFamily="2" charset="0"/>
                <a:ea typeface="Roboto Slab" pitchFamily="2" charset="0"/>
              </a:rPr>
              <a:t>L’importanza di alcuni incontri..</a:t>
            </a:r>
          </a:p>
        </p:txBody>
      </p:sp>
      <p:pic>
        <p:nvPicPr>
          <p:cNvPr id="5" name="Picture 4">
            <a:extLst>
              <a:ext uri="{FF2B5EF4-FFF2-40B4-BE49-F238E27FC236}">
                <a16:creationId xmlns:a16="http://schemas.microsoft.com/office/drawing/2014/main" id="{411B9A97-A9BD-3A43-BCB7-8E2EEE987EE4}"/>
              </a:ext>
            </a:extLst>
          </p:cNvPr>
          <p:cNvPicPr>
            <a:picLocks noChangeAspect="1"/>
          </p:cNvPicPr>
          <p:nvPr/>
        </p:nvPicPr>
        <p:blipFill>
          <a:blip r:embed="rId3"/>
          <a:stretch>
            <a:fillRect/>
          </a:stretch>
        </p:blipFill>
        <p:spPr>
          <a:xfrm>
            <a:off x="10027413" y="6210853"/>
            <a:ext cx="1825676" cy="488369"/>
          </a:xfrm>
          <a:prstGeom prst="rect">
            <a:avLst/>
          </a:prstGeom>
        </p:spPr>
      </p:pic>
      <p:pic>
        <p:nvPicPr>
          <p:cNvPr id="9" name="Picture 8">
            <a:extLst>
              <a:ext uri="{FF2B5EF4-FFF2-40B4-BE49-F238E27FC236}">
                <a16:creationId xmlns:a16="http://schemas.microsoft.com/office/drawing/2014/main" id="{21F01890-66AD-5545-B0BB-D915409EF9BF}"/>
              </a:ext>
            </a:extLst>
          </p:cNvPr>
          <p:cNvPicPr>
            <a:picLocks noChangeAspect="1"/>
          </p:cNvPicPr>
          <p:nvPr/>
        </p:nvPicPr>
        <p:blipFill>
          <a:blip r:embed="rId4"/>
          <a:stretch>
            <a:fillRect/>
          </a:stretch>
        </p:blipFill>
        <p:spPr>
          <a:xfrm>
            <a:off x="3761776" y="1681764"/>
            <a:ext cx="5229514" cy="3925737"/>
          </a:xfrm>
          <a:prstGeom prst="rect">
            <a:avLst/>
          </a:prstGeom>
        </p:spPr>
      </p:pic>
      <p:sp>
        <p:nvSpPr>
          <p:cNvPr id="7" name="TextBox 6">
            <a:extLst>
              <a:ext uri="{FF2B5EF4-FFF2-40B4-BE49-F238E27FC236}">
                <a16:creationId xmlns:a16="http://schemas.microsoft.com/office/drawing/2014/main" id="{23DFA668-5078-7E49-8668-FC9862FA011B}"/>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1806307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tty Woman Scene 16">
            <a:hlinkClick r:id="" action="ppaction://media"/>
            <a:extLst>
              <a:ext uri="{FF2B5EF4-FFF2-40B4-BE49-F238E27FC236}">
                <a16:creationId xmlns:a16="http://schemas.microsoft.com/office/drawing/2014/main" id="{6BEAFC49-A48A-6B48-926E-2966EFD5749F}"/>
              </a:ext>
            </a:extLst>
          </p:cNvPr>
          <p:cNvPicPr>
            <a:picLocks noGrp="1" noRot="1" noChangeAspect="1"/>
          </p:cNvPicPr>
          <p:nvPr>
            <p:ph idx="1"/>
            <a:videoFile r:link="rId1"/>
          </p:nvPr>
        </p:nvPicPr>
        <p:blipFill>
          <a:blip r:embed="rId4"/>
          <a:stretch>
            <a:fillRect/>
          </a:stretch>
        </p:blipFill>
        <p:spPr>
          <a:xfrm>
            <a:off x="2762250" y="1554163"/>
            <a:ext cx="6665913" cy="3749675"/>
          </a:xfrm>
          <a:prstGeom prst="rect">
            <a:avLst/>
          </a:prstGeom>
        </p:spPr>
      </p:pic>
      <p:sp>
        <p:nvSpPr>
          <p:cNvPr id="2" name="TextBox 1">
            <a:extLst>
              <a:ext uri="{FF2B5EF4-FFF2-40B4-BE49-F238E27FC236}">
                <a16:creationId xmlns:a16="http://schemas.microsoft.com/office/drawing/2014/main" id="{0AEE5F42-5F3E-E84C-9EA5-F16E6D16F070}"/>
              </a:ext>
            </a:extLst>
          </p:cNvPr>
          <p:cNvSpPr txBox="1"/>
          <p:nvPr/>
        </p:nvSpPr>
        <p:spPr>
          <a:xfrm>
            <a:off x="2373674" y="468000"/>
            <a:ext cx="7443063" cy="707886"/>
          </a:xfrm>
          <a:prstGeom prst="rect">
            <a:avLst/>
          </a:prstGeom>
          <a:noFill/>
        </p:spPr>
        <p:txBody>
          <a:bodyPr wrap="none" rtlCol="0">
            <a:spAutoFit/>
          </a:bodyPr>
          <a:lstStyle/>
          <a:p>
            <a:r>
              <a:rPr lang="it-IT" sz="4000" dirty="0">
                <a:latin typeface="Roboto Slab" pitchFamily="2" charset="0"/>
                <a:ea typeface="Roboto Slab" pitchFamily="2" charset="0"/>
              </a:rPr>
              <a:t>Quando </a:t>
            </a:r>
            <a:r>
              <a:rPr lang="it-IT" sz="4000" dirty="0" err="1">
                <a:latin typeface="Roboto Slab" pitchFamily="2" charset="0"/>
                <a:ea typeface="Roboto Slab" pitchFamily="2" charset="0"/>
              </a:rPr>
              <a:t>Pretty</a:t>
            </a:r>
            <a:r>
              <a:rPr lang="it-IT" sz="4000" dirty="0">
                <a:latin typeface="Roboto Slab" pitchFamily="2" charset="0"/>
                <a:ea typeface="Roboto Slab" pitchFamily="2" charset="0"/>
              </a:rPr>
              <a:t> Woman ispira..</a:t>
            </a:r>
          </a:p>
        </p:txBody>
      </p:sp>
      <p:pic>
        <p:nvPicPr>
          <p:cNvPr id="5" name="Picture 4">
            <a:extLst>
              <a:ext uri="{FF2B5EF4-FFF2-40B4-BE49-F238E27FC236}">
                <a16:creationId xmlns:a16="http://schemas.microsoft.com/office/drawing/2014/main" id="{411B9A97-A9BD-3A43-BCB7-8E2EEE987EE4}"/>
              </a:ext>
            </a:extLst>
          </p:cNvPr>
          <p:cNvPicPr>
            <a:picLocks noChangeAspect="1"/>
          </p:cNvPicPr>
          <p:nvPr/>
        </p:nvPicPr>
        <p:blipFill>
          <a:blip r:embed="rId5"/>
          <a:stretch>
            <a:fillRect/>
          </a:stretch>
        </p:blipFill>
        <p:spPr>
          <a:xfrm>
            <a:off x="10027413" y="6210853"/>
            <a:ext cx="1825676" cy="488369"/>
          </a:xfrm>
          <a:prstGeom prst="rect">
            <a:avLst/>
          </a:prstGeom>
        </p:spPr>
      </p:pic>
      <p:sp>
        <p:nvSpPr>
          <p:cNvPr id="7" name="TextBox 6">
            <a:extLst>
              <a:ext uri="{FF2B5EF4-FFF2-40B4-BE49-F238E27FC236}">
                <a16:creationId xmlns:a16="http://schemas.microsoft.com/office/drawing/2014/main" id="{FD9DC8F0-CE3D-F849-8F32-41D7903783A5}"/>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374315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BEA38C-5A11-044A-ADD1-0880AD12D5F0}"/>
              </a:ext>
            </a:extLst>
          </p:cNvPr>
          <p:cNvSpPr txBox="1"/>
          <p:nvPr/>
        </p:nvSpPr>
        <p:spPr>
          <a:xfrm>
            <a:off x="3216375" y="1919896"/>
            <a:ext cx="984565" cy="584775"/>
          </a:xfrm>
          <a:prstGeom prst="rect">
            <a:avLst/>
          </a:prstGeom>
          <a:noFill/>
        </p:spPr>
        <p:txBody>
          <a:bodyPr wrap="none" rtlCol="0">
            <a:spAutoFit/>
          </a:bodyPr>
          <a:lstStyle/>
          <a:p>
            <a:r>
              <a:rPr lang="it-IT" sz="3200" dirty="0">
                <a:solidFill>
                  <a:schemeClr val="accent5"/>
                </a:solidFill>
                <a:latin typeface="Roboto Slab" pitchFamily="2" charset="0"/>
                <a:ea typeface="Roboto Slab" pitchFamily="2" charset="0"/>
              </a:rPr>
              <a:t>2011</a:t>
            </a:r>
            <a:endParaRPr lang="it-IT" dirty="0">
              <a:solidFill>
                <a:schemeClr val="accent5"/>
              </a:solidFill>
              <a:latin typeface="Roboto Slab" pitchFamily="2" charset="0"/>
              <a:ea typeface="Roboto Slab" pitchFamily="2" charset="0"/>
            </a:endParaRPr>
          </a:p>
        </p:txBody>
      </p:sp>
      <p:pic>
        <p:nvPicPr>
          <p:cNvPr id="18" name="Picture 17">
            <a:extLst>
              <a:ext uri="{FF2B5EF4-FFF2-40B4-BE49-F238E27FC236}">
                <a16:creationId xmlns:a16="http://schemas.microsoft.com/office/drawing/2014/main" id="{9EEDB58F-7C90-984C-9302-E854FFBEFC51}"/>
              </a:ext>
            </a:extLst>
          </p:cNvPr>
          <p:cNvPicPr>
            <a:picLocks noChangeAspect="1"/>
          </p:cNvPicPr>
          <p:nvPr/>
        </p:nvPicPr>
        <p:blipFill>
          <a:blip r:embed="rId3"/>
          <a:stretch>
            <a:fillRect/>
          </a:stretch>
        </p:blipFill>
        <p:spPr>
          <a:xfrm>
            <a:off x="1883159" y="3612480"/>
            <a:ext cx="1216510" cy="1369700"/>
          </a:xfrm>
          <a:prstGeom prst="rect">
            <a:avLst/>
          </a:prstGeom>
        </p:spPr>
      </p:pic>
      <p:sp>
        <p:nvSpPr>
          <p:cNvPr id="21" name="Rectangle 20">
            <a:extLst>
              <a:ext uri="{FF2B5EF4-FFF2-40B4-BE49-F238E27FC236}">
                <a16:creationId xmlns:a16="http://schemas.microsoft.com/office/drawing/2014/main" id="{9839E046-6112-6F46-9B97-E6EB04C25DF5}"/>
              </a:ext>
            </a:extLst>
          </p:cNvPr>
          <p:cNvSpPr/>
          <p:nvPr/>
        </p:nvSpPr>
        <p:spPr>
          <a:xfrm>
            <a:off x="774382" y="2578490"/>
            <a:ext cx="3434065" cy="218660"/>
          </a:xfrm>
          <a:prstGeom prst="rect">
            <a:avLst/>
          </a:prstGeom>
          <a:solidFill>
            <a:schemeClr val="accent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4"/>
          <a:stretch>
            <a:fillRect/>
          </a:stretch>
        </p:blipFill>
        <p:spPr>
          <a:xfrm>
            <a:off x="10027413" y="6210853"/>
            <a:ext cx="1825676" cy="488369"/>
          </a:xfrm>
          <a:prstGeom prst="rect">
            <a:avLst/>
          </a:prstGeom>
        </p:spPr>
      </p:pic>
      <p:pic>
        <p:nvPicPr>
          <p:cNvPr id="6" name="Picture 5">
            <a:extLst>
              <a:ext uri="{FF2B5EF4-FFF2-40B4-BE49-F238E27FC236}">
                <a16:creationId xmlns:a16="http://schemas.microsoft.com/office/drawing/2014/main" id="{B38B9D6B-841D-1143-B10D-76038A176323}"/>
              </a:ext>
            </a:extLst>
          </p:cNvPr>
          <p:cNvPicPr>
            <a:picLocks noChangeAspect="1"/>
          </p:cNvPicPr>
          <p:nvPr/>
        </p:nvPicPr>
        <p:blipFill>
          <a:blip r:embed="rId5"/>
          <a:stretch>
            <a:fillRect/>
          </a:stretch>
        </p:blipFill>
        <p:spPr>
          <a:xfrm>
            <a:off x="9475137" y="2517416"/>
            <a:ext cx="1154759" cy="1154759"/>
          </a:xfrm>
          <a:prstGeom prst="rect">
            <a:avLst/>
          </a:prstGeom>
        </p:spPr>
      </p:pic>
      <p:pic>
        <p:nvPicPr>
          <p:cNvPr id="7" name="Picture 6">
            <a:extLst>
              <a:ext uri="{FF2B5EF4-FFF2-40B4-BE49-F238E27FC236}">
                <a16:creationId xmlns:a16="http://schemas.microsoft.com/office/drawing/2014/main" id="{B2C45E65-826B-824A-A290-10E7F48FE0DF}"/>
              </a:ext>
            </a:extLst>
          </p:cNvPr>
          <p:cNvPicPr>
            <a:picLocks noChangeAspect="1"/>
          </p:cNvPicPr>
          <p:nvPr/>
        </p:nvPicPr>
        <p:blipFill>
          <a:blip r:embed="rId6"/>
          <a:stretch>
            <a:fillRect/>
          </a:stretch>
        </p:blipFill>
        <p:spPr>
          <a:xfrm>
            <a:off x="9386643" y="993060"/>
            <a:ext cx="1154758" cy="1154758"/>
          </a:xfrm>
          <a:prstGeom prst="rect">
            <a:avLst/>
          </a:prstGeom>
        </p:spPr>
      </p:pic>
      <p:pic>
        <p:nvPicPr>
          <p:cNvPr id="15" name="Picture 14">
            <a:extLst>
              <a:ext uri="{FF2B5EF4-FFF2-40B4-BE49-F238E27FC236}">
                <a16:creationId xmlns:a16="http://schemas.microsoft.com/office/drawing/2014/main" id="{6E33B0FD-F948-AA49-9E01-46552AF37897}"/>
              </a:ext>
            </a:extLst>
          </p:cNvPr>
          <p:cNvPicPr>
            <a:picLocks noChangeAspect="1"/>
          </p:cNvPicPr>
          <p:nvPr/>
        </p:nvPicPr>
        <p:blipFill>
          <a:blip r:embed="rId7"/>
          <a:stretch>
            <a:fillRect/>
          </a:stretch>
        </p:blipFill>
        <p:spPr>
          <a:xfrm>
            <a:off x="9386642" y="4269073"/>
            <a:ext cx="1154759" cy="1154759"/>
          </a:xfrm>
          <a:prstGeom prst="rect">
            <a:avLst/>
          </a:prstGeom>
        </p:spPr>
      </p:pic>
      <p:sp>
        <p:nvSpPr>
          <p:cNvPr id="5" name="TextBox 4">
            <a:extLst>
              <a:ext uri="{FF2B5EF4-FFF2-40B4-BE49-F238E27FC236}">
                <a16:creationId xmlns:a16="http://schemas.microsoft.com/office/drawing/2014/main" id="{2CEB9676-B51A-9A4E-B611-78D83A8E4DA3}"/>
              </a:ext>
            </a:extLst>
          </p:cNvPr>
          <p:cNvSpPr txBox="1"/>
          <p:nvPr/>
        </p:nvSpPr>
        <p:spPr>
          <a:xfrm>
            <a:off x="5506603" y="4661787"/>
            <a:ext cx="2991525" cy="369332"/>
          </a:xfrm>
          <a:prstGeom prst="rect">
            <a:avLst/>
          </a:prstGeom>
          <a:noFill/>
        </p:spPr>
        <p:txBody>
          <a:bodyPr wrap="none" rtlCol="0">
            <a:spAutoFit/>
          </a:bodyPr>
          <a:lstStyle/>
          <a:p>
            <a:pPr algn="r"/>
            <a:r>
              <a:rPr lang="it-IT" dirty="0">
                <a:latin typeface="Roboto Slab" pitchFamily="2" charset="0"/>
                <a:ea typeface="Roboto Slab" pitchFamily="2" charset="0"/>
              </a:rPr>
              <a:t>AZIENDA IN DIFFICOLTA’</a:t>
            </a:r>
          </a:p>
        </p:txBody>
      </p:sp>
      <p:sp>
        <p:nvSpPr>
          <p:cNvPr id="8" name="TextBox 7">
            <a:extLst>
              <a:ext uri="{FF2B5EF4-FFF2-40B4-BE49-F238E27FC236}">
                <a16:creationId xmlns:a16="http://schemas.microsoft.com/office/drawing/2014/main" id="{5EE1CC54-8939-8B49-A807-A2AF3B761359}"/>
              </a:ext>
            </a:extLst>
          </p:cNvPr>
          <p:cNvSpPr txBox="1"/>
          <p:nvPr/>
        </p:nvSpPr>
        <p:spPr>
          <a:xfrm>
            <a:off x="6970322" y="3021644"/>
            <a:ext cx="1518364" cy="369332"/>
          </a:xfrm>
          <a:prstGeom prst="rect">
            <a:avLst/>
          </a:prstGeom>
          <a:noFill/>
        </p:spPr>
        <p:txBody>
          <a:bodyPr wrap="none" rtlCol="0">
            <a:spAutoFit/>
          </a:bodyPr>
          <a:lstStyle/>
          <a:p>
            <a:pPr algn="r"/>
            <a:r>
              <a:rPr lang="it-IT" dirty="0">
                <a:latin typeface="Roboto Slab" pitchFamily="2" charset="0"/>
                <a:ea typeface="Roboto Slab" pitchFamily="2" charset="0"/>
              </a:rPr>
              <a:t>FACTORING</a:t>
            </a:r>
          </a:p>
        </p:txBody>
      </p:sp>
      <p:sp>
        <p:nvSpPr>
          <p:cNvPr id="9" name="TextBox 8">
            <a:extLst>
              <a:ext uri="{FF2B5EF4-FFF2-40B4-BE49-F238E27FC236}">
                <a16:creationId xmlns:a16="http://schemas.microsoft.com/office/drawing/2014/main" id="{97080BE7-AA7D-CE40-8D12-B1BB9AA5C50F}"/>
              </a:ext>
            </a:extLst>
          </p:cNvPr>
          <p:cNvSpPr txBox="1"/>
          <p:nvPr/>
        </p:nvSpPr>
        <p:spPr>
          <a:xfrm>
            <a:off x="5846616" y="1385773"/>
            <a:ext cx="2642070" cy="369332"/>
          </a:xfrm>
          <a:prstGeom prst="rect">
            <a:avLst/>
          </a:prstGeom>
          <a:noFill/>
        </p:spPr>
        <p:txBody>
          <a:bodyPr wrap="none" rtlCol="0">
            <a:spAutoFit/>
          </a:bodyPr>
          <a:lstStyle/>
          <a:p>
            <a:pPr algn="r"/>
            <a:r>
              <a:rPr lang="it-IT" dirty="0">
                <a:latin typeface="Roboto Slab" pitchFamily="2" charset="0"/>
                <a:ea typeface="Roboto Slab" pitchFamily="2" charset="0"/>
              </a:rPr>
              <a:t>RIPRESA E SUCCESSO</a:t>
            </a:r>
          </a:p>
        </p:txBody>
      </p:sp>
      <p:cxnSp>
        <p:nvCxnSpPr>
          <p:cNvPr id="14" name="Straight Arrow Connector 13">
            <a:extLst>
              <a:ext uri="{FF2B5EF4-FFF2-40B4-BE49-F238E27FC236}">
                <a16:creationId xmlns:a16="http://schemas.microsoft.com/office/drawing/2014/main" id="{0F044378-F32F-ED4D-9AD6-B59B5BEABA61}"/>
              </a:ext>
            </a:extLst>
          </p:cNvPr>
          <p:cNvCxnSpPr>
            <a:cxnSpLocks/>
          </p:cNvCxnSpPr>
          <p:nvPr/>
        </p:nvCxnSpPr>
        <p:spPr>
          <a:xfrm flipV="1">
            <a:off x="8862751" y="430018"/>
            <a:ext cx="0" cy="5676802"/>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667E63E9-7D6C-DB4C-BE28-F840FB262D97}"/>
              </a:ext>
            </a:extLst>
          </p:cNvPr>
          <p:cNvCxnSpPr>
            <a:stCxn id="9" idx="3"/>
          </p:cNvCxnSpPr>
          <p:nvPr/>
        </p:nvCxnSpPr>
        <p:spPr>
          <a:xfrm>
            <a:off x="8488686" y="1570439"/>
            <a:ext cx="739825" cy="0"/>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8C34E0E3-0627-0B47-A388-191B6194E379}"/>
              </a:ext>
            </a:extLst>
          </p:cNvPr>
          <p:cNvCxnSpPr/>
          <p:nvPr/>
        </p:nvCxnSpPr>
        <p:spPr>
          <a:xfrm>
            <a:off x="8488685" y="3191789"/>
            <a:ext cx="739825" cy="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302F9F4-A604-0B48-92B8-184B288F3F41}"/>
              </a:ext>
            </a:extLst>
          </p:cNvPr>
          <p:cNvCxnSpPr/>
          <p:nvPr/>
        </p:nvCxnSpPr>
        <p:spPr>
          <a:xfrm>
            <a:off x="8488684" y="4846452"/>
            <a:ext cx="739825" cy="0"/>
          </a:xfrm>
          <a:prstGeom prst="line">
            <a:avLst/>
          </a:prstGeom>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9D62527-34CF-1446-95AA-1C2547E59086}"/>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148669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FEC5636-0B5F-0E47-9E1A-E32B12DF0441}"/>
              </a:ext>
            </a:extLst>
          </p:cNvPr>
          <p:cNvSpPr txBox="1"/>
          <p:nvPr/>
        </p:nvSpPr>
        <p:spPr>
          <a:xfrm>
            <a:off x="6583114" y="1931479"/>
            <a:ext cx="1051891" cy="584775"/>
          </a:xfrm>
          <a:prstGeom prst="rect">
            <a:avLst/>
          </a:prstGeom>
          <a:noFill/>
        </p:spPr>
        <p:txBody>
          <a:bodyPr wrap="none" rtlCol="0">
            <a:spAutoFit/>
          </a:bodyPr>
          <a:lstStyle/>
          <a:p>
            <a:r>
              <a:rPr lang="it-IT" sz="3200" dirty="0">
                <a:solidFill>
                  <a:schemeClr val="accent6">
                    <a:lumMod val="60000"/>
                    <a:lumOff val="40000"/>
                  </a:schemeClr>
                </a:solidFill>
                <a:latin typeface="Roboto Slab" pitchFamily="2" charset="0"/>
                <a:ea typeface="Roboto Slab" pitchFamily="2" charset="0"/>
              </a:rPr>
              <a:t>2014</a:t>
            </a:r>
            <a:endParaRPr lang="it-IT" dirty="0">
              <a:solidFill>
                <a:schemeClr val="accent6">
                  <a:lumMod val="60000"/>
                  <a:lumOff val="40000"/>
                </a:schemeClr>
              </a:solidFill>
              <a:latin typeface="Roboto Slab" pitchFamily="2" charset="0"/>
              <a:ea typeface="Roboto Slab" pitchFamily="2" charset="0"/>
            </a:endParaRPr>
          </a:p>
        </p:txBody>
      </p:sp>
      <p:pic>
        <p:nvPicPr>
          <p:cNvPr id="19" name="Picture 18">
            <a:extLst>
              <a:ext uri="{FF2B5EF4-FFF2-40B4-BE49-F238E27FC236}">
                <a16:creationId xmlns:a16="http://schemas.microsoft.com/office/drawing/2014/main" id="{5CB0FA71-646B-244C-AF7D-B857992CC6CB}"/>
              </a:ext>
            </a:extLst>
          </p:cNvPr>
          <p:cNvPicPr>
            <a:picLocks noChangeAspect="1"/>
          </p:cNvPicPr>
          <p:nvPr/>
        </p:nvPicPr>
        <p:blipFill>
          <a:blip r:embed="rId3">
            <a:duotone>
              <a:schemeClr val="accent6">
                <a:shade val="45000"/>
                <a:satMod val="135000"/>
              </a:schemeClr>
              <a:prstClr val="white"/>
            </a:duotone>
          </a:blip>
          <a:stretch>
            <a:fillRect/>
          </a:stretch>
        </p:blipFill>
        <p:spPr>
          <a:xfrm>
            <a:off x="4974378" y="3266622"/>
            <a:ext cx="1887188" cy="1763147"/>
          </a:xfrm>
          <a:prstGeom prst="rect">
            <a:avLst/>
          </a:prstGeom>
        </p:spPr>
      </p:pic>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4"/>
          <a:stretch>
            <a:fillRect/>
          </a:stretch>
        </p:blipFill>
        <p:spPr>
          <a:xfrm>
            <a:off x="10027413" y="6210853"/>
            <a:ext cx="1825676" cy="488369"/>
          </a:xfrm>
          <a:prstGeom prst="rect">
            <a:avLst/>
          </a:prstGeom>
        </p:spPr>
      </p:pic>
      <p:sp>
        <p:nvSpPr>
          <p:cNvPr id="17" name="Rectangle 16">
            <a:extLst>
              <a:ext uri="{FF2B5EF4-FFF2-40B4-BE49-F238E27FC236}">
                <a16:creationId xmlns:a16="http://schemas.microsoft.com/office/drawing/2014/main" id="{79B7D0EF-84EE-AA4A-B123-B4596A54B693}"/>
              </a:ext>
            </a:extLst>
          </p:cNvPr>
          <p:cNvSpPr/>
          <p:nvPr/>
        </p:nvSpPr>
        <p:spPr>
          <a:xfrm>
            <a:off x="4200940" y="2578490"/>
            <a:ext cx="3434065" cy="218660"/>
          </a:xfrm>
          <a:prstGeom prst="rect">
            <a:avLst/>
          </a:prstGeom>
          <a:solidFill>
            <a:schemeClr val="accent6">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solidFill>
                <a:schemeClr val="accent5">
                  <a:lumMod val="60000"/>
                  <a:lumOff val="40000"/>
                </a:schemeClr>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F554D089-4FAF-3C4A-B203-BA1BF3EE906E}"/>
              </a:ext>
            </a:extLst>
          </p:cNvPr>
          <p:cNvPicPr>
            <a:picLocks noChangeAspect="1"/>
          </p:cNvPicPr>
          <p:nvPr/>
        </p:nvPicPr>
        <p:blipFill>
          <a:blip r:embed="rId5"/>
          <a:stretch>
            <a:fillRect/>
          </a:stretch>
        </p:blipFill>
        <p:spPr>
          <a:xfrm>
            <a:off x="1132426" y="1255663"/>
            <a:ext cx="1625600" cy="1625600"/>
          </a:xfrm>
          <a:prstGeom prst="rect">
            <a:avLst/>
          </a:prstGeom>
        </p:spPr>
      </p:pic>
      <p:pic>
        <p:nvPicPr>
          <p:cNvPr id="11" name="Picture 10">
            <a:extLst>
              <a:ext uri="{FF2B5EF4-FFF2-40B4-BE49-F238E27FC236}">
                <a16:creationId xmlns:a16="http://schemas.microsoft.com/office/drawing/2014/main" id="{176582C7-7F53-7247-85F5-01ED2881191A}"/>
              </a:ext>
            </a:extLst>
          </p:cNvPr>
          <p:cNvPicPr>
            <a:picLocks noChangeAspect="1"/>
          </p:cNvPicPr>
          <p:nvPr/>
        </p:nvPicPr>
        <p:blipFill>
          <a:blip r:embed="rId6"/>
          <a:stretch>
            <a:fillRect/>
          </a:stretch>
        </p:blipFill>
        <p:spPr>
          <a:xfrm>
            <a:off x="1309782" y="4308983"/>
            <a:ext cx="1422400" cy="1422400"/>
          </a:xfrm>
          <a:prstGeom prst="rect">
            <a:avLst/>
          </a:prstGeom>
        </p:spPr>
      </p:pic>
      <p:pic>
        <p:nvPicPr>
          <p:cNvPr id="16" name="Picture 15">
            <a:extLst>
              <a:ext uri="{FF2B5EF4-FFF2-40B4-BE49-F238E27FC236}">
                <a16:creationId xmlns:a16="http://schemas.microsoft.com/office/drawing/2014/main" id="{D7980E2A-9B0F-994A-AA35-F6710DA14716}"/>
              </a:ext>
            </a:extLst>
          </p:cNvPr>
          <p:cNvPicPr>
            <a:picLocks noChangeAspect="1"/>
          </p:cNvPicPr>
          <p:nvPr/>
        </p:nvPicPr>
        <p:blipFill>
          <a:blip r:embed="rId7"/>
          <a:stretch>
            <a:fillRect/>
          </a:stretch>
        </p:blipFill>
        <p:spPr>
          <a:xfrm>
            <a:off x="8897890" y="1156005"/>
            <a:ext cx="1625600" cy="1625600"/>
          </a:xfrm>
          <a:prstGeom prst="rect">
            <a:avLst/>
          </a:prstGeom>
        </p:spPr>
      </p:pic>
      <p:pic>
        <p:nvPicPr>
          <p:cNvPr id="20" name="Picture 19">
            <a:extLst>
              <a:ext uri="{FF2B5EF4-FFF2-40B4-BE49-F238E27FC236}">
                <a16:creationId xmlns:a16="http://schemas.microsoft.com/office/drawing/2014/main" id="{AE5AC40B-68E3-4E47-874E-311F9101D972}"/>
              </a:ext>
            </a:extLst>
          </p:cNvPr>
          <p:cNvPicPr>
            <a:picLocks noChangeAspect="1"/>
          </p:cNvPicPr>
          <p:nvPr/>
        </p:nvPicPr>
        <p:blipFill>
          <a:blip r:embed="rId8"/>
          <a:stretch>
            <a:fillRect/>
          </a:stretch>
        </p:blipFill>
        <p:spPr>
          <a:xfrm>
            <a:off x="8850069" y="5115946"/>
            <a:ext cx="600643" cy="600643"/>
          </a:xfrm>
          <a:prstGeom prst="rect">
            <a:avLst/>
          </a:prstGeom>
        </p:spPr>
      </p:pic>
      <p:pic>
        <p:nvPicPr>
          <p:cNvPr id="21" name="Picture 20">
            <a:extLst>
              <a:ext uri="{FF2B5EF4-FFF2-40B4-BE49-F238E27FC236}">
                <a16:creationId xmlns:a16="http://schemas.microsoft.com/office/drawing/2014/main" id="{A4A6A614-3AA6-0345-9357-6584C06F8F1D}"/>
              </a:ext>
            </a:extLst>
          </p:cNvPr>
          <p:cNvPicPr>
            <a:picLocks noChangeAspect="1"/>
          </p:cNvPicPr>
          <p:nvPr/>
        </p:nvPicPr>
        <p:blipFill>
          <a:blip r:embed="rId8"/>
          <a:stretch>
            <a:fillRect/>
          </a:stretch>
        </p:blipFill>
        <p:spPr>
          <a:xfrm>
            <a:off x="8284595" y="4714687"/>
            <a:ext cx="610992" cy="610992"/>
          </a:xfrm>
          <a:prstGeom prst="rect">
            <a:avLst/>
          </a:prstGeom>
        </p:spPr>
      </p:pic>
      <p:pic>
        <p:nvPicPr>
          <p:cNvPr id="22" name="Picture 21">
            <a:extLst>
              <a:ext uri="{FF2B5EF4-FFF2-40B4-BE49-F238E27FC236}">
                <a16:creationId xmlns:a16="http://schemas.microsoft.com/office/drawing/2014/main" id="{9C9CBC6D-FAA2-9F4B-824D-A6BCB89B24EB}"/>
              </a:ext>
            </a:extLst>
          </p:cNvPr>
          <p:cNvPicPr>
            <a:picLocks noChangeAspect="1"/>
          </p:cNvPicPr>
          <p:nvPr/>
        </p:nvPicPr>
        <p:blipFill>
          <a:blip r:embed="rId8"/>
          <a:stretch>
            <a:fillRect/>
          </a:stretch>
        </p:blipFill>
        <p:spPr>
          <a:xfrm>
            <a:off x="8396703" y="5413539"/>
            <a:ext cx="341259" cy="341259"/>
          </a:xfrm>
          <a:prstGeom prst="rect">
            <a:avLst/>
          </a:prstGeom>
        </p:spPr>
      </p:pic>
      <p:pic>
        <p:nvPicPr>
          <p:cNvPr id="23" name="Picture 22">
            <a:extLst>
              <a:ext uri="{FF2B5EF4-FFF2-40B4-BE49-F238E27FC236}">
                <a16:creationId xmlns:a16="http://schemas.microsoft.com/office/drawing/2014/main" id="{DCA4B20B-9971-4B49-B048-15351C6B73E1}"/>
              </a:ext>
            </a:extLst>
          </p:cNvPr>
          <p:cNvPicPr>
            <a:picLocks noChangeAspect="1"/>
          </p:cNvPicPr>
          <p:nvPr/>
        </p:nvPicPr>
        <p:blipFill>
          <a:blip r:embed="rId8"/>
          <a:stretch>
            <a:fillRect/>
          </a:stretch>
        </p:blipFill>
        <p:spPr>
          <a:xfrm>
            <a:off x="8878695" y="4285568"/>
            <a:ext cx="831995" cy="831995"/>
          </a:xfrm>
          <a:prstGeom prst="rect">
            <a:avLst/>
          </a:prstGeom>
        </p:spPr>
      </p:pic>
      <p:pic>
        <p:nvPicPr>
          <p:cNvPr id="24" name="Picture 23">
            <a:extLst>
              <a:ext uri="{FF2B5EF4-FFF2-40B4-BE49-F238E27FC236}">
                <a16:creationId xmlns:a16="http://schemas.microsoft.com/office/drawing/2014/main" id="{A87D0167-C23A-0944-9034-75A11B66AE5B}"/>
              </a:ext>
            </a:extLst>
          </p:cNvPr>
          <p:cNvPicPr>
            <a:picLocks noChangeAspect="1"/>
          </p:cNvPicPr>
          <p:nvPr/>
        </p:nvPicPr>
        <p:blipFill>
          <a:blip r:embed="rId9"/>
          <a:stretch>
            <a:fillRect/>
          </a:stretch>
        </p:blipFill>
        <p:spPr>
          <a:xfrm>
            <a:off x="10426800" y="4592738"/>
            <a:ext cx="1060896" cy="1060896"/>
          </a:xfrm>
          <a:prstGeom prst="rect">
            <a:avLst/>
          </a:prstGeom>
        </p:spPr>
      </p:pic>
      <p:pic>
        <p:nvPicPr>
          <p:cNvPr id="26" name="Picture 25">
            <a:extLst>
              <a:ext uri="{FF2B5EF4-FFF2-40B4-BE49-F238E27FC236}">
                <a16:creationId xmlns:a16="http://schemas.microsoft.com/office/drawing/2014/main" id="{690617C6-C4BE-3B41-9BDA-951B9EBA8838}"/>
              </a:ext>
            </a:extLst>
          </p:cNvPr>
          <p:cNvPicPr>
            <a:picLocks noChangeAspect="1"/>
          </p:cNvPicPr>
          <p:nvPr/>
        </p:nvPicPr>
        <p:blipFill>
          <a:blip r:embed="rId10"/>
          <a:stretch>
            <a:fillRect/>
          </a:stretch>
        </p:blipFill>
        <p:spPr>
          <a:xfrm>
            <a:off x="9895387" y="4973557"/>
            <a:ext cx="386720" cy="386720"/>
          </a:xfrm>
          <a:prstGeom prst="rect">
            <a:avLst/>
          </a:prstGeom>
        </p:spPr>
      </p:pic>
      <p:sp>
        <p:nvSpPr>
          <p:cNvPr id="27" name="TextBox 26">
            <a:extLst>
              <a:ext uri="{FF2B5EF4-FFF2-40B4-BE49-F238E27FC236}">
                <a16:creationId xmlns:a16="http://schemas.microsoft.com/office/drawing/2014/main" id="{34F34049-2FFE-0342-A32F-4C3A038B661F}"/>
              </a:ext>
            </a:extLst>
          </p:cNvPr>
          <p:cNvSpPr txBox="1"/>
          <p:nvPr/>
        </p:nvSpPr>
        <p:spPr>
          <a:xfrm>
            <a:off x="1473784" y="323939"/>
            <a:ext cx="1194558" cy="461665"/>
          </a:xfrm>
          <a:prstGeom prst="rect">
            <a:avLst/>
          </a:prstGeom>
          <a:noFill/>
        </p:spPr>
        <p:txBody>
          <a:bodyPr wrap="none" rtlCol="0">
            <a:spAutoFit/>
          </a:bodyPr>
          <a:lstStyle/>
          <a:p>
            <a:r>
              <a:rPr lang="it-IT" sz="2400" dirty="0">
                <a:latin typeface="Roboto Slab Light" pitchFamily="2" charset="0"/>
                <a:ea typeface="Roboto Slab Light" pitchFamily="2" charset="0"/>
              </a:rPr>
              <a:t>SOLAR</a:t>
            </a:r>
            <a:endParaRPr lang="it-IT" sz="1600" dirty="0">
              <a:latin typeface="Roboto Slab Light" pitchFamily="2" charset="0"/>
              <a:ea typeface="Roboto Slab Light" pitchFamily="2" charset="0"/>
            </a:endParaRPr>
          </a:p>
        </p:txBody>
      </p:sp>
      <p:sp>
        <p:nvSpPr>
          <p:cNvPr id="28" name="TextBox 27">
            <a:extLst>
              <a:ext uri="{FF2B5EF4-FFF2-40B4-BE49-F238E27FC236}">
                <a16:creationId xmlns:a16="http://schemas.microsoft.com/office/drawing/2014/main" id="{6B3F2D98-F786-C04B-95E8-A40847A81C95}"/>
              </a:ext>
            </a:extLst>
          </p:cNvPr>
          <p:cNvSpPr txBox="1"/>
          <p:nvPr/>
        </p:nvSpPr>
        <p:spPr>
          <a:xfrm>
            <a:off x="1439318" y="3485040"/>
            <a:ext cx="1011815" cy="461665"/>
          </a:xfrm>
          <a:prstGeom prst="rect">
            <a:avLst/>
          </a:prstGeom>
          <a:noFill/>
        </p:spPr>
        <p:txBody>
          <a:bodyPr wrap="none" rtlCol="0">
            <a:spAutoFit/>
          </a:bodyPr>
          <a:lstStyle/>
          <a:p>
            <a:r>
              <a:rPr lang="it-IT" sz="2400" dirty="0">
                <a:latin typeface="Roboto Slab Light" pitchFamily="2" charset="0"/>
                <a:ea typeface="Roboto Slab Light" pitchFamily="2" charset="0"/>
              </a:rPr>
              <a:t>WIND</a:t>
            </a:r>
          </a:p>
        </p:txBody>
      </p:sp>
      <p:sp>
        <p:nvSpPr>
          <p:cNvPr id="29" name="TextBox 28">
            <a:extLst>
              <a:ext uri="{FF2B5EF4-FFF2-40B4-BE49-F238E27FC236}">
                <a16:creationId xmlns:a16="http://schemas.microsoft.com/office/drawing/2014/main" id="{34F7724D-6949-494D-A81C-D02355F56EA1}"/>
              </a:ext>
            </a:extLst>
          </p:cNvPr>
          <p:cNvSpPr txBox="1"/>
          <p:nvPr/>
        </p:nvSpPr>
        <p:spPr>
          <a:xfrm>
            <a:off x="9011443" y="312001"/>
            <a:ext cx="1928808" cy="461665"/>
          </a:xfrm>
          <a:prstGeom prst="rect">
            <a:avLst/>
          </a:prstGeom>
          <a:noFill/>
        </p:spPr>
        <p:txBody>
          <a:bodyPr wrap="square" rtlCol="0">
            <a:spAutoFit/>
          </a:bodyPr>
          <a:lstStyle/>
          <a:p>
            <a:r>
              <a:rPr lang="it-IT" sz="2400" dirty="0">
                <a:latin typeface="Roboto Slab Light" pitchFamily="2" charset="0"/>
                <a:ea typeface="Roboto Slab Light" pitchFamily="2" charset="0"/>
              </a:rPr>
              <a:t>BIOMASS</a:t>
            </a:r>
          </a:p>
        </p:txBody>
      </p:sp>
      <p:sp>
        <p:nvSpPr>
          <p:cNvPr id="30" name="TextBox 29">
            <a:extLst>
              <a:ext uri="{FF2B5EF4-FFF2-40B4-BE49-F238E27FC236}">
                <a16:creationId xmlns:a16="http://schemas.microsoft.com/office/drawing/2014/main" id="{59A06281-48D8-3346-A257-2E82FA44F01E}"/>
              </a:ext>
            </a:extLst>
          </p:cNvPr>
          <p:cNvSpPr txBox="1"/>
          <p:nvPr/>
        </p:nvSpPr>
        <p:spPr>
          <a:xfrm>
            <a:off x="8396703" y="3485052"/>
            <a:ext cx="2893741" cy="461665"/>
          </a:xfrm>
          <a:prstGeom prst="rect">
            <a:avLst/>
          </a:prstGeom>
          <a:noFill/>
        </p:spPr>
        <p:txBody>
          <a:bodyPr wrap="none" rtlCol="0">
            <a:spAutoFit/>
          </a:bodyPr>
          <a:lstStyle/>
          <a:p>
            <a:r>
              <a:rPr lang="it-IT" sz="2400" dirty="0">
                <a:latin typeface="Roboto Slab Light" pitchFamily="2" charset="0"/>
                <a:ea typeface="Roboto Slab Light" pitchFamily="2" charset="0"/>
              </a:rPr>
              <a:t>ENERGY SHARING</a:t>
            </a:r>
          </a:p>
        </p:txBody>
      </p:sp>
      <p:sp>
        <p:nvSpPr>
          <p:cNvPr id="25" name="TextBox 24">
            <a:extLst>
              <a:ext uri="{FF2B5EF4-FFF2-40B4-BE49-F238E27FC236}">
                <a16:creationId xmlns:a16="http://schemas.microsoft.com/office/drawing/2014/main" id="{AE4D5912-16F7-6C4B-BF51-7FBCEC2FA361}"/>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Tree>
    <p:extLst>
      <p:ext uri="{BB962C8B-B14F-4D97-AF65-F5344CB8AC3E}">
        <p14:creationId xmlns:p14="http://schemas.microsoft.com/office/powerpoint/2010/main" val="635842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9F890E-2110-174B-BD03-53E6EFBCCF0B}"/>
              </a:ext>
            </a:extLst>
          </p:cNvPr>
          <p:cNvPicPr>
            <a:picLocks noChangeAspect="1"/>
          </p:cNvPicPr>
          <p:nvPr/>
        </p:nvPicPr>
        <p:blipFill>
          <a:blip r:embed="rId3"/>
          <a:stretch>
            <a:fillRect/>
          </a:stretch>
        </p:blipFill>
        <p:spPr>
          <a:xfrm>
            <a:off x="3778792" y="2628321"/>
            <a:ext cx="4391146" cy="4391146"/>
          </a:xfrm>
          <a:prstGeom prst="rect">
            <a:avLst/>
          </a:prstGeom>
        </p:spPr>
      </p:pic>
      <p:sp>
        <p:nvSpPr>
          <p:cNvPr id="16" name="TextBox 15">
            <a:extLst>
              <a:ext uri="{FF2B5EF4-FFF2-40B4-BE49-F238E27FC236}">
                <a16:creationId xmlns:a16="http://schemas.microsoft.com/office/drawing/2014/main" id="{22F33C1B-5E10-204D-86B6-5A5773E4074C}"/>
              </a:ext>
            </a:extLst>
          </p:cNvPr>
          <p:cNvSpPr txBox="1"/>
          <p:nvPr/>
        </p:nvSpPr>
        <p:spPr>
          <a:xfrm rot="388414">
            <a:off x="4690371" y="5576684"/>
            <a:ext cx="1146243" cy="523220"/>
          </a:xfrm>
          <a:prstGeom prst="rect">
            <a:avLst/>
          </a:prstGeom>
          <a:noFill/>
        </p:spPr>
        <p:txBody>
          <a:bodyPr wrap="square" rtlCol="0">
            <a:spAutoFit/>
          </a:bodyPr>
          <a:lstStyle/>
          <a:p>
            <a:pPr algn="ctr"/>
            <a:r>
              <a:rPr lang="it-IT" sz="2800" dirty="0">
                <a:solidFill>
                  <a:schemeClr val="bg1"/>
                </a:solidFill>
                <a:latin typeface="Roboto Slab" pitchFamily="2" charset="0"/>
                <a:ea typeface="Roboto Slab" pitchFamily="2" charset="0"/>
              </a:rPr>
              <a:t>2018</a:t>
            </a:r>
            <a:endParaRPr lang="it-IT" dirty="0">
              <a:solidFill>
                <a:schemeClr val="bg1"/>
              </a:solidFill>
              <a:latin typeface="Roboto Slab" pitchFamily="2" charset="0"/>
              <a:ea typeface="Roboto Slab" pitchFamily="2" charset="0"/>
            </a:endParaRPr>
          </a:p>
        </p:txBody>
      </p:sp>
      <p:pic>
        <p:nvPicPr>
          <p:cNvPr id="12" name="Picture 11">
            <a:extLst>
              <a:ext uri="{FF2B5EF4-FFF2-40B4-BE49-F238E27FC236}">
                <a16:creationId xmlns:a16="http://schemas.microsoft.com/office/drawing/2014/main" id="{1EFDD8AE-2A09-0242-A893-10F24EE95BC6}"/>
              </a:ext>
            </a:extLst>
          </p:cNvPr>
          <p:cNvPicPr>
            <a:picLocks noChangeAspect="1"/>
          </p:cNvPicPr>
          <p:nvPr/>
        </p:nvPicPr>
        <p:blipFill>
          <a:blip r:embed="rId4"/>
          <a:stretch>
            <a:fillRect/>
          </a:stretch>
        </p:blipFill>
        <p:spPr>
          <a:xfrm>
            <a:off x="10027413" y="6210853"/>
            <a:ext cx="1825676" cy="488369"/>
          </a:xfrm>
          <a:prstGeom prst="rect">
            <a:avLst/>
          </a:prstGeom>
        </p:spPr>
      </p:pic>
      <p:sp>
        <p:nvSpPr>
          <p:cNvPr id="10" name="TextBox 9">
            <a:extLst>
              <a:ext uri="{FF2B5EF4-FFF2-40B4-BE49-F238E27FC236}">
                <a16:creationId xmlns:a16="http://schemas.microsoft.com/office/drawing/2014/main" id="{2E2C4C98-6AB2-A044-AD16-776C5F03F3C7}"/>
              </a:ext>
            </a:extLst>
          </p:cNvPr>
          <p:cNvSpPr txBox="1"/>
          <p:nvPr/>
        </p:nvSpPr>
        <p:spPr>
          <a:xfrm rot="21219040">
            <a:off x="6095662" y="5575445"/>
            <a:ext cx="1146243" cy="523220"/>
          </a:xfrm>
          <a:prstGeom prst="rect">
            <a:avLst/>
          </a:prstGeom>
          <a:noFill/>
        </p:spPr>
        <p:txBody>
          <a:bodyPr wrap="square" rtlCol="0">
            <a:spAutoFit/>
          </a:bodyPr>
          <a:lstStyle/>
          <a:p>
            <a:pPr algn="ctr"/>
            <a:r>
              <a:rPr lang="it-IT" sz="2800" dirty="0">
                <a:solidFill>
                  <a:schemeClr val="bg1"/>
                </a:solidFill>
                <a:latin typeface="Roboto Slab" pitchFamily="2" charset="0"/>
                <a:ea typeface="Roboto Slab" pitchFamily="2" charset="0"/>
              </a:rPr>
              <a:t>2018</a:t>
            </a:r>
            <a:endParaRPr lang="it-IT" dirty="0">
              <a:solidFill>
                <a:schemeClr val="bg1"/>
              </a:solidFill>
              <a:latin typeface="Roboto Slab" pitchFamily="2" charset="0"/>
              <a:ea typeface="Roboto Slab" pitchFamily="2" charset="0"/>
            </a:endParaRPr>
          </a:p>
        </p:txBody>
      </p:sp>
      <p:sp>
        <p:nvSpPr>
          <p:cNvPr id="25" name="Arc 24">
            <a:extLst>
              <a:ext uri="{FF2B5EF4-FFF2-40B4-BE49-F238E27FC236}">
                <a16:creationId xmlns:a16="http://schemas.microsoft.com/office/drawing/2014/main" id="{7DFB46F5-D602-0B4A-AF5B-14FC3C677AB6}"/>
              </a:ext>
            </a:extLst>
          </p:cNvPr>
          <p:cNvSpPr/>
          <p:nvPr/>
        </p:nvSpPr>
        <p:spPr>
          <a:xfrm rot="21156124">
            <a:off x="4035113" y="933563"/>
            <a:ext cx="1790700" cy="5615321"/>
          </a:xfrm>
          <a:prstGeom prst="arc">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6" name="Arc 25">
            <a:extLst>
              <a:ext uri="{FF2B5EF4-FFF2-40B4-BE49-F238E27FC236}">
                <a16:creationId xmlns:a16="http://schemas.microsoft.com/office/drawing/2014/main" id="{CA48BA49-2067-7947-917A-4B7A346BF59E}"/>
              </a:ext>
            </a:extLst>
          </p:cNvPr>
          <p:cNvSpPr/>
          <p:nvPr/>
        </p:nvSpPr>
        <p:spPr>
          <a:xfrm rot="315307" flipH="1">
            <a:off x="6035605" y="1307879"/>
            <a:ext cx="1496378" cy="3779550"/>
          </a:xfrm>
          <a:prstGeom prst="arc">
            <a:avLst>
              <a:gd name="adj1" fmla="val 16200000"/>
              <a:gd name="adj2" fmla="val 1495467"/>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8" name="Arc 27">
            <a:extLst>
              <a:ext uri="{FF2B5EF4-FFF2-40B4-BE49-F238E27FC236}">
                <a16:creationId xmlns:a16="http://schemas.microsoft.com/office/drawing/2014/main" id="{4019ACA0-F6FF-054A-818A-B46FA3BBC752}"/>
              </a:ext>
            </a:extLst>
          </p:cNvPr>
          <p:cNvSpPr/>
          <p:nvPr/>
        </p:nvSpPr>
        <p:spPr>
          <a:xfrm rot="2896704" flipH="1">
            <a:off x="6221358" y="2416533"/>
            <a:ext cx="2614208" cy="3273418"/>
          </a:xfrm>
          <a:prstGeom prst="arc">
            <a:avLst>
              <a:gd name="adj1" fmla="val 16200000"/>
              <a:gd name="adj2" fmla="val 1495467"/>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pic>
        <p:nvPicPr>
          <p:cNvPr id="29" name="Picture 28">
            <a:extLst>
              <a:ext uri="{FF2B5EF4-FFF2-40B4-BE49-F238E27FC236}">
                <a16:creationId xmlns:a16="http://schemas.microsoft.com/office/drawing/2014/main" id="{2A68D6F6-C1EC-664F-8BD3-959EC175701F}"/>
              </a:ext>
            </a:extLst>
          </p:cNvPr>
          <p:cNvPicPr>
            <a:picLocks noChangeAspect="1"/>
          </p:cNvPicPr>
          <p:nvPr/>
        </p:nvPicPr>
        <p:blipFill>
          <a:blip r:embed="rId5"/>
          <a:stretch>
            <a:fillRect/>
          </a:stretch>
        </p:blipFill>
        <p:spPr>
          <a:xfrm>
            <a:off x="8719025" y="3069632"/>
            <a:ext cx="1625600" cy="1625600"/>
          </a:xfrm>
          <a:prstGeom prst="rect">
            <a:avLst/>
          </a:prstGeom>
        </p:spPr>
      </p:pic>
      <p:pic>
        <p:nvPicPr>
          <p:cNvPr id="31" name="Picture 30">
            <a:extLst>
              <a:ext uri="{FF2B5EF4-FFF2-40B4-BE49-F238E27FC236}">
                <a16:creationId xmlns:a16="http://schemas.microsoft.com/office/drawing/2014/main" id="{882CBC06-2BD4-304F-B468-15B0EBD5D4E6}"/>
              </a:ext>
            </a:extLst>
          </p:cNvPr>
          <p:cNvPicPr>
            <a:picLocks noChangeAspect="1"/>
          </p:cNvPicPr>
          <p:nvPr/>
        </p:nvPicPr>
        <p:blipFill>
          <a:blip r:embed="rId6"/>
          <a:stretch>
            <a:fillRect/>
          </a:stretch>
        </p:blipFill>
        <p:spPr>
          <a:xfrm>
            <a:off x="3458066" y="1204382"/>
            <a:ext cx="1270000" cy="1270000"/>
          </a:xfrm>
          <a:prstGeom prst="rect">
            <a:avLst/>
          </a:prstGeom>
        </p:spPr>
      </p:pic>
      <p:pic>
        <p:nvPicPr>
          <p:cNvPr id="32" name="Picture 31">
            <a:extLst>
              <a:ext uri="{FF2B5EF4-FFF2-40B4-BE49-F238E27FC236}">
                <a16:creationId xmlns:a16="http://schemas.microsoft.com/office/drawing/2014/main" id="{4FEAE0E7-3897-DA47-9574-4FA98E339432}"/>
              </a:ext>
            </a:extLst>
          </p:cNvPr>
          <p:cNvPicPr>
            <a:picLocks noChangeAspect="1"/>
          </p:cNvPicPr>
          <p:nvPr/>
        </p:nvPicPr>
        <p:blipFill>
          <a:blip r:embed="rId6"/>
          <a:stretch>
            <a:fillRect/>
          </a:stretch>
        </p:blipFill>
        <p:spPr>
          <a:xfrm>
            <a:off x="2972168" y="569382"/>
            <a:ext cx="1270000" cy="1270000"/>
          </a:xfrm>
          <a:prstGeom prst="rect">
            <a:avLst/>
          </a:prstGeom>
        </p:spPr>
      </p:pic>
      <p:pic>
        <p:nvPicPr>
          <p:cNvPr id="35" name="Picture 34">
            <a:extLst>
              <a:ext uri="{FF2B5EF4-FFF2-40B4-BE49-F238E27FC236}">
                <a16:creationId xmlns:a16="http://schemas.microsoft.com/office/drawing/2014/main" id="{44DED155-6E28-3442-AAE8-D61B0DD9A10B}"/>
              </a:ext>
            </a:extLst>
          </p:cNvPr>
          <p:cNvPicPr>
            <a:picLocks noChangeAspect="1"/>
          </p:cNvPicPr>
          <p:nvPr/>
        </p:nvPicPr>
        <p:blipFill>
          <a:blip r:embed="rId7"/>
          <a:stretch>
            <a:fillRect/>
          </a:stretch>
        </p:blipFill>
        <p:spPr>
          <a:xfrm>
            <a:off x="6963876" y="231245"/>
            <a:ext cx="1905000" cy="1905000"/>
          </a:xfrm>
          <a:prstGeom prst="rect">
            <a:avLst/>
          </a:prstGeom>
        </p:spPr>
      </p:pic>
      <p:sp>
        <p:nvSpPr>
          <p:cNvPr id="14" name="TextBox 13">
            <a:extLst>
              <a:ext uri="{FF2B5EF4-FFF2-40B4-BE49-F238E27FC236}">
                <a16:creationId xmlns:a16="http://schemas.microsoft.com/office/drawing/2014/main" id="{7F8286DC-77B4-0145-B1BB-62FC8D4524D8}"/>
              </a:ext>
            </a:extLst>
          </p:cNvPr>
          <p:cNvSpPr txBox="1"/>
          <p:nvPr/>
        </p:nvSpPr>
        <p:spPr>
          <a:xfrm>
            <a:off x="338911" y="6422223"/>
            <a:ext cx="2421222" cy="276999"/>
          </a:xfrm>
          <a:prstGeom prst="rect">
            <a:avLst/>
          </a:prstGeom>
          <a:noFill/>
        </p:spPr>
        <p:txBody>
          <a:bodyPr wrap="square" rtlCol="0">
            <a:spAutoFit/>
          </a:bodyPr>
          <a:lstStyle/>
          <a:p>
            <a:r>
              <a:rPr lang="it-IT" sz="1200" dirty="0" err="1">
                <a:latin typeface="Roboto Slab" pitchFamily="2" charset="0"/>
                <a:ea typeface="Roboto Slab" pitchFamily="2" charset="0"/>
              </a:rPr>
              <a:t>bruscagin@archeide.lu</a:t>
            </a:r>
            <a:endParaRPr lang="it-IT" sz="1200" dirty="0">
              <a:latin typeface="Roboto Slab" pitchFamily="2" charset="0"/>
              <a:ea typeface="Roboto Slab" pitchFamily="2" charset="0"/>
            </a:endParaRPr>
          </a:p>
        </p:txBody>
      </p:sp>
      <p:sp>
        <p:nvSpPr>
          <p:cNvPr id="2" name="TextBox 1">
            <a:extLst>
              <a:ext uri="{FF2B5EF4-FFF2-40B4-BE49-F238E27FC236}">
                <a16:creationId xmlns:a16="http://schemas.microsoft.com/office/drawing/2014/main" id="{0638E763-E34E-784F-BE94-77C3CF0B5539}"/>
              </a:ext>
            </a:extLst>
          </p:cNvPr>
          <p:cNvSpPr txBox="1"/>
          <p:nvPr/>
        </p:nvSpPr>
        <p:spPr>
          <a:xfrm>
            <a:off x="1062329" y="1316162"/>
            <a:ext cx="1401346" cy="523220"/>
          </a:xfrm>
          <a:prstGeom prst="rect">
            <a:avLst/>
          </a:prstGeom>
          <a:noFill/>
        </p:spPr>
        <p:txBody>
          <a:bodyPr wrap="none" rtlCol="0">
            <a:spAutoFit/>
          </a:bodyPr>
          <a:lstStyle/>
          <a:p>
            <a:r>
              <a:rPr lang="it-IT" sz="2800" dirty="0">
                <a:latin typeface="Roboto Slab Light" pitchFamily="2" charset="0"/>
                <a:ea typeface="Roboto Slab Light" pitchFamily="2" charset="0"/>
              </a:rPr>
              <a:t>VISION</a:t>
            </a:r>
          </a:p>
        </p:txBody>
      </p:sp>
      <p:sp>
        <p:nvSpPr>
          <p:cNvPr id="3" name="TextBox 2">
            <a:extLst>
              <a:ext uri="{FF2B5EF4-FFF2-40B4-BE49-F238E27FC236}">
                <a16:creationId xmlns:a16="http://schemas.microsoft.com/office/drawing/2014/main" id="{A25436D0-2ED8-F348-BC0F-EEAF026628E7}"/>
              </a:ext>
            </a:extLst>
          </p:cNvPr>
          <p:cNvSpPr txBox="1"/>
          <p:nvPr/>
        </p:nvSpPr>
        <p:spPr>
          <a:xfrm>
            <a:off x="9255777" y="922135"/>
            <a:ext cx="1904689" cy="523220"/>
          </a:xfrm>
          <a:prstGeom prst="rect">
            <a:avLst/>
          </a:prstGeom>
          <a:noFill/>
        </p:spPr>
        <p:txBody>
          <a:bodyPr wrap="none" rtlCol="0">
            <a:spAutoFit/>
          </a:bodyPr>
          <a:lstStyle/>
          <a:p>
            <a:r>
              <a:rPr lang="it-IT" sz="2800" dirty="0">
                <a:latin typeface="Roboto Slab Light" pitchFamily="2" charset="0"/>
                <a:ea typeface="Roboto Slab Light" pitchFamily="2" charset="0"/>
              </a:rPr>
              <a:t>INCONTRI</a:t>
            </a:r>
          </a:p>
        </p:txBody>
      </p:sp>
      <p:sp>
        <p:nvSpPr>
          <p:cNvPr id="5" name="TextBox 4">
            <a:extLst>
              <a:ext uri="{FF2B5EF4-FFF2-40B4-BE49-F238E27FC236}">
                <a16:creationId xmlns:a16="http://schemas.microsoft.com/office/drawing/2014/main" id="{9C0C6D92-D8FC-0C4A-A450-EF223DD8C34C}"/>
              </a:ext>
            </a:extLst>
          </p:cNvPr>
          <p:cNvSpPr txBox="1"/>
          <p:nvPr/>
        </p:nvSpPr>
        <p:spPr>
          <a:xfrm>
            <a:off x="8325880" y="5010708"/>
            <a:ext cx="2361809" cy="954107"/>
          </a:xfrm>
          <a:prstGeom prst="rect">
            <a:avLst/>
          </a:prstGeom>
          <a:noFill/>
        </p:spPr>
        <p:txBody>
          <a:bodyPr wrap="square" rtlCol="0">
            <a:spAutoFit/>
          </a:bodyPr>
          <a:lstStyle/>
          <a:p>
            <a:pPr algn="ctr"/>
            <a:r>
              <a:rPr lang="it-IT" sz="2800" dirty="0">
                <a:latin typeface="Roboto Slab Light" pitchFamily="2" charset="0"/>
                <a:ea typeface="Roboto Slab Light" pitchFamily="2" charset="0"/>
              </a:rPr>
              <a:t>PERCORSO PERSONALE</a:t>
            </a:r>
          </a:p>
        </p:txBody>
      </p:sp>
    </p:spTree>
    <p:extLst>
      <p:ext uri="{BB962C8B-B14F-4D97-AF65-F5344CB8AC3E}">
        <p14:creationId xmlns:p14="http://schemas.microsoft.com/office/powerpoint/2010/main" val="2179613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C77C91632C0F545A6BB4D4BBBFBEBA2" ma:contentTypeVersion="9" ma:contentTypeDescription="Creare un nuovo documento." ma:contentTypeScope="" ma:versionID="d34c2943a320b6dc189de244b738a6b4">
  <xsd:schema xmlns:xsd="http://www.w3.org/2001/XMLSchema" xmlns:xs="http://www.w3.org/2001/XMLSchema" xmlns:p="http://schemas.microsoft.com/office/2006/metadata/properties" xmlns:ns2="3445f226-4e42-4387-a73d-be626f4d134b" xmlns:ns3="f9de81cb-f505-4192-a5d1-06ed2a535993" targetNamespace="http://schemas.microsoft.com/office/2006/metadata/properties" ma:root="true" ma:fieldsID="1f488c6bfe0ecd0a193e53e22ad7cd5d" ns2:_="" ns3:_="">
    <xsd:import namespace="3445f226-4e42-4387-a73d-be626f4d134b"/>
    <xsd:import namespace="f9de81cb-f505-4192-a5d1-06ed2a53599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45f226-4e42-4387-a73d-be626f4d13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de81cb-f505-4192-a5d1-06ed2a535993" elementFormDefault="qualified">
    <xsd:import namespace="http://schemas.microsoft.com/office/2006/documentManagement/types"/>
    <xsd:import namespace="http://schemas.microsoft.com/office/infopath/2007/PartnerControls"/>
    <xsd:element name="SharedWithUsers" ma:index="15"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72768E-FEA8-4562-834F-F21C1A238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45f226-4e42-4387-a73d-be626f4d134b"/>
    <ds:schemaRef ds:uri="f9de81cb-f505-4192-a5d1-06ed2a5359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3224EF-B2CB-4D21-B9F6-421DA37C6C1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1A43540-6AEE-446B-B408-11BA8F827A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2973</TotalTime>
  <Words>1189</Words>
  <Application>Microsoft Macintosh PowerPoint</Application>
  <PresentationFormat>Widescreen</PresentationFormat>
  <Paragraphs>194</Paragraphs>
  <Slides>21</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Roboto Slab</vt:lpstr>
      <vt:lpstr>Roboto Slab Light</vt:lpstr>
      <vt:lpstr>Roboto Slab Thin</vt:lpstr>
      <vt:lpstr>Office Theme</vt:lpstr>
      <vt:lpstr>PowerPoint Presentation</vt:lpstr>
      <vt:lpstr>Cosa vi motiva a fare il vostro lavoro?</vt:lpstr>
      <vt:lpstr>1 MILIONE</vt:lpstr>
      <vt:lpstr>1 MILIONE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Eleonora Diana</dc:creator>
  <cp:lastModifiedBy>Eleonora Diana</cp:lastModifiedBy>
  <cp:revision>91</cp:revision>
  <cp:lastPrinted>2019-07-12T15:53:44Z</cp:lastPrinted>
  <dcterms:created xsi:type="dcterms:W3CDTF">2019-07-05T12:49:31Z</dcterms:created>
  <dcterms:modified xsi:type="dcterms:W3CDTF">2019-07-15T09:13:40Z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0x0101005C77C91632C0F545A6BB4D4BBBFBEBA2</vt:lpwstr>
  </property>
</Properties>
</file>