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8" r:id="rId5"/>
    <p:sldId id="270" r:id="rId6"/>
    <p:sldId id="263" r:id="rId7"/>
    <p:sldId id="264" r:id="rId8"/>
    <p:sldId id="267" r:id="rId9"/>
    <p:sldId id="266" r:id="rId10"/>
    <p:sldId id="265" r:id="rId11"/>
    <p:sldId id="269" r:id="rId12"/>
    <p:sldId id="26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C4"/>
    <a:srgbClr val="376091"/>
    <a:srgbClr val="416899"/>
    <a:srgbClr val="4472C4"/>
    <a:srgbClr val="91C2C4"/>
    <a:srgbClr val="3C6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6"/>
    <p:restoredTop sz="90154"/>
  </p:normalViewPr>
  <p:slideViewPr>
    <p:cSldViewPr snapToGrid="0" snapToObjects="1">
      <p:cViewPr varScale="1">
        <p:scale>
          <a:sx n="101" d="100"/>
          <a:sy n="101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32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Fatturato</a:t>
            </a:r>
            <a:r>
              <a:rPr lang="en-US" sz="2800" b="1" baseline="0" dirty="0">
                <a:solidFill>
                  <a:schemeClr val="accent1">
                    <a:lumMod val="50000"/>
                  </a:schemeClr>
                </a:solidFill>
              </a:rPr>
              <a:t> CDR Group</a:t>
            </a:r>
          </a:p>
        </c:rich>
      </c:tx>
      <c:layout>
        <c:manualLayout>
          <c:xMode val="edge"/>
          <c:yMode val="edge"/>
          <c:x val="0.313441523549713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_([$€-2]\ * #,##0.00_);_([$€-2]\ * \(#,##0.00\);_([$€-2]\ * "-"??_);_(@_)</c:formatCode>
                <c:ptCount val="5"/>
                <c:pt idx="0">
                  <c:v>100000</c:v>
                </c:pt>
                <c:pt idx="1">
                  <c:v>450000</c:v>
                </c:pt>
                <c:pt idx="2">
                  <c:v>700000</c:v>
                </c:pt>
                <c:pt idx="3">
                  <c:v>7000000</c:v>
                </c:pt>
                <c:pt idx="4">
                  <c:v>7500000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D7-0F49-B1A4-95D9698B1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3516287"/>
        <c:axId val="1853519327"/>
      </c:lineChart>
      <c:catAx>
        <c:axId val="185351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19327"/>
        <c:crosses val="autoZero"/>
        <c:auto val="1"/>
        <c:lblAlgn val="ctr"/>
        <c:lblOffset val="100"/>
        <c:noMultiLvlLbl val="0"/>
      </c:catAx>
      <c:valAx>
        <c:axId val="185351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€-2]\ * #,##0.00_);_([$€-2]\ * \(#,##0.00\);_([$€-2]\ 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51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2408C-590A-C84C-BBD9-7037C7168FF7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6733F-8A19-3441-9F66-4865DBC06D8D}">
      <dgm:prSet phldrT="[Text]" custT="1"/>
      <dgm:spPr/>
      <dgm:t>
        <a:bodyPr/>
        <a:lstStyle/>
        <a:p>
          <a:r>
            <a:rPr lang="en-US" sz="2000" dirty="0"/>
            <a:t>Le </a:t>
          </a:r>
          <a:r>
            <a:rPr lang="en-US" sz="2000" dirty="0" err="1"/>
            <a:t>banche</a:t>
          </a:r>
          <a:r>
            <a:rPr lang="en-US" sz="2000" dirty="0"/>
            <a:t> </a:t>
          </a:r>
          <a:r>
            <a:rPr lang="en-US" sz="2000" dirty="0" err="1"/>
            <a:t>vendono</a:t>
          </a:r>
          <a:r>
            <a:rPr lang="en-US" sz="2000" dirty="0"/>
            <a:t> </a:t>
          </a:r>
          <a:r>
            <a:rPr lang="en-US" sz="2000" dirty="0" err="1"/>
            <a:t>il</a:t>
          </a:r>
          <a:r>
            <a:rPr lang="en-US" sz="2000" dirty="0"/>
            <a:t> Credit Passport</a:t>
          </a:r>
        </a:p>
      </dgm:t>
    </dgm:pt>
    <dgm:pt modelId="{DFEC16E7-289F-B641-9A0A-0F0910D568CA}" type="parTrans" cxnId="{4EF7DD02-F369-8442-A9E8-8CA421079E19}">
      <dgm:prSet/>
      <dgm:spPr/>
      <dgm:t>
        <a:bodyPr/>
        <a:lstStyle/>
        <a:p>
          <a:endParaRPr lang="en-US" sz="2800"/>
        </a:p>
      </dgm:t>
    </dgm:pt>
    <dgm:pt modelId="{BE4A966A-F828-B140-9750-6821B3189AE8}" type="sibTrans" cxnId="{4EF7DD02-F369-8442-A9E8-8CA421079E19}">
      <dgm:prSet/>
      <dgm:spPr/>
      <dgm:t>
        <a:bodyPr/>
        <a:lstStyle/>
        <a:p>
          <a:endParaRPr lang="en-US" sz="2800"/>
        </a:p>
      </dgm:t>
    </dgm:pt>
    <dgm:pt modelId="{4FEC575D-B874-3441-AE04-8146A2C6F39F}">
      <dgm:prSet phldrT="[Text]" custT="1"/>
      <dgm:spPr/>
      <dgm:t>
        <a:bodyPr/>
        <a:lstStyle/>
        <a:p>
          <a:r>
            <a:rPr lang="en-US" sz="2000" dirty="0"/>
            <a:t>I </a:t>
          </a:r>
          <a:r>
            <a:rPr lang="en-US" sz="2000" dirty="0" err="1"/>
            <a:t>clienti</a:t>
          </a:r>
          <a:r>
            <a:rPr lang="en-US" sz="2000" dirty="0"/>
            <a:t> </a:t>
          </a:r>
          <a:r>
            <a:rPr lang="en-US" sz="2000" dirty="0" err="1"/>
            <a:t>migliorano</a:t>
          </a:r>
          <a:r>
            <a:rPr lang="en-US" sz="2000" dirty="0"/>
            <a:t> </a:t>
          </a:r>
          <a:r>
            <a:rPr lang="en-US" sz="2000" dirty="0" err="1"/>
            <a:t>il</a:t>
          </a:r>
          <a:r>
            <a:rPr lang="en-US" sz="2000" dirty="0"/>
            <a:t> </a:t>
          </a:r>
          <a:r>
            <a:rPr lang="en-US" sz="2000" dirty="0" err="1"/>
            <a:t>loro</a:t>
          </a:r>
          <a:r>
            <a:rPr lang="en-US" sz="2000" dirty="0"/>
            <a:t> standing </a:t>
          </a:r>
          <a:r>
            <a:rPr lang="en-US" sz="2000" dirty="0" err="1"/>
            <a:t>creditizio</a:t>
          </a:r>
          <a:endParaRPr lang="en-US" sz="2000" dirty="0"/>
        </a:p>
      </dgm:t>
    </dgm:pt>
    <dgm:pt modelId="{3EC81176-032D-BE42-9329-503CE379A38F}" type="parTrans" cxnId="{A13E53C4-76E5-BF49-9B91-278E1870D671}">
      <dgm:prSet/>
      <dgm:spPr/>
      <dgm:t>
        <a:bodyPr/>
        <a:lstStyle/>
        <a:p>
          <a:endParaRPr lang="en-US" sz="2800"/>
        </a:p>
      </dgm:t>
    </dgm:pt>
    <dgm:pt modelId="{E00DCEC3-D869-A04D-9EEE-FF88285FE568}" type="sibTrans" cxnId="{A13E53C4-76E5-BF49-9B91-278E1870D671}">
      <dgm:prSet/>
      <dgm:spPr/>
      <dgm:t>
        <a:bodyPr/>
        <a:lstStyle/>
        <a:p>
          <a:endParaRPr lang="en-US" sz="2800"/>
        </a:p>
      </dgm:t>
    </dgm:pt>
    <dgm:pt modelId="{BB2D616E-3BAE-0B41-BFF1-340065E19C96}">
      <dgm:prSet phldrT="[Text]" custT="1"/>
      <dgm:spPr/>
      <dgm:t>
        <a:bodyPr/>
        <a:lstStyle/>
        <a:p>
          <a:r>
            <a:rPr lang="en-US" sz="2000" dirty="0"/>
            <a:t>Le </a:t>
          </a:r>
          <a:r>
            <a:rPr lang="en-US" sz="2000" dirty="0" err="1"/>
            <a:t>banche</a:t>
          </a:r>
          <a:r>
            <a:rPr lang="en-US" sz="2000" dirty="0"/>
            <a:t> </a:t>
          </a:r>
          <a:r>
            <a:rPr lang="en-US" sz="2000" dirty="0" err="1"/>
            <a:t>vendono</a:t>
          </a:r>
          <a:r>
            <a:rPr lang="en-US" sz="2000" dirty="0"/>
            <a:t> </a:t>
          </a:r>
          <a:r>
            <a:rPr lang="en-US" sz="2000" dirty="0" err="1"/>
            <a:t>servizi</a:t>
          </a:r>
          <a:r>
            <a:rPr lang="en-US" sz="2000" dirty="0"/>
            <a:t> </a:t>
          </a:r>
          <a:r>
            <a:rPr lang="en-US" sz="2000" dirty="0" err="1"/>
            <a:t>che</a:t>
          </a:r>
          <a:r>
            <a:rPr lang="en-US" sz="2000" dirty="0"/>
            <a:t> </a:t>
          </a:r>
          <a:r>
            <a:rPr lang="en-US" sz="2000" dirty="0" err="1"/>
            <a:t>aumentano</a:t>
          </a:r>
          <a:r>
            <a:rPr lang="en-US" sz="2000" dirty="0"/>
            <a:t> la </a:t>
          </a:r>
          <a:r>
            <a:rPr lang="en-US" sz="2000" dirty="0" err="1"/>
            <a:t>redditivita</a:t>
          </a:r>
          <a:r>
            <a:rPr lang="en-US" sz="2000" dirty="0"/>
            <a:t>'</a:t>
          </a:r>
        </a:p>
      </dgm:t>
    </dgm:pt>
    <dgm:pt modelId="{7821F44B-A10F-6E4B-B979-D499B5506738}" type="parTrans" cxnId="{5336BA5F-8C5E-F44F-B1BF-BDC36F13D9E4}">
      <dgm:prSet/>
      <dgm:spPr/>
      <dgm:t>
        <a:bodyPr/>
        <a:lstStyle/>
        <a:p>
          <a:endParaRPr lang="en-US" sz="2800"/>
        </a:p>
      </dgm:t>
    </dgm:pt>
    <dgm:pt modelId="{552D5B52-CC0F-0649-B026-70AB396F39FC}" type="sibTrans" cxnId="{5336BA5F-8C5E-F44F-B1BF-BDC36F13D9E4}">
      <dgm:prSet/>
      <dgm:spPr/>
      <dgm:t>
        <a:bodyPr/>
        <a:lstStyle/>
        <a:p>
          <a:endParaRPr lang="en-US" sz="2800"/>
        </a:p>
      </dgm:t>
    </dgm:pt>
    <dgm:pt modelId="{C80A0524-CC0A-4944-BE8A-46FDAE410712}">
      <dgm:prSet phldrT="[Text]" custT="1"/>
      <dgm:spPr/>
      <dgm:t>
        <a:bodyPr/>
        <a:lstStyle/>
        <a:p>
          <a:r>
            <a:rPr lang="en-US" sz="2000" dirty="0"/>
            <a:t>I </a:t>
          </a:r>
          <a:r>
            <a:rPr lang="en-US" sz="2000" dirty="0" err="1"/>
            <a:t>clienti</a:t>
          </a:r>
          <a:r>
            <a:rPr lang="en-US" sz="2000" dirty="0"/>
            <a:t> </a:t>
          </a:r>
          <a:r>
            <a:rPr lang="en-US" sz="2000" dirty="0" err="1"/>
            <a:t>diventano</a:t>
          </a:r>
          <a:r>
            <a:rPr lang="en-US" sz="2000" dirty="0"/>
            <a:t> </a:t>
          </a:r>
          <a:r>
            <a:rPr lang="en-US" sz="2000" dirty="0" err="1"/>
            <a:t>piu</a:t>
          </a:r>
          <a:r>
            <a:rPr lang="en-US" sz="2000" dirty="0"/>
            <a:t>' virtuosi e </a:t>
          </a:r>
          <a:r>
            <a:rPr lang="en-US" sz="2000" dirty="0" err="1"/>
            <a:t>possono</a:t>
          </a:r>
          <a:r>
            <a:rPr lang="en-US" sz="2000" dirty="0"/>
            <a:t> </a:t>
          </a:r>
          <a:r>
            <a:rPr lang="en-US" sz="2000" dirty="0" err="1"/>
            <a:t>usare</a:t>
          </a:r>
          <a:r>
            <a:rPr lang="en-US" sz="2000" dirty="0"/>
            <a:t> </a:t>
          </a:r>
          <a:r>
            <a:rPr lang="en-US" sz="2000" dirty="0" err="1"/>
            <a:t>il</a:t>
          </a:r>
          <a:r>
            <a:rPr lang="en-US" sz="2000" dirty="0"/>
            <a:t> CP per </a:t>
          </a:r>
          <a:r>
            <a:rPr lang="en-US" sz="2000" dirty="0" err="1"/>
            <a:t>altri</a:t>
          </a:r>
          <a:r>
            <a:rPr lang="en-US" sz="2000" dirty="0"/>
            <a:t> </a:t>
          </a:r>
          <a:r>
            <a:rPr lang="en-US" sz="2000" dirty="0" err="1"/>
            <a:t>scopi</a:t>
          </a:r>
          <a:endParaRPr lang="en-US" sz="2000" dirty="0"/>
        </a:p>
      </dgm:t>
    </dgm:pt>
    <dgm:pt modelId="{47BD7E5F-3976-9D48-99D3-C80C5FE61CFA}" type="parTrans" cxnId="{AFED571F-08DB-3845-BFEE-31631B590929}">
      <dgm:prSet/>
      <dgm:spPr/>
      <dgm:t>
        <a:bodyPr/>
        <a:lstStyle/>
        <a:p>
          <a:endParaRPr lang="en-US" sz="2800"/>
        </a:p>
      </dgm:t>
    </dgm:pt>
    <dgm:pt modelId="{2D70D957-D0E8-F940-9ADF-FDE9347C1D28}" type="sibTrans" cxnId="{AFED571F-08DB-3845-BFEE-31631B590929}">
      <dgm:prSet/>
      <dgm:spPr/>
      <dgm:t>
        <a:bodyPr/>
        <a:lstStyle/>
        <a:p>
          <a:endParaRPr lang="en-US" sz="2800"/>
        </a:p>
      </dgm:t>
    </dgm:pt>
    <dgm:pt modelId="{496C1470-1DE8-1344-9A52-E1FF535EE395}">
      <dgm:prSet phldrT="[Text]" custT="1"/>
      <dgm:spPr/>
      <dgm:t>
        <a:bodyPr/>
        <a:lstStyle/>
        <a:p>
          <a:r>
            <a:rPr lang="en-US" sz="2000" dirty="0"/>
            <a:t>CDR – </a:t>
          </a:r>
        </a:p>
        <a:p>
          <a:r>
            <a:rPr lang="en-US" sz="2000" dirty="0"/>
            <a:t>Fa </a:t>
          </a:r>
          <a:r>
            <a:rPr lang="en-US" sz="2000" dirty="0" err="1"/>
            <a:t>profitti</a:t>
          </a:r>
          <a:endParaRPr lang="en-US" sz="2000" dirty="0"/>
        </a:p>
      </dgm:t>
    </dgm:pt>
    <dgm:pt modelId="{2376AF6F-9979-454C-8BFE-1CE235D057EE}" type="parTrans" cxnId="{BB2CD50A-E256-F941-964F-203712DFFAA6}">
      <dgm:prSet/>
      <dgm:spPr/>
      <dgm:t>
        <a:bodyPr/>
        <a:lstStyle/>
        <a:p>
          <a:endParaRPr lang="en-US" sz="2800"/>
        </a:p>
      </dgm:t>
    </dgm:pt>
    <dgm:pt modelId="{618F3A28-63F0-DB45-9AAF-3652533AEABA}" type="sibTrans" cxnId="{BB2CD50A-E256-F941-964F-203712DFFAA6}">
      <dgm:prSet/>
      <dgm:spPr/>
      <dgm:t>
        <a:bodyPr/>
        <a:lstStyle/>
        <a:p>
          <a:endParaRPr lang="en-US" sz="2800"/>
        </a:p>
      </dgm:t>
    </dgm:pt>
    <dgm:pt modelId="{0F4370AF-1AB4-5E4E-BC8A-E5B21738E1E2}" type="pres">
      <dgm:prSet presAssocID="{0FC2408C-590A-C84C-BBD9-7037C7168FF7}" presName="cycle" presStyleCnt="0">
        <dgm:presLayoutVars>
          <dgm:dir/>
          <dgm:resizeHandles val="exact"/>
        </dgm:presLayoutVars>
      </dgm:prSet>
      <dgm:spPr/>
    </dgm:pt>
    <dgm:pt modelId="{57AB9BC0-55DD-1A47-9629-9E3494A91783}" type="pres">
      <dgm:prSet presAssocID="{2666733F-8A19-3441-9F66-4865DBC06D8D}" presName="dummy" presStyleCnt="0"/>
      <dgm:spPr/>
    </dgm:pt>
    <dgm:pt modelId="{9FE7138A-5517-5D4E-B680-E4DC7C5AE3C6}" type="pres">
      <dgm:prSet presAssocID="{2666733F-8A19-3441-9F66-4865DBC06D8D}" presName="node" presStyleLbl="revTx" presStyleIdx="0" presStyleCnt="5">
        <dgm:presLayoutVars>
          <dgm:bulletEnabled val="1"/>
        </dgm:presLayoutVars>
      </dgm:prSet>
      <dgm:spPr/>
    </dgm:pt>
    <dgm:pt modelId="{E50516B8-35AE-5A4F-9BB4-9B969A77C061}" type="pres">
      <dgm:prSet presAssocID="{BE4A966A-F828-B140-9750-6821B3189AE8}" presName="sibTrans" presStyleLbl="node1" presStyleIdx="0" presStyleCnt="5"/>
      <dgm:spPr/>
    </dgm:pt>
    <dgm:pt modelId="{DC1D340D-390A-EB46-B77C-1E77C002AD6E}" type="pres">
      <dgm:prSet presAssocID="{4FEC575D-B874-3441-AE04-8146A2C6F39F}" presName="dummy" presStyleCnt="0"/>
      <dgm:spPr/>
    </dgm:pt>
    <dgm:pt modelId="{70393A7E-BD5E-3D44-9604-3F64AD871AB9}" type="pres">
      <dgm:prSet presAssocID="{4FEC575D-B874-3441-AE04-8146A2C6F39F}" presName="node" presStyleLbl="revTx" presStyleIdx="1" presStyleCnt="5" custScaleX="163569">
        <dgm:presLayoutVars>
          <dgm:bulletEnabled val="1"/>
        </dgm:presLayoutVars>
      </dgm:prSet>
      <dgm:spPr/>
    </dgm:pt>
    <dgm:pt modelId="{9EDEDFA3-211D-3041-8EEA-355229702426}" type="pres">
      <dgm:prSet presAssocID="{E00DCEC3-D869-A04D-9EEE-FF88285FE568}" presName="sibTrans" presStyleLbl="node1" presStyleIdx="1" presStyleCnt="5"/>
      <dgm:spPr/>
    </dgm:pt>
    <dgm:pt modelId="{5B5EC7C6-2428-C447-AEB7-D20B8ED940CA}" type="pres">
      <dgm:prSet presAssocID="{BB2D616E-3BAE-0B41-BFF1-340065E19C96}" presName="dummy" presStyleCnt="0"/>
      <dgm:spPr/>
    </dgm:pt>
    <dgm:pt modelId="{29782F8F-96ED-4140-BE03-8339B94518D1}" type="pres">
      <dgm:prSet presAssocID="{BB2D616E-3BAE-0B41-BFF1-340065E19C96}" presName="node" presStyleLbl="revTx" presStyleIdx="2" presStyleCnt="5" custScaleX="128560" custRadScaleRad="96618" custRadScaleInc="-2790">
        <dgm:presLayoutVars>
          <dgm:bulletEnabled val="1"/>
        </dgm:presLayoutVars>
      </dgm:prSet>
      <dgm:spPr/>
    </dgm:pt>
    <dgm:pt modelId="{217CB35E-DCC1-0147-B665-CDF4B13921C2}" type="pres">
      <dgm:prSet presAssocID="{552D5B52-CC0F-0649-B026-70AB396F39FC}" presName="sibTrans" presStyleLbl="node1" presStyleIdx="2" presStyleCnt="5"/>
      <dgm:spPr/>
    </dgm:pt>
    <dgm:pt modelId="{5836A2BC-4528-CA43-AC93-40B320AF7339}" type="pres">
      <dgm:prSet presAssocID="{C80A0524-CC0A-4944-BE8A-46FDAE410712}" presName="dummy" presStyleCnt="0"/>
      <dgm:spPr/>
    </dgm:pt>
    <dgm:pt modelId="{F88EB20F-C11B-0A4C-AE6D-ED4C859A5F5C}" type="pres">
      <dgm:prSet presAssocID="{C80A0524-CC0A-4944-BE8A-46FDAE410712}" presName="node" presStyleLbl="revTx" presStyleIdx="3" presStyleCnt="5" custScaleX="197464">
        <dgm:presLayoutVars>
          <dgm:bulletEnabled val="1"/>
        </dgm:presLayoutVars>
      </dgm:prSet>
      <dgm:spPr/>
    </dgm:pt>
    <dgm:pt modelId="{199BDB04-8930-F443-A6B7-CC77ADBFC7C2}" type="pres">
      <dgm:prSet presAssocID="{2D70D957-D0E8-F940-9ADF-FDE9347C1D28}" presName="sibTrans" presStyleLbl="node1" presStyleIdx="3" presStyleCnt="5"/>
      <dgm:spPr/>
    </dgm:pt>
    <dgm:pt modelId="{9D30A982-0D97-2C49-BBFC-70DEEC597172}" type="pres">
      <dgm:prSet presAssocID="{496C1470-1DE8-1344-9A52-E1FF535EE395}" presName="dummy" presStyleCnt="0"/>
      <dgm:spPr/>
    </dgm:pt>
    <dgm:pt modelId="{C36DB901-5A58-DB42-A165-C0F6985C012D}" type="pres">
      <dgm:prSet presAssocID="{496C1470-1DE8-1344-9A52-E1FF535EE395}" presName="node" presStyleLbl="revTx" presStyleIdx="4" presStyleCnt="5" custScaleX="142990" custScaleY="79645">
        <dgm:presLayoutVars>
          <dgm:bulletEnabled val="1"/>
        </dgm:presLayoutVars>
      </dgm:prSet>
      <dgm:spPr/>
    </dgm:pt>
    <dgm:pt modelId="{F69C5087-D8C3-F049-B2AB-0600E434F8B8}" type="pres">
      <dgm:prSet presAssocID="{618F3A28-63F0-DB45-9AAF-3652533AEABA}" presName="sibTrans" presStyleLbl="node1" presStyleIdx="4" presStyleCnt="5"/>
      <dgm:spPr/>
    </dgm:pt>
  </dgm:ptLst>
  <dgm:cxnLst>
    <dgm:cxn modelId="{4EF7DD02-F369-8442-A9E8-8CA421079E19}" srcId="{0FC2408C-590A-C84C-BBD9-7037C7168FF7}" destId="{2666733F-8A19-3441-9F66-4865DBC06D8D}" srcOrd="0" destOrd="0" parTransId="{DFEC16E7-289F-B641-9A0A-0F0910D568CA}" sibTransId="{BE4A966A-F828-B140-9750-6821B3189AE8}"/>
    <dgm:cxn modelId="{BB2CD50A-E256-F941-964F-203712DFFAA6}" srcId="{0FC2408C-590A-C84C-BBD9-7037C7168FF7}" destId="{496C1470-1DE8-1344-9A52-E1FF535EE395}" srcOrd="4" destOrd="0" parTransId="{2376AF6F-9979-454C-8BFE-1CE235D057EE}" sibTransId="{618F3A28-63F0-DB45-9AAF-3652533AEABA}"/>
    <dgm:cxn modelId="{E0073B0E-0915-F749-BAE2-73AD754FAE97}" type="presOf" srcId="{0FC2408C-590A-C84C-BBD9-7037C7168FF7}" destId="{0F4370AF-1AB4-5E4E-BC8A-E5B21738E1E2}" srcOrd="0" destOrd="0" presId="urn:microsoft.com/office/officeart/2005/8/layout/cycle1"/>
    <dgm:cxn modelId="{AFED571F-08DB-3845-BFEE-31631B590929}" srcId="{0FC2408C-590A-C84C-BBD9-7037C7168FF7}" destId="{C80A0524-CC0A-4944-BE8A-46FDAE410712}" srcOrd="3" destOrd="0" parTransId="{47BD7E5F-3976-9D48-99D3-C80C5FE61CFA}" sibTransId="{2D70D957-D0E8-F940-9ADF-FDE9347C1D28}"/>
    <dgm:cxn modelId="{B08BC648-F18C-3240-9C16-1DF00A306522}" type="presOf" srcId="{BE4A966A-F828-B140-9750-6821B3189AE8}" destId="{E50516B8-35AE-5A4F-9BB4-9B969A77C061}" srcOrd="0" destOrd="0" presId="urn:microsoft.com/office/officeart/2005/8/layout/cycle1"/>
    <dgm:cxn modelId="{5336BA5F-8C5E-F44F-B1BF-BDC36F13D9E4}" srcId="{0FC2408C-590A-C84C-BBD9-7037C7168FF7}" destId="{BB2D616E-3BAE-0B41-BFF1-340065E19C96}" srcOrd="2" destOrd="0" parTransId="{7821F44B-A10F-6E4B-B979-D499B5506738}" sibTransId="{552D5B52-CC0F-0649-B026-70AB396F39FC}"/>
    <dgm:cxn modelId="{08FD3B71-9DF4-1542-8FC6-5408C4848699}" type="presOf" srcId="{618F3A28-63F0-DB45-9AAF-3652533AEABA}" destId="{F69C5087-D8C3-F049-B2AB-0600E434F8B8}" srcOrd="0" destOrd="0" presId="urn:microsoft.com/office/officeart/2005/8/layout/cycle1"/>
    <dgm:cxn modelId="{C5F61E75-709B-B647-A0CB-2D8EA6800C21}" type="presOf" srcId="{496C1470-1DE8-1344-9A52-E1FF535EE395}" destId="{C36DB901-5A58-DB42-A165-C0F6985C012D}" srcOrd="0" destOrd="0" presId="urn:microsoft.com/office/officeart/2005/8/layout/cycle1"/>
    <dgm:cxn modelId="{702F239C-96BF-844E-9FA0-9C5588C5CFAE}" type="presOf" srcId="{4FEC575D-B874-3441-AE04-8146A2C6F39F}" destId="{70393A7E-BD5E-3D44-9604-3F64AD871AB9}" srcOrd="0" destOrd="0" presId="urn:microsoft.com/office/officeart/2005/8/layout/cycle1"/>
    <dgm:cxn modelId="{431EF4B2-EA06-F247-A217-E1E529B048F1}" type="presOf" srcId="{C80A0524-CC0A-4944-BE8A-46FDAE410712}" destId="{F88EB20F-C11B-0A4C-AE6D-ED4C859A5F5C}" srcOrd="0" destOrd="0" presId="urn:microsoft.com/office/officeart/2005/8/layout/cycle1"/>
    <dgm:cxn modelId="{65E4A5B9-45C9-1247-9781-D56FD16B6102}" type="presOf" srcId="{2D70D957-D0E8-F940-9ADF-FDE9347C1D28}" destId="{199BDB04-8930-F443-A6B7-CC77ADBFC7C2}" srcOrd="0" destOrd="0" presId="urn:microsoft.com/office/officeart/2005/8/layout/cycle1"/>
    <dgm:cxn modelId="{AF70CFBD-ECDA-9B4D-8328-164360B229F7}" type="presOf" srcId="{BB2D616E-3BAE-0B41-BFF1-340065E19C96}" destId="{29782F8F-96ED-4140-BE03-8339B94518D1}" srcOrd="0" destOrd="0" presId="urn:microsoft.com/office/officeart/2005/8/layout/cycle1"/>
    <dgm:cxn modelId="{A13E53C4-76E5-BF49-9B91-278E1870D671}" srcId="{0FC2408C-590A-C84C-BBD9-7037C7168FF7}" destId="{4FEC575D-B874-3441-AE04-8146A2C6F39F}" srcOrd="1" destOrd="0" parTransId="{3EC81176-032D-BE42-9329-503CE379A38F}" sibTransId="{E00DCEC3-D869-A04D-9EEE-FF88285FE568}"/>
    <dgm:cxn modelId="{9A8B7AD9-F8D3-9A47-AC52-EE9A320FB49D}" type="presOf" srcId="{552D5B52-CC0F-0649-B026-70AB396F39FC}" destId="{217CB35E-DCC1-0147-B665-CDF4B13921C2}" srcOrd="0" destOrd="0" presId="urn:microsoft.com/office/officeart/2005/8/layout/cycle1"/>
    <dgm:cxn modelId="{19D0E0DD-89C5-6142-AB49-77874D433A2E}" type="presOf" srcId="{2666733F-8A19-3441-9F66-4865DBC06D8D}" destId="{9FE7138A-5517-5D4E-B680-E4DC7C5AE3C6}" srcOrd="0" destOrd="0" presId="urn:microsoft.com/office/officeart/2005/8/layout/cycle1"/>
    <dgm:cxn modelId="{965917E4-71CA-674C-A5B0-E26A9A610C8C}" type="presOf" srcId="{E00DCEC3-D869-A04D-9EEE-FF88285FE568}" destId="{9EDEDFA3-211D-3041-8EEA-355229702426}" srcOrd="0" destOrd="0" presId="urn:microsoft.com/office/officeart/2005/8/layout/cycle1"/>
    <dgm:cxn modelId="{4CD960CA-B9D8-824E-A1BC-E98CA539AEF9}" type="presParOf" srcId="{0F4370AF-1AB4-5E4E-BC8A-E5B21738E1E2}" destId="{57AB9BC0-55DD-1A47-9629-9E3494A91783}" srcOrd="0" destOrd="0" presId="urn:microsoft.com/office/officeart/2005/8/layout/cycle1"/>
    <dgm:cxn modelId="{31723E48-C1C9-8B4E-B82E-842D7FF0733A}" type="presParOf" srcId="{0F4370AF-1AB4-5E4E-BC8A-E5B21738E1E2}" destId="{9FE7138A-5517-5D4E-B680-E4DC7C5AE3C6}" srcOrd="1" destOrd="0" presId="urn:microsoft.com/office/officeart/2005/8/layout/cycle1"/>
    <dgm:cxn modelId="{2F4932F7-82B3-E442-A3E1-4740B59D3C65}" type="presParOf" srcId="{0F4370AF-1AB4-5E4E-BC8A-E5B21738E1E2}" destId="{E50516B8-35AE-5A4F-9BB4-9B969A77C061}" srcOrd="2" destOrd="0" presId="urn:microsoft.com/office/officeart/2005/8/layout/cycle1"/>
    <dgm:cxn modelId="{B01C7895-A96A-A44F-BF93-B91BF8633568}" type="presParOf" srcId="{0F4370AF-1AB4-5E4E-BC8A-E5B21738E1E2}" destId="{DC1D340D-390A-EB46-B77C-1E77C002AD6E}" srcOrd="3" destOrd="0" presId="urn:microsoft.com/office/officeart/2005/8/layout/cycle1"/>
    <dgm:cxn modelId="{98EF12D5-3011-EE42-B71C-05315270EE29}" type="presParOf" srcId="{0F4370AF-1AB4-5E4E-BC8A-E5B21738E1E2}" destId="{70393A7E-BD5E-3D44-9604-3F64AD871AB9}" srcOrd="4" destOrd="0" presId="urn:microsoft.com/office/officeart/2005/8/layout/cycle1"/>
    <dgm:cxn modelId="{A283DC31-0897-6F4F-8D60-EDA6218B9C0D}" type="presParOf" srcId="{0F4370AF-1AB4-5E4E-BC8A-E5B21738E1E2}" destId="{9EDEDFA3-211D-3041-8EEA-355229702426}" srcOrd="5" destOrd="0" presId="urn:microsoft.com/office/officeart/2005/8/layout/cycle1"/>
    <dgm:cxn modelId="{5918A760-624D-B04A-BC15-D28F42FD8E0B}" type="presParOf" srcId="{0F4370AF-1AB4-5E4E-BC8A-E5B21738E1E2}" destId="{5B5EC7C6-2428-C447-AEB7-D20B8ED940CA}" srcOrd="6" destOrd="0" presId="urn:microsoft.com/office/officeart/2005/8/layout/cycle1"/>
    <dgm:cxn modelId="{4875DDC4-89BB-554B-91E3-8D606EA29E40}" type="presParOf" srcId="{0F4370AF-1AB4-5E4E-BC8A-E5B21738E1E2}" destId="{29782F8F-96ED-4140-BE03-8339B94518D1}" srcOrd="7" destOrd="0" presId="urn:microsoft.com/office/officeart/2005/8/layout/cycle1"/>
    <dgm:cxn modelId="{B126621B-7D77-154C-A033-D0051412920B}" type="presParOf" srcId="{0F4370AF-1AB4-5E4E-BC8A-E5B21738E1E2}" destId="{217CB35E-DCC1-0147-B665-CDF4B13921C2}" srcOrd="8" destOrd="0" presId="urn:microsoft.com/office/officeart/2005/8/layout/cycle1"/>
    <dgm:cxn modelId="{90695F58-0976-3B47-9F5F-5DA96987247B}" type="presParOf" srcId="{0F4370AF-1AB4-5E4E-BC8A-E5B21738E1E2}" destId="{5836A2BC-4528-CA43-AC93-40B320AF7339}" srcOrd="9" destOrd="0" presId="urn:microsoft.com/office/officeart/2005/8/layout/cycle1"/>
    <dgm:cxn modelId="{5CE2CF42-6C24-E347-A447-EE8F5C48D34D}" type="presParOf" srcId="{0F4370AF-1AB4-5E4E-BC8A-E5B21738E1E2}" destId="{F88EB20F-C11B-0A4C-AE6D-ED4C859A5F5C}" srcOrd="10" destOrd="0" presId="urn:microsoft.com/office/officeart/2005/8/layout/cycle1"/>
    <dgm:cxn modelId="{6C873E81-D887-C841-9A50-3346820D2EF1}" type="presParOf" srcId="{0F4370AF-1AB4-5E4E-BC8A-E5B21738E1E2}" destId="{199BDB04-8930-F443-A6B7-CC77ADBFC7C2}" srcOrd="11" destOrd="0" presId="urn:microsoft.com/office/officeart/2005/8/layout/cycle1"/>
    <dgm:cxn modelId="{339888E4-9169-A744-B5A2-15EDB4E70A29}" type="presParOf" srcId="{0F4370AF-1AB4-5E4E-BC8A-E5B21738E1E2}" destId="{9D30A982-0D97-2C49-BBFC-70DEEC597172}" srcOrd="12" destOrd="0" presId="urn:microsoft.com/office/officeart/2005/8/layout/cycle1"/>
    <dgm:cxn modelId="{F4E7A36E-22F4-1045-892D-857C1C9A38A9}" type="presParOf" srcId="{0F4370AF-1AB4-5E4E-BC8A-E5B21738E1E2}" destId="{C36DB901-5A58-DB42-A165-C0F6985C012D}" srcOrd="13" destOrd="0" presId="urn:microsoft.com/office/officeart/2005/8/layout/cycle1"/>
    <dgm:cxn modelId="{BCE4B154-8881-3B42-A99D-5BB7966A5930}" type="presParOf" srcId="{0F4370AF-1AB4-5E4E-BC8A-E5B21738E1E2}" destId="{F69C5087-D8C3-F049-B2AB-0600E434F8B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7138A-5517-5D4E-B680-E4DC7C5AE3C6}">
      <dsp:nvSpPr>
        <dsp:cNvPr id="0" name=""/>
        <dsp:cNvSpPr/>
      </dsp:nvSpPr>
      <dsp:spPr>
        <a:xfrm>
          <a:off x="4972955" y="39218"/>
          <a:ext cx="1351210" cy="135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 </a:t>
          </a:r>
          <a:r>
            <a:rPr lang="en-US" sz="2000" kern="1200" dirty="0" err="1"/>
            <a:t>banche</a:t>
          </a:r>
          <a:r>
            <a:rPr lang="en-US" sz="2000" kern="1200" dirty="0"/>
            <a:t> </a:t>
          </a:r>
          <a:r>
            <a:rPr lang="en-US" sz="2000" kern="1200" dirty="0" err="1"/>
            <a:t>vendono</a:t>
          </a:r>
          <a:r>
            <a:rPr lang="en-US" sz="2000" kern="1200" dirty="0"/>
            <a:t> </a:t>
          </a:r>
          <a:r>
            <a:rPr lang="en-US" sz="2000" kern="1200" dirty="0" err="1"/>
            <a:t>il</a:t>
          </a:r>
          <a:r>
            <a:rPr lang="en-US" sz="2000" kern="1200" dirty="0"/>
            <a:t> Credit Passport</a:t>
          </a:r>
        </a:p>
      </dsp:txBody>
      <dsp:txXfrm>
        <a:off x="4972955" y="39218"/>
        <a:ext cx="1351210" cy="1351210"/>
      </dsp:txXfrm>
    </dsp:sp>
    <dsp:sp modelId="{E50516B8-35AE-5A4F-9BB4-9B969A77C061}">
      <dsp:nvSpPr>
        <dsp:cNvPr id="0" name=""/>
        <dsp:cNvSpPr/>
      </dsp:nvSpPr>
      <dsp:spPr>
        <a:xfrm>
          <a:off x="1791811" y="-185"/>
          <a:ext cx="5069361" cy="5069361"/>
        </a:xfrm>
        <a:prstGeom prst="circularArrow">
          <a:avLst>
            <a:gd name="adj1" fmla="val 5198"/>
            <a:gd name="adj2" fmla="val 335728"/>
            <a:gd name="adj3" fmla="val 21293995"/>
            <a:gd name="adj4" fmla="val 1976557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93A7E-BD5E-3D44-9604-3F64AD871AB9}">
      <dsp:nvSpPr>
        <dsp:cNvPr id="0" name=""/>
        <dsp:cNvSpPr/>
      </dsp:nvSpPr>
      <dsp:spPr>
        <a:xfrm>
          <a:off x="5360563" y="2553942"/>
          <a:ext cx="2210162" cy="135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</a:t>
          </a:r>
          <a:r>
            <a:rPr lang="en-US" sz="2000" kern="1200" dirty="0" err="1"/>
            <a:t>clienti</a:t>
          </a:r>
          <a:r>
            <a:rPr lang="en-US" sz="2000" kern="1200" dirty="0"/>
            <a:t> </a:t>
          </a:r>
          <a:r>
            <a:rPr lang="en-US" sz="2000" kern="1200" dirty="0" err="1"/>
            <a:t>migliorano</a:t>
          </a:r>
          <a:r>
            <a:rPr lang="en-US" sz="2000" kern="1200" dirty="0"/>
            <a:t> </a:t>
          </a:r>
          <a:r>
            <a:rPr lang="en-US" sz="2000" kern="1200" dirty="0" err="1"/>
            <a:t>il</a:t>
          </a:r>
          <a:r>
            <a:rPr lang="en-US" sz="2000" kern="1200" dirty="0"/>
            <a:t> </a:t>
          </a:r>
          <a:r>
            <a:rPr lang="en-US" sz="2000" kern="1200" dirty="0" err="1"/>
            <a:t>loro</a:t>
          </a:r>
          <a:r>
            <a:rPr lang="en-US" sz="2000" kern="1200" dirty="0"/>
            <a:t> standing </a:t>
          </a:r>
          <a:r>
            <a:rPr lang="en-US" sz="2000" kern="1200" dirty="0" err="1"/>
            <a:t>creditizio</a:t>
          </a:r>
          <a:endParaRPr lang="en-US" sz="2000" kern="1200" dirty="0"/>
        </a:p>
      </dsp:txBody>
      <dsp:txXfrm>
        <a:off x="5360563" y="2553942"/>
        <a:ext cx="2210162" cy="1351210"/>
      </dsp:txXfrm>
    </dsp:sp>
    <dsp:sp modelId="{9EDEDFA3-211D-3041-8EEA-355229702426}">
      <dsp:nvSpPr>
        <dsp:cNvPr id="0" name=""/>
        <dsp:cNvSpPr/>
      </dsp:nvSpPr>
      <dsp:spPr>
        <a:xfrm>
          <a:off x="1895218" y="-125133"/>
          <a:ext cx="5069361" cy="5069361"/>
        </a:xfrm>
        <a:prstGeom prst="circularArrow">
          <a:avLst>
            <a:gd name="adj1" fmla="val 5198"/>
            <a:gd name="adj2" fmla="val 335728"/>
            <a:gd name="adj3" fmla="val 3829624"/>
            <a:gd name="adj4" fmla="val 2500658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82F8F-96ED-4140-BE03-8339B94518D1}">
      <dsp:nvSpPr>
        <dsp:cNvPr id="0" name=""/>
        <dsp:cNvSpPr/>
      </dsp:nvSpPr>
      <dsp:spPr>
        <a:xfrm>
          <a:off x="3483330" y="4031909"/>
          <a:ext cx="1737116" cy="135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 </a:t>
          </a:r>
          <a:r>
            <a:rPr lang="en-US" sz="2000" kern="1200" dirty="0" err="1"/>
            <a:t>banche</a:t>
          </a:r>
          <a:r>
            <a:rPr lang="en-US" sz="2000" kern="1200" dirty="0"/>
            <a:t> </a:t>
          </a:r>
          <a:r>
            <a:rPr lang="en-US" sz="2000" kern="1200" dirty="0" err="1"/>
            <a:t>vendono</a:t>
          </a:r>
          <a:r>
            <a:rPr lang="en-US" sz="2000" kern="1200" dirty="0"/>
            <a:t> </a:t>
          </a:r>
          <a:r>
            <a:rPr lang="en-US" sz="2000" kern="1200" dirty="0" err="1"/>
            <a:t>servizi</a:t>
          </a:r>
          <a:r>
            <a:rPr lang="en-US" sz="2000" kern="1200" dirty="0"/>
            <a:t> </a:t>
          </a:r>
          <a:r>
            <a:rPr lang="en-US" sz="2000" kern="1200" dirty="0" err="1"/>
            <a:t>che</a:t>
          </a:r>
          <a:r>
            <a:rPr lang="en-US" sz="2000" kern="1200" dirty="0"/>
            <a:t> </a:t>
          </a:r>
          <a:r>
            <a:rPr lang="en-US" sz="2000" kern="1200" dirty="0" err="1"/>
            <a:t>aumentano</a:t>
          </a:r>
          <a:r>
            <a:rPr lang="en-US" sz="2000" kern="1200" dirty="0"/>
            <a:t> la </a:t>
          </a:r>
          <a:r>
            <a:rPr lang="en-US" sz="2000" kern="1200" dirty="0" err="1"/>
            <a:t>redditivita</a:t>
          </a:r>
          <a:r>
            <a:rPr lang="en-US" sz="2000" kern="1200" dirty="0"/>
            <a:t>'</a:t>
          </a:r>
        </a:p>
      </dsp:txBody>
      <dsp:txXfrm>
        <a:off x="3483330" y="4031909"/>
        <a:ext cx="1737116" cy="1351210"/>
      </dsp:txXfrm>
    </dsp:sp>
    <dsp:sp modelId="{217CB35E-DCC1-0147-B665-CDF4B13921C2}">
      <dsp:nvSpPr>
        <dsp:cNvPr id="0" name=""/>
        <dsp:cNvSpPr/>
      </dsp:nvSpPr>
      <dsp:spPr>
        <a:xfrm>
          <a:off x="1693256" y="-119664"/>
          <a:ext cx="5069361" cy="5069361"/>
        </a:xfrm>
        <a:prstGeom prst="circularArrow">
          <a:avLst>
            <a:gd name="adj1" fmla="val 5198"/>
            <a:gd name="adj2" fmla="val 335728"/>
            <a:gd name="adj3" fmla="val 7974788"/>
            <a:gd name="adj4" fmla="val 6559946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EB20F-C11B-0A4C-AE6D-ED4C859A5F5C}">
      <dsp:nvSpPr>
        <dsp:cNvPr id="0" name=""/>
        <dsp:cNvSpPr/>
      </dsp:nvSpPr>
      <dsp:spPr>
        <a:xfrm>
          <a:off x="853262" y="2553942"/>
          <a:ext cx="2668155" cy="135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</a:t>
          </a:r>
          <a:r>
            <a:rPr lang="en-US" sz="2000" kern="1200" dirty="0" err="1"/>
            <a:t>clienti</a:t>
          </a:r>
          <a:r>
            <a:rPr lang="en-US" sz="2000" kern="1200" dirty="0"/>
            <a:t> </a:t>
          </a:r>
          <a:r>
            <a:rPr lang="en-US" sz="2000" kern="1200" dirty="0" err="1"/>
            <a:t>diventano</a:t>
          </a:r>
          <a:r>
            <a:rPr lang="en-US" sz="2000" kern="1200" dirty="0"/>
            <a:t> </a:t>
          </a:r>
          <a:r>
            <a:rPr lang="en-US" sz="2000" kern="1200" dirty="0" err="1"/>
            <a:t>piu</a:t>
          </a:r>
          <a:r>
            <a:rPr lang="en-US" sz="2000" kern="1200" dirty="0"/>
            <a:t>' virtuosi e </a:t>
          </a:r>
          <a:r>
            <a:rPr lang="en-US" sz="2000" kern="1200" dirty="0" err="1"/>
            <a:t>possono</a:t>
          </a:r>
          <a:r>
            <a:rPr lang="en-US" sz="2000" kern="1200" dirty="0"/>
            <a:t> </a:t>
          </a:r>
          <a:r>
            <a:rPr lang="en-US" sz="2000" kern="1200" dirty="0" err="1"/>
            <a:t>usare</a:t>
          </a:r>
          <a:r>
            <a:rPr lang="en-US" sz="2000" kern="1200" dirty="0"/>
            <a:t> </a:t>
          </a:r>
          <a:r>
            <a:rPr lang="en-US" sz="2000" kern="1200" dirty="0" err="1"/>
            <a:t>il</a:t>
          </a:r>
          <a:r>
            <a:rPr lang="en-US" sz="2000" kern="1200" dirty="0"/>
            <a:t> CP per </a:t>
          </a:r>
          <a:r>
            <a:rPr lang="en-US" sz="2000" kern="1200" dirty="0" err="1"/>
            <a:t>altri</a:t>
          </a:r>
          <a:r>
            <a:rPr lang="en-US" sz="2000" kern="1200" dirty="0"/>
            <a:t> </a:t>
          </a:r>
          <a:r>
            <a:rPr lang="en-US" sz="2000" kern="1200" dirty="0" err="1"/>
            <a:t>scopi</a:t>
          </a:r>
          <a:endParaRPr lang="en-US" sz="2000" kern="1200" dirty="0"/>
        </a:p>
      </dsp:txBody>
      <dsp:txXfrm>
        <a:off x="853262" y="2553942"/>
        <a:ext cx="2668155" cy="1351210"/>
      </dsp:txXfrm>
    </dsp:sp>
    <dsp:sp modelId="{199BDB04-8930-F443-A6B7-CC77ADBFC7C2}">
      <dsp:nvSpPr>
        <dsp:cNvPr id="0" name=""/>
        <dsp:cNvSpPr/>
      </dsp:nvSpPr>
      <dsp:spPr>
        <a:xfrm>
          <a:off x="1791811" y="-185"/>
          <a:ext cx="5069361" cy="5069361"/>
        </a:xfrm>
        <a:prstGeom prst="circularArrow">
          <a:avLst>
            <a:gd name="adj1" fmla="val 5198"/>
            <a:gd name="adj2" fmla="val 335728"/>
            <a:gd name="adj3" fmla="val 12548393"/>
            <a:gd name="adj4" fmla="val 1077027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DB901-5A58-DB42-A165-C0F6985C012D}">
      <dsp:nvSpPr>
        <dsp:cNvPr id="0" name=""/>
        <dsp:cNvSpPr/>
      </dsp:nvSpPr>
      <dsp:spPr>
        <a:xfrm>
          <a:off x="2038375" y="176737"/>
          <a:ext cx="1932096" cy="10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CDR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 </a:t>
          </a:r>
          <a:r>
            <a:rPr lang="en-US" sz="2000" kern="1200" dirty="0" err="1"/>
            <a:t>profitti</a:t>
          </a:r>
          <a:endParaRPr lang="en-US" sz="2000" kern="1200" dirty="0"/>
        </a:p>
      </dsp:txBody>
      <dsp:txXfrm>
        <a:off x="2038375" y="176737"/>
        <a:ext cx="1932096" cy="1076171"/>
      </dsp:txXfrm>
    </dsp:sp>
    <dsp:sp modelId="{F69C5087-D8C3-F049-B2AB-0600E434F8B8}">
      <dsp:nvSpPr>
        <dsp:cNvPr id="0" name=""/>
        <dsp:cNvSpPr/>
      </dsp:nvSpPr>
      <dsp:spPr>
        <a:xfrm>
          <a:off x="1791811" y="-185"/>
          <a:ext cx="5069361" cy="5069361"/>
        </a:xfrm>
        <a:prstGeom prst="circularArrow">
          <a:avLst>
            <a:gd name="adj1" fmla="val 5198"/>
            <a:gd name="adj2" fmla="val 335728"/>
            <a:gd name="adj3" fmla="val 16866465"/>
            <a:gd name="adj4" fmla="val 15653558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DE9C-3C6C-E946-98F7-FC0530696D04}" type="datetimeFigureOut">
              <a:rPr lang="it-IT" smtClean="0"/>
              <a:t>15/07/19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DF6A-214F-0A42-A34A-4CB91D0410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95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DF6A-214F-0A42-A34A-4CB91D04107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60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DF6A-214F-0A42-A34A-4CB91D04107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24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DF6A-214F-0A42-A34A-4CB91D04107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603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DF6A-214F-0A42-A34A-4CB91D04107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16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DF6A-214F-0A42-A34A-4CB91D04107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98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DF6A-214F-0A42-A34A-4CB91D04107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05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BBF9-A190-5048-B8C0-ACE9BF978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DF3B3-8033-1446-BD10-286A1F14F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FE71-1E60-1D46-AF60-451FF30D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9717DE-281C-A04E-956F-EF2306BD0F71}" type="datetime1">
              <a:rPr lang="it-IT" smtClean="0"/>
              <a:t>15/07/19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EA8A5-636B-564C-A5D7-5129BC70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10BFF-50FD-9F48-90E5-D61E6989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30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FE96-F8A9-8A49-93E3-091C3CD0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16ABA-B8EB-924A-86AA-49FE47C7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F593B-5EC0-BD4F-99C3-C5A9C10D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3069A1-02F8-A445-B442-77EDDFB5DE98}" type="datetime1">
              <a:rPr lang="it-IT" smtClean="0"/>
              <a:t>15/07/19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5A0E-2652-6D4E-B94A-5B2DEB26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F23A-0AC2-C640-8267-5D4BB70F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69C83-47FC-CB47-BA50-C1A481FCF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C32FD-9FBE-DE46-A31E-D0A18CEC2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8F21-F3A9-7A40-B6DA-12902835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44E39-B823-5743-97FB-02373B5A6D20}" type="datetime1">
              <a:rPr lang="it-IT" smtClean="0"/>
              <a:t>15/07/19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90C52-4FFF-5345-A0B0-445B04F5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D62A4-A8EB-B840-965C-20B136B1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20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B5914F-C72D-204C-9EEE-091BAE7F2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9689" cy="6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2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EAAD-16B3-6247-82E5-63287603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2397F-649B-FA44-AE98-6CEB2AC70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C63F-E047-A540-B5E9-936AB87D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2930CB-DC9F-F94F-8730-5FDC9B3B16B9}" type="datetime1">
              <a:rPr lang="it-IT" smtClean="0"/>
              <a:t>15/07/19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64C4-B10F-4B4D-8160-A9167DA4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F3651-5539-004E-8F76-09CE6C0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8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2408-6FE3-FA4F-BCE9-48863378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3F07C-B82E-EE42-B80B-4B137ACB0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41857-7F2B-6944-B654-59FA5A027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66C7A-45C0-DF4D-8FD0-6EBC42D3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EEF534-4BD4-FF4E-AD44-243EED308D4A}" type="datetime1">
              <a:rPr lang="it-IT" smtClean="0"/>
              <a:t>15/07/19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9428D-EB4E-5048-866C-396AD963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11719-5B0B-274E-804F-DE667E2F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38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4968-5703-EE41-9E8E-7BF5192D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CA4C-BBF9-5040-80C3-F0707A96A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72E0B-B171-CF48-9529-9FB30D148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C5121-D4A1-AC40-B35F-3903DA7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C89E6-60FC-FC4E-B117-89F18F226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8CA56-F293-B849-B02A-2C39B492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BDE499-C4FC-7C45-B265-CC745FD7C8DC}" type="datetime1">
              <a:rPr lang="it-IT" smtClean="0"/>
              <a:t>15/07/19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A3F09-7C8D-7242-94A9-E7720972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0C903-D825-6B4B-BED3-F65FEF43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1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C234-3A73-A44E-97D9-270A5996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4C938-629F-1844-A2D2-203F0F9D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9A9CF8-7795-544B-80C4-DA8F96CD45D6}" type="datetime1">
              <a:rPr lang="it-IT" smtClean="0"/>
              <a:t>15/07/19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A7B8A-BD78-6947-8417-3C71F3EA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B9DC5-8DB7-8B4D-B4FE-8553BEDA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30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39A4A-0B97-E54A-A6DD-E2074713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F30611-51FC-B944-83FA-D079E540D05E}" type="datetime1">
              <a:rPr lang="it-IT" smtClean="0"/>
              <a:t>15/07/19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1AFFB-65D3-4F4D-AACE-F1A6961B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672D3-C60D-804A-937A-1CEDAD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11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3DF4-B272-9B48-B2F8-F0C60057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2E398-965D-6448-B2EE-73D9022E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E6F25-27A6-554E-9FE0-FC9CECE1A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39154-9523-5A44-BB01-81977E93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605950-4E8B-BD4C-99D0-03EE0447D6C4}" type="datetime1">
              <a:rPr lang="it-IT" smtClean="0"/>
              <a:t>15/07/19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3537E-ED73-4243-9CBC-CD54FD3F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02421-BBBF-1B4A-9174-6C2A9F7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8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4320-0CAB-C840-8F04-89101DC4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0B64E-7BEB-214A-B5D6-8C9EBAAF5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63A75-9401-8F4D-B86B-0066CD4FC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EEEAA-98B3-214F-B42A-E2A643BC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AECA8C-B18C-394B-8D69-5DB4E4237729}" type="datetime1">
              <a:rPr lang="it-IT" smtClean="0"/>
              <a:t>15/07/19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04562-9E65-DB49-A5F7-01C3B252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EBA85-1194-6644-8D1F-B90673A4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52C28-2461-4E49-9C76-3EB692EF6C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44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B6E9D8-39EC-6A4C-B8A5-010EB8E55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2143" y="6378641"/>
            <a:ext cx="2743200" cy="277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987DED5-4C3C-6849-8F31-F71084DC8BAE}" type="datetime1">
              <a:rPr lang="it-IT" smtClean="0"/>
              <a:pPr/>
              <a:t>15/07/19</a:t>
            </a:fld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B29C5-E2C2-F74A-B4AE-C5B73183F0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17689" y="0"/>
            <a:ext cx="12209689" cy="6875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84CFB05-B582-B045-A526-C05FA5CA6DEF}"/>
              </a:ext>
            </a:extLst>
          </p:cNvPr>
          <p:cNvSpPr txBox="1">
            <a:spLocks/>
          </p:cNvSpPr>
          <p:nvPr userDrawn="1"/>
        </p:nvSpPr>
        <p:spPr>
          <a:xfrm>
            <a:off x="185058" y="162544"/>
            <a:ext cx="10515600" cy="403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CONTENT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941404-C0DC-9945-A572-3110A022BDE7}"/>
              </a:ext>
            </a:extLst>
          </p:cNvPr>
          <p:cNvSpPr/>
          <p:nvPr userDrawn="1"/>
        </p:nvSpPr>
        <p:spPr>
          <a:xfrm>
            <a:off x="7903028" y="6378641"/>
            <a:ext cx="4129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CONFIDENTIAL INFORMATION </a:t>
            </a:r>
            <a:r>
              <a:rPr lang="mr-IN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 DO NOT REDISTRIBUTE</a:t>
            </a:r>
          </a:p>
        </p:txBody>
      </p:sp>
    </p:spTree>
    <p:extLst>
      <p:ext uri="{BB962C8B-B14F-4D97-AF65-F5344CB8AC3E}">
        <p14:creationId xmlns:p14="http://schemas.microsoft.com/office/powerpoint/2010/main" val="285388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editdataresearc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11B298-55F8-FB4D-A834-F858B5CAE0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69772-65FD-8143-9694-0F868555A2E9}"/>
              </a:ext>
            </a:extLst>
          </p:cNvPr>
          <p:cNvSpPr txBox="1"/>
          <p:nvPr/>
        </p:nvSpPr>
        <p:spPr>
          <a:xfrm>
            <a:off x="2187249" y="2659559"/>
            <a:ext cx="8580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latin typeface="Gotham Medium" panose="02000604030000020004" pitchFamily="2" charset="0"/>
              </a:rPr>
              <a:t>Innovare il segmento Banking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83B06-5ED2-324C-82E9-B4D078F2A895}"/>
              </a:ext>
            </a:extLst>
          </p:cNvPr>
          <p:cNvSpPr txBox="1"/>
          <p:nvPr/>
        </p:nvSpPr>
        <p:spPr>
          <a:xfrm>
            <a:off x="2187249" y="3739059"/>
            <a:ext cx="634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Gotham Thin" pitchFamily="2" charset="0"/>
              </a:rPr>
              <a:t>Senza perdere la calma…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EF5E4-EC02-3D4B-9E4F-FB69D468DAFC}"/>
              </a:ext>
            </a:extLst>
          </p:cNvPr>
          <p:cNvSpPr txBox="1"/>
          <p:nvPr/>
        </p:nvSpPr>
        <p:spPr>
          <a:xfrm>
            <a:off x="231449" y="313949"/>
            <a:ext cx="225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Gotham Thin" pitchFamily="2" charset="0"/>
              </a:rPr>
              <a:t>18/07/2019</a:t>
            </a:r>
          </a:p>
        </p:txBody>
      </p:sp>
    </p:spTree>
    <p:extLst>
      <p:ext uri="{BB962C8B-B14F-4D97-AF65-F5344CB8AC3E}">
        <p14:creationId xmlns:p14="http://schemas.microsoft.com/office/powerpoint/2010/main" val="294824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FB943-309B-4F46-A1FB-75ACFDBCF67F}"/>
              </a:ext>
            </a:extLst>
          </p:cNvPr>
          <p:cNvSpPr txBox="1"/>
          <p:nvPr/>
        </p:nvSpPr>
        <p:spPr>
          <a:xfrm>
            <a:off x="195943" y="141514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La mia storia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EBACB-86D2-CB41-8418-6E3A2A4B7E38}"/>
              </a:ext>
            </a:extLst>
          </p:cNvPr>
          <p:cNvSpPr txBox="1"/>
          <p:nvPr/>
        </p:nvSpPr>
        <p:spPr>
          <a:xfrm>
            <a:off x="1257789" y="857977"/>
            <a:ext cx="396615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Nomisma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 err="1"/>
              <a:t>Crif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Moody’s</a:t>
            </a:r>
          </a:p>
          <a:p>
            <a:endParaRPr lang="en-US" sz="2800" b="1" dirty="0"/>
          </a:p>
          <a:p>
            <a:r>
              <a:rPr lang="en-US" sz="2800" b="1" dirty="0"/>
              <a:t>Standard and Poor’s</a:t>
            </a:r>
          </a:p>
          <a:p>
            <a:endParaRPr lang="en-US" sz="2800" b="1" dirty="0"/>
          </a:p>
          <a:p>
            <a:r>
              <a:rPr lang="en-US" sz="2800" b="1" dirty="0"/>
              <a:t>Moody’s</a:t>
            </a:r>
          </a:p>
          <a:p>
            <a:endParaRPr lang="en-US" sz="2800" b="1" dirty="0"/>
          </a:p>
          <a:p>
            <a:r>
              <a:rPr lang="en-US" sz="2800" b="1" dirty="0"/>
              <a:t>Credit Data Research</a:t>
            </a:r>
          </a:p>
          <a:p>
            <a:endParaRPr lang="en-US" sz="2800" b="1" dirty="0"/>
          </a:p>
          <a:p>
            <a:r>
              <a:rPr lang="en-US" sz="2800" b="1" dirty="0" err="1"/>
              <a:t>Crif</a:t>
            </a:r>
            <a:endParaRPr lang="en-US" sz="2800" b="1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34DE1D5-DC1D-3947-8021-FC44D3162081}"/>
              </a:ext>
            </a:extLst>
          </p:cNvPr>
          <p:cNvSpPr/>
          <p:nvPr/>
        </p:nvSpPr>
        <p:spPr>
          <a:xfrm rot="5400000">
            <a:off x="3222924" y="3376880"/>
            <a:ext cx="4375255" cy="373224"/>
          </a:xfrm>
          <a:prstGeom prst="triangle">
            <a:avLst>
              <a:gd name="adj" fmla="val 50369"/>
            </a:avLst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72C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BF33D-823D-A640-A266-2F7925BE2304}"/>
              </a:ext>
            </a:extLst>
          </p:cNvPr>
          <p:cNvSpPr txBox="1"/>
          <p:nvPr/>
        </p:nvSpPr>
        <p:spPr>
          <a:xfrm>
            <a:off x="5889172" y="716559"/>
            <a:ext cx="65687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Lesson #1</a:t>
            </a:r>
          </a:p>
          <a:p>
            <a:endParaRPr lang="en-US" sz="2800" dirty="0"/>
          </a:p>
          <a:p>
            <a:r>
              <a:rPr lang="en-US" sz="2800" dirty="0"/>
              <a:t>Il </a:t>
            </a:r>
            <a:r>
              <a:rPr lang="en-US" sz="2800" dirty="0" err="1"/>
              <a:t>mondo</a:t>
            </a:r>
            <a:r>
              <a:rPr lang="en-US" sz="2800" dirty="0"/>
              <a:t> e’ </a:t>
            </a:r>
            <a:r>
              <a:rPr lang="en-US" sz="2800" dirty="0" err="1"/>
              <a:t>fatto</a:t>
            </a:r>
            <a:r>
              <a:rPr lang="en-US" sz="2800" dirty="0"/>
              <a:t> di </a:t>
            </a:r>
            <a:r>
              <a:rPr lang="en-US" sz="2800" dirty="0" err="1"/>
              <a:t>relazioni</a:t>
            </a:r>
            <a:r>
              <a:rPr lang="en-US" sz="2800" dirty="0"/>
              <a:t>, </a:t>
            </a:r>
            <a:r>
              <a:rPr lang="en-US" sz="2800" dirty="0" err="1"/>
              <a:t>costruire</a:t>
            </a:r>
            <a:r>
              <a:rPr lang="en-US" sz="2800" dirty="0"/>
              <a:t> </a:t>
            </a:r>
            <a:r>
              <a:rPr lang="en-US" sz="2800" dirty="0" err="1"/>
              <a:t>relazioni</a:t>
            </a:r>
            <a:r>
              <a:rPr lang="en-US" sz="2800" dirty="0"/>
              <a:t> equivale ad </a:t>
            </a:r>
            <a:r>
              <a:rPr lang="en-US" sz="2800" dirty="0" err="1"/>
              <a:t>investire</a:t>
            </a:r>
            <a:r>
              <a:rPr lang="en-US" sz="2800" dirty="0"/>
              <a:t> in </a:t>
            </a:r>
            <a:r>
              <a:rPr lang="en-US" sz="2800" dirty="0" err="1"/>
              <a:t>capitale</a:t>
            </a:r>
            <a:r>
              <a:rPr lang="en-US" sz="2800" dirty="0"/>
              <a:t> </a:t>
            </a:r>
            <a:r>
              <a:rPr lang="en-US" sz="2800" dirty="0" err="1"/>
              <a:t>umano</a:t>
            </a:r>
            <a:r>
              <a:rPr lang="en-US" sz="2800" dirty="0"/>
              <a:t> </a:t>
            </a:r>
            <a:r>
              <a:rPr lang="en-US" sz="2800" dirty="0" err="1"/>
              <a:t>ed</a:t>
            </a:r>
            <a:r>
              <a:rPr lang="en-US" sz="2800" dirty="0"/>
              <a:t> al tempo </a:t>
            </a:r>
            <a:r>
              <a:rPr lang="en-US" sz="2800" dirty="0" err="1"/>
              <a:t>stesso</a:t>
            </a:r>
            <a:r>
              <a:rPr lang="en-US" sz="2800" dirty="0"/>
              <a:t> </a:t>
            </a:r>
            <a:r>
              <a:rPr lang="en-US" sz="2800" dirty="0" err="1"/>
              <a:t>poter</a:t>
            </a:r>
            <a:r>
              <a:rPr lang="en-US" sz="2800" dirty="0"/>
              <a:t> </a:t>
            </a:r>
            <a:r>
              <a:rPr lang="en-US" sz="2800" dirty="0" err="1"/>
              <a:t>contare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“amici” per </a:t>
            </a:r>
            <a:r>
              <a:rPr lang="en-US" sz="2800" dirty="0" err="1"/>
              <a:t>velocizzare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proprio</a:t>
            </a:r>
            <a:r>
              <a:rPr lang="en-US" sz="2800" dirty="0"/>
              <a:t> business.</a:t>
            </a:r>
          </a:p>
          <a:p>
            <a:endParaRPr lang="en-US" sz="2800" dirty="0"/>
          </a:p>
          <a:p>
            <a:r>
              <a:rPr lang="en-US" sz="2800" dirty="0" err="1"/>
              <a:t>Rimanere</a:t>
            </a:r>
            <a:r>
              <a:rPr lang="en-US" sz="2800" dirty="0"/>
              <a:t> in </a:t>
            </a:r>
            <a:r>
              <a:rPr lang="en-US" sz="2800" dirty="0" err="1"/>
              <a:t>contatto</a:t>
            </a:r>
            <a:r>
              <a:rPr lang="en-US" sz="2800" dirty="0"/>
              <a:t> con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proprio</a:t>
            </a:r>
            <a:r>
              <a:rPr lang="en-US" sz="2800" dirty="0"/>
              <a:t> network e’ </a:t>
            </a:r>
            <a:r>
              <a:rPr lang="en-US" sz="2800" dirty="0" err="1"/>
              <a:t>essenziale</a:t>
            </a:r>
            <a:r>
              <a:rPr lang="en-US" sz="2800" dirty="0"/>
              <a:t> </a:t>
            </a:r>
            <a:r>
              <a:rPr lang="en-US" sz="2800" dirty="0" err="1"/>
              <a:t>ed</a:t>
            </a:r>
            <a:r>
              <a:rPr lang="en-US" sz="2800" dirty="0"/>
              <a:t> equivale a non </a:t>
            </a:r>
            <a:r>
              <a:rPr lang="en-US" sz="2800" dirty="0" err="1"/>
              <a:t>perdere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tempo </a:t>
            </a:r>
            <a:r>
              <a:rPr lang="en-US" sz="2800" dirty="0" err="1"/>
              <a:t>investito</a:t>
            </a:r>
            <a:r>
              <a:rPr lang="en-US" sz="2800" dirty="0"/>
              <a:t> </a:t>
            </a:r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cambia </a:t>
            </a:r>
            <a:r>
              <a:rPr lang="en-US" sz="2800" dirty="0" err="1"/>
              <a:t>lavoro</a:t>
            </a:r>
            <a:r>
              <a:rPr lang="en-US" sz="2800" dirty="0"/>
              <a:t> o vita.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8B9D0AA-3383-F040-AAF4-05FDE08AD192}"/>
              </a:ext>
            </a:extLst>
          </p:cNvPr>
          <p:cNvSpPr/>
          <p:nvPr/>
        </p:nvSpPr>
        <p:spPr>
          <a:xfrm>
            <a:off x="236253" y="922047"/>
            <a:ext cx="777976" cy="556572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9000">
                <a:srgbClr val="ADCDEA"/>
              </a:gs>
              <a:gs pos="12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  <a:p>
            <a:pPr algn="ctr"/>
            <a:r>
              <a:rPr lang="en-US" sz="3600" b="1" dirty="0"/>
              <a:t>0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A</a:t>
            </a:r>
          </a:p>
          <a:p>
            <a:pPr algn="ctr"/>
            <a:r>
              <a:rPr lang="en-US" sz="3600" b="1" dirty="0"/>
              <a:t>N</a:t>
            </a:r>
          </a:p>
          <a:p>
            <a:pPr algn="ctr"/>
            <a:r>
              <a:rPr lang="en-US" sz="3600" b="1" dirty="0"/>
              <a:t>N</a:t>
            </a:r>
          </a:p>
          <a:p>
            <a:pPr algn="ctr"/>
            <a:r>
              <a:rPr lang="en-US" sz="3600" b="1" dirty="0"/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380537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885653-83C6-2E45-939A-262BB3AC18DF}"/>
              </a:ext>
            </a:extLst>
          </p:cNvPr>
          <p:cNvSpPr/>
          <p:nvPr/>
        </p:nvSpPr>
        <p:spPr>
          <a:xfrm>
            <a:off x="735106" y="955203"/>
            <a:ext cx="10632141" cy="5355950"/>
          </a:xfrm>
          <a:prstGeom prst="roundRect">
            <a:avLst/>
          </a:prstGeom>
          <a:gradFill flip="none" rotWithShape="1">
            <a:gsLst>
              <a:gs pos="0">
                <a:srgbClr val="008FC4">
                  <a:shade val="30000"/>
                  <a:satMod val="115000"/>
                </a:srgbClr>
              </a:gs>
              <a:gs pos="50000">
                <a:srgbClr val="008FC4">
                  <a:shade val="67500"/>
                  <a:satMod val="115000"/>
                </a:srgbClr>
              </a:gs>
              <a:gs pos="100000">
                <a:srgbClr val="008FC4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Il fine di fare business e’ di </a:t>
            </a:r>
            <a:r>
              <a:rPr lang="en-US" sz="3200" dirty="0" err="1"/>
              <a:t>creare</a:t>
            </a:r>
            <a:r>
              <a:rPr lang="en-US" sz="3200" dirty="0"/>
              <a:t> </a:t>
            </a:r>
            <a:r>
              <a:rPr lang="en-US" sz="3200" dirty="0" err="1"/>
              <a:t>dellle</a:t>
            </a:r>
            <a:r>
              <a:rPr lang="en-US" sz="3200" dirty="0"/>
              <a:t> </a:t>
            </a:r>
            <a:r>
              <a:rPr lang="en-US" sz="3200" dirty="0" err="1"/>
              <a:t>opportunita</a:t>
            </a:r>
            <a:r>
              <a:rPr lang="en-US" sz="3200" dirty="0"/>
              <a:t>’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siano</a:t>
            </a:r>
            <a:r>
              <a:rPr lang="en-US" sz="3200" dirty="0"/>
              <a:t> win-win, </a:t>
            </a:r>
            <a:r>
              <a:rPr lang="en-US" sz="3200" dirty="0" err="1"/>
              <a:t>ovvero</a:t>
            </a:r>
            <a:r>
              <a:rPr lang="en-US" sz="3200" dirty="0"/>
              <a:t> </a:t>
            </a:r>
            <a:r>
              <a:rPr lang="en-US" sz="3200" dirty="0" err="1"/>
              <a:t>vincenti</a:t>
            </a:r>
            <a:r>
              <a:rPr lang="en-US" sz="3200" dirty="0"/>
              <a:t> per </a:t>
            </a:r>
            <a:r>
              <a:rPr lang="en-US" sz="3200" dirty="0" err="1"/>
              <a:t>tutti</a:t>
            </a: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/>
              <a:t>Perseveranza</a:t>
            </a:r>
            <a:r>
              <a:rPr lang="en-US" sz="3200" dirty="0"/>
              <a:t> non solo </a:t>
            </a:r>
            <a:r>
              <a:rPr lang="en-US" sz="3200" dirty="0" err="1"/>
              <a:t>negli</a:t>
            </a:r>
            <a:r>
              <a:rPr lang="en-US" sz="3200" dirty="0"/>
              <a:t> </a:t>
            </a:r>
            <a:r>
              <a:rPr lang="en-US" sz="3200" dirty="0" err="1"/>
              <a:t>obiettivi</a:t>
            </a:r>
            <a:r>
              <a:rPr lang="en-US" sz="3200" dirty="0"/>
              <a:t> ma </a:t>
            </a:r>
            <a:r>
              <a:rPr lang="en-US" sz="3200" dirty="0" err="1"/>
              <a:t>anche</a:t>
            </a:r>
            <a:r>
              <a:rPr lang="en-US" sz="3200" dirty="0"/>
              <a:t> </a:t>
            </a:r>
            <a:r>
              <a:rPr lang="en-US" sz="3200" dirty="0" err="1"/>
              <a:t>nelle</a:t>
            </a:r>
            <a:r>
              <a:rPr lang="en-US" sz="3200" dirty="0"/>
              <a:t> </a:t>
            </a:r>
            <a:r>
              <a:rPr lang="en-US" sz="3200" dirty="0" err="1"/>
              <a:t>relazioni</a:t>
            </a:r>
            <a:r>
              <a:rPr lang="en-US" sz="3200" dirty="0"/>
              <a:t>.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ricchi</a:t>
            </a:r>
            <a:r>
              <a:rPr lang="en-US" sz="3200" dirty="0"/>
              <a:t> di </a:t>
            </a:r>
            <a:r>
              <a:rPr lang="en-US" sz="3200" dirty="0" err="1"/>
              <a:t>capitale</a:t>
            </a:r>
            <a:r>
              <a:rPr lang="en-US" sz="3200" dirty="0"/>
              <a:t> </a:t>
            </a:r>
            <a:r>
              <a:rPr lang="en-US" sz="3200" dirty="0" err="1"/>
              <a:t>umano</a:t>
            </a:r>
            <a:r>
              <a:rPr lang="en-US" sz="3200" dirty="0"/>
              <a:t> </a:t>
            </a:r>
            <a:r>
              <a:rPr lang="en-US" sz="3200" dirty="0" err="1"/>
              <a:t>arricchisce</a:t>
            </a:r>
            <a:r>
              <a:rPr lang="en-US" sz="3200" dirty="0"/>
              <a:t> </a:t>
            </a:r>
            <a:r>
              <a:rPr lang="en-US" sz="3200" dirty="0" err="1"/>
              <a:t>anche</a:t>
            </a:r>
            <a:r>
              <a:rPr lang="en-US" sz="3200" dirty="0"/>
              <a:t> di </a:t>
            </a:r>
            <a:r>
              <a:rPr lang="en-US" sz="3200" dirty="0" err="1"/>
              <a:t>capitale</a:t>
            </a:r>
            <a:r>
              <a:rPr lang="en-US" sz="3200" dirty="0"/>
              <a:t> </a:t>
            </a:r>
            <a:r>
              <a:rPr lang="en-US" sz="3200" dirty="0" err="1"/>
              <a:t>finanziario</a:t>
            </a:r>
            <a:r>
              <a:rPr lang="en-US" sz="3200" dirty="0"/>
              <a:t> (prima o poi…)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/>
              <a:t>Pensare</a:t>
            </a:r>
            <a:r>
              <a:rPr lang="en-US" sz="3200" dirty="0"/>
              <a:t> al </a:t>
            </a:r>
            <a:r>
              <a:rPr lang="en-US" sz="3200" dirty="0" err="1"/>
              <a:t>cliente</a:t>
            </a:r>
            <a:r>
              <a:rPr lang="en-US" sz="3200" dirty="0"/>
              <a:t> in </a:t>
            </a:r>
            <a:r>
              <a:rPr lang="en-US" sz="3200" dirty="0" err="1"/>
              <a:t>maniera</a:t>
            </a:r>
            <a:r>
              <a:rPr lang="en-US" sz="3200" dirty="0"/>
              <a:t> </a:t>
            </a:r>
            <a:r>
              <a:rPr lang="en-US" sz="3200" dirty="0" err="1"/>
              <a:t>costante</a:t>
            </a:r>
            <a:r>
              <a:rPr lang="en-US" sz="3200" dirty="0"/>
              <a:t> e non </a:t>
            </a:r>
            <a:r>
              <a:rPr lang="en-US" sz="3200" dirty="0" err="1"/>
              <a:t>pensare</a:t>
            </a:r>
            <a:r>
              <a:rPr lang="en-US" sz="3200" dirty="0"/>
              <a:t> di </a:t>
            </a:r>
            <a:r>
              <a:rPr lang="en-US" sz="3200" dirty="0" err="1"/>
              <a:t>risolvere</a:t>
            </a:r>
            <a:r>
              <a:rPr lang="en-US" sz="3200" dirty="0"/>
              <a:t> needs </a:t>
            </a:r>
            <a:r>
              <a:rPr lang="en-US" sz="3200" dirty="0" err="1"/>
              <a:t>che</a:t>
            </a:r>
            <a:r>
              <a:rPr lang="en-US" sz="3200" dirty="0"/>
              <a:t> non </a:t>
            </a:r>
            <a:r>
              <a:rPr lang="en-US" sz="3200" dirty="0" err="1"/>
              <a:t>esistono</a:t>
            </a:r>
            <a:r>
              <a:rPr lang="en-US" sz="3200" dirty="0"/>
              <a:t> </a:t>
            </a:r>
            <a:r>
              <a:rPr lang="en-US" sz="3200" dirty="0" err="1"/>
              <a:t>ancora</a:t>
            </a:r>
            <a:r>
              <a:rPr lang="en-US" sz="3200" dirty="0"/>
              <a:t>. </a:t>
            </a:r>
            <a:r>
              <a:rPr lang="en-US" sz="3200" dirty="0" err="1"/>
              <a:t>Semplicita</a:t>
            </a:r>
            <a:r>
              <a:rPr lang="en-US" sz="3200" dirty="0"/>
              <a:t>’ </a:t>
            </a:r>
            <a:r>
              <a:rPr lang="en-US" sz="3200" dirty="0" err="1"/>
              <a:t>innanzitutto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34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7BB49-E7A0-C44F-A874-1A3103E252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35"/>
          <a:stretch/>
        </p:blipFill>
        <p:spPr>
          <a:xfrm>
            <a:off x="-62648" y="0"/>
            <a:ext cx="12333514" cy="6907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2F8B05-F925-E74F-9DFE-0FB8A2E24BBD}"/>
              </a:ext>
            </a:extLst>
          </p:cNvPr>
          <p:cNvSpPr txBox="1"/>
          <p:nvPr/>
        </p:nvSpPr>
        <p:spPr>
          <a:xfrm>
            <a:off x="4728129" y="2912369"/>
            <a:ext cx="275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>
                <a:solidFill>
                  <a:srgbClr val="416899"/>
                </a:solidFill>
                <a:latin typeface="Gotham Medium" panose="02000604030000020004" pitchFamily="2" charset="0"/>
              </a:rPr>
              <a:t>Thanks</a:t>
            </a:r>
            <a:endParaRPr lang="it-IT" sz="4400" dirty="0">
              <a:solidFill>
                <a:srgbClr val="416899"/>
              </a:solidFill>
              <a:latin typeface="Gotham Medium" panose="0200060403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4C615-DC93-8342-B93B-A2B0F824FC3D}"/>
              </a:ext>
            </a:extLst>
          </p:cNvPr>
          <p:cNvSpPr/>
          <p:nvPr/>
        </p:nvSpPr>
        <p:spPr>
          <a:xfrm>
            <a:off x="4266314" y="4246576"/>
            <a:ext cx="428601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www.creditdataresearch.com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090AD-DD3B-E043-B1F4-BAC5EB136FF2}"/>
              </a:ext>
            </a:extLst>
          </p:cNvPr>
          <p:cNvSpPr txBox="1"/>
          <p:nvPr/>
        </p:nvSpPr>
        <p:spPr>
          <a:xfrm>
            <a:off x="3280196" y="3733360"/>
            <a:ext cx="659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alessio.balduini@creditdataresearch.com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8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1FA175E-2430-C240-AF3C-6F7E8609FC33}"/>
              </a:ext>
            </a:extLst>
          </p:cNvPr>
          <p:cNvSpPr txBox="1"/>
          <p:nvPr/>
        </p:nvSpPr>
        <p:spPr>
          <a:xfrm>
            <a:off x="2202644" y="4806484"/>
            <a:ext cx="2751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solidFill>
                  <a:schemeClr val="bg1"/>
                </a:solidFill>
                <a:latin typeface="Gotham Medium" panose="02000604030000020004" pitchFamily="2" charset="0"/>
              </a:rPr>
              <a:t>Contents</a:t>
            </a:r>
            <a:endParaRPr lang="it-IT" sz="4400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FB7FB0-FB5F-8E4B-B98A-446F4315A615}"/>
              </a:ext>
            </a:extLst>
          </p:cNvPr>
          <p:cNvSpPr txBox="1"/>
          <p:nvPr/>
        </p:nvSpPr>
        <p:spPr>
          <a:xfrm>
            <a:off x="7598562" y="2279342"/>
            <a:ext cx="292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Gotham Book" panose="02000604040000020004" pitchFamily="2" charset="0"/>
              </a:rPr>
              <a:t>Credit Data </a:t>
            </a:r>
            <a:r>
              <a:rPr lang="it-IT" sz="2000" dirty="0" err="1">
                <a:latin typeface="Gotham Book" panose="02000604040000020004" pitchFamily="2" charset="0"/>
              </a:rPr>
              <a:t>Research</a:t>
            </a:r>
            <a:endParaRPr lang="it-IT" sz="2000" dirty="0">
              <a:latin typeface="Gotham Book" panose="0200060404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98590-FF96-BF46-B6AA-C1348776B288}"/>
              </a:ext>
            </a:extLst>
          </p:cNvPr>
          <p:cNvSpPr txBox="1"/>
          <p:nvPr/>
        </p:nvSpPr>
        <p:spPr>
          <a:xfrm>
            <a:off x="7598562" y="3297056"/>
            <a:ext cx="1574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Gotham Book" panose="02000604040000020004" pitchFamily="2" charset="0"/>
              </a:rPr>
              <a:t>Il prodotto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B4360-967F-9749-B9B3-A4649F26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87" y="5191204"/>
            <a:ext cx="3946181" cy="124929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09D5A2-74B1-C74D-8EF6-DA799CE6EBB6}"/>
              </a:ext>
            </a:extLst>
          </p:cNvPr>
          <p:cNvSpPr txBox="1"/>
          <p:nvPr/>
        </p:nvSpPr>
        <p:spPr>
          <a:xfrm>
            <a:off x="7616704" y="4314770"/>
            <a:ext cx="1801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Gotham Book" panose="02000604040000020004" pitchFamily="2" charset="0"/>
              </a:rPr>
              <a:t>L’esperienza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1ABBD8-8F35-F14E-BFF2-4DC2E30D01F3}"/>
              </a:ext>
            </a:extLst>
          </p:cNvPr>
          <p:cNvSpPr txBox="1"/>
          <p:nvPr/>
        </p:nvSpPr>
        <p:spPr>
          <a:xfrm>
            <a:off x="7616704" y="5314756"/>
            <a:ext cx="2985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Gotham Book" panose="02000604040000020004" pitchFamily="2" charset="0"/>
              </a:rPr>
              <a:t>Costruire un successo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64A95E-9362-934C-80F5-F2DDF222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192" y="2299907"/>
            <a:ext cx="379545" cy="3795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D82C75-20F5-6F49-B47B-0D5BE7AC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192" y="3301393"/>
            <a:ext cx="379545" cy="3795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BF3734-AC9D-7246-AB36-EE7300D22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192" y="4299730"/>
            <a:ext cx="379545" cy="3795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02BF19-44E6-F74A-9C41-B156094B2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192" y="5306310"/>
            <a:ext cx="379545" cy="379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1E8B27-AC6A-174E-A7D2-34FF607A47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3415BB-0EEF-6E40-8C84-1BBD111E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23" y="4826079"/>
            <a:ext cx="3946181" cy="124929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E697AF-09F7-BD4F-B487-2672DC23703F}"/>
              </a:ext>
            </a:extLst>
          </p:cNvPr>
          <p:cNvSpPr txBox="1"/>
          <p:nvPr/>
        </p:nvSpPr>
        <p:spPr>
          <a:xfrm>
            <a:off x="1516049" y="5046411"/>
            <a:ext cx="3134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spc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lang="it-IT" sz="4400" spc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9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FB943-309B-4F46-A1FB-75ACFDBCF67F}"/>
              </a:ext>
            </a:extLst>
          </p:cNvPr>
          <p:cNvSpPr txBox="1"/>
          <p:nvPr/>
        </p:nvSpPr>
        <p:spPr>
          <a:xfrm>
            <a:off x="118140" y="194140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LA NOSTRA STORIA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01513-9BDD-D34C-BDB8-36133F130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835"/>
            <a:ext cx="3888387" cy="3448699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14C5860F-37AF-0144-BB80-001092B5405F}"/>
              </a:ext>
            </a:extLst>
          </p:cNvPr>
          <p:cNvSpPr/>
          <p:nvPr/>
        </p:nvSpPr>
        <p:spPr>
          <a:xfrm>
            <a:off x="484094" y="3213847"/>
            <a:ext cx="11322424" cy="430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4967B1-BA4A-D945-89A4-275E06573122}"/>
              </a:ext>
            </a:extLst>
          </p:cNvPr>
          <p:cNvCxnSpPr/>
          <p:nvPr/>
        </p:nvCxnSpPr>
        <p:spPr>
          <a:xfrm>
            <a:off x="2097740" y="2796988"/>
            <a:ext cx="0" cy="416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FE4D7B5-4C21-1245-9921-F9EB1C8E6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38" y="4013485"/>
            <a:ext cx="3663950" cy="1884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04D015-0375-7841-B34E-D61A79E1F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387" y="1427919"/>
            <a:ext cx="2969613" cy="16012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F133CA-B0DE-6A4B-90A3-E4007906BE71}"/>
              </a:ext>
            </a:extLst>
          </p:cNvPr>
          <p:cNvCxnSpPr/>
          <p:nvPr/>
        </p:nvCxnSpPr>
        <p:spPr>
          <a:xfrm>
            <a:off x="3251013" y="3644153"/>
            <a:ext cx="0" cy="416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73607-BB0F-BD40-A164-BDE707433CB0}"/>
              </a:ext>
            </a:extLst>
          </p:cNvPr>
          <p:cNvCxnSpPr/>
          <p:nvPr/>
        </p:nvCxnSpPr>
        <p:spPr>
          <a:xfrm>
            <a:off x="5082988" y="2787481"/>
            <a:ext cx="0" cy="416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6A7FD0E-BD8D-A144-8D11-7128DFC5E8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829" y="4382705"/>
            <a:ext cx="1790954" cy="15154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231C43-9C0E-1845-905F-4C493144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993" y="1427919"/>
            <a:ext cx="2969613" cy="160126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B317E5-488C-6D4C-AD07-837E98D7DBCB}"/>
              </a:ext>
            </a:extLst>
          </p:cNvPr>
          <p:cNvCxnSpPr/>
          <p:nvPr/>
        </p:nvCxnSpPr>
        <p:spPr>
          <a:xfrm>
            <a:off x="7978588" y="2787480"/>
            <a:ext cx="0" cy="416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E645BA-AD50-164F-9CB4-81A859C06A57}"/>
              </a:ext>
            </a:extLst>
          </p:cNvPr>
          <p:cNvCxnSpPr/>
          <p:nvPr/>
        </p:nvCxnSpPr>
        <p:spPr>
          <a:xfrm>
            <a:off x="6145306" y="3644152"/>
            <a:ext cx="0" cy="416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EB19731-E8D2-A241-9F7A-1DBA9FA1A4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850" y="3835080"/>
            <a:ext cx="2231099" cy="167117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1A2915-3E99-A948-A613-ED4B75982D2A}"/>
              </a:ext>
            </a:extLst>
          </p:cNvPr>
          <p:cNvCxnSpPr/>
          <p:nvPr/>
        </p:nvCxnSpPr>
        <p:spPr>
          <a:xfrm>
            <a:off x="9677400" y="3744534"/>
            <a:ext cx="0" cy="4168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52DE0C-B25A-C145-B273-0074E02EA06B}"/>
              </a:ext>
            </a:extLst>
          </p:cNvPr>
          <p:cNvSpPr txBox="1"/>
          <p:nvPr/>
        </p:nvSpPr>
        <p:spPr>
          <a:xfrm>
            <a:off x="921244" y="2767571"/>
            <a:ext cx="150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6899"/>
                </a:solidFill>
              </a:rPr>
              <a:t>2013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B9530-6003-304C-AD70-54DFC681C84D}"/>
              </a:ext>
            </a:extLst>
          </p:cNvPr>
          <p:cNvSpPr txBox="1"/>
          <p:nvPr/>
        </p:nvSpPr>
        <p:spPr>
          <a:xfrm>
            <a:off x="10414000" y="3653660"/>
            <a:ext cx="12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16899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4293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FB943-309B-4F46-A1FB-75ACFDBCF67F}"/>
              </a:ext>
            </a:extLst>
          </p:cNvPr>
          <p:cNvSpPr txBox="1"/>
          <p:nvPr/>
        </p:nvSpPr>
        <p:spPr>
          <a:xfrm>
            <a:off x="195943" y="141514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NOSTRI NUMERI OGGI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ECFE12-65FA-7E4A-9C64-75FEBB439039}"/>
              </a:ext>
            </a:extLst>
          </p:cNvPr>
          <p:cNvSpPr/>
          <p:nvPr/>
        </p:nvSpPr>
        <p:spPr>
          <a:xfrm>
            <a:off x="4583338" y="898644"/>
            <a:ext cx="3760561" cy="3546355"/>
          </a:xfrm>
          <a:prstGeom prst="ellipse">
            <a:avLst/>
          </a:prstGeom>
          <a:gradFill flip="none" rotWithShape="1">
            <a:gsLst>
              <a:gs pos="0">
                <a:srgbClr val="00C2B0">
                  <a:shade val="30000"/>
                  <a:satMod val="115000"/>
                </a:srgbClr>
              </a:gs>
              <a:gs pos="50000">
                <a:srgbClr val="00C2B0">
                  <a:shade val="67500"/>
                  <a:satMod val="115000"/>
                </a:srgbClr>
              </a:gs>
              <a:gs pos="100000">
                <a:srgbClr val="00C2B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Fatturato</a:t>
            </a:r>
            <a:endParaRPr lang="en-US" sz="3200" dirty="0"/>
          </a:p>
          <a:p>
            <a:pPr algn="ctr"/>
            <a:r>
              <a:rPr lang="en-US" sz="3200" b="1" dirty="0"/>
              <a:t>€7.5M</a:t>
            </a:r>
            <a:r>
              <a:rPr lang="en-US" b="1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568947-B347-6040-AC69-B659B30C5AA3}"/>
              </a:ext>
            </a:extLst>
          </p:cNvPr>
          <p:cNvSpPr/>
          <p:nvPr/>
        </p:nvSpPr>
        <p:spPr>
          <a:xfrm>
            <a:off x="1144814" y="898645"/>
            <a:ext cx="3619500" cy="2447885"/>
          </a:xfrm>
          <a:prstGeom prst="ellipse">
            <a:avLst/>
          </a:prstGeom>
          <a:gradFill flip="none" rotWithShape="1">
            <a:gsLst>
              <a:gs pos="0">
                <a:srgbClr val="0093C4">
                  <a:shade val="30000"/>
                  <a:satMod val="115000"/>
                </a:srgbClr>
              </a:gs>
              <a:gs pos="50000">
                <a:srgbClr val="0093C4">
                  <a:shade val="67500"/>
                  <a:satMod val="115000"/>
                </a:srgbClr>
              </a:gs>
              <a:gs pos="100000">
                <a:srgbClr val="0093C4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Dipendenti</a:t>
            </a:r>
            <a:endParaRPr lang="en-US" sz="3200" dirty="0"/>
          </a:p>
          <a:p>
            <a:pPr algn="ctr"/>
            <a:r>
              <a:rPr lang="en-US" sz="3200" b="1" dirty="0"/>
              <a:t>120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8C932B-65C4-B74A-9762-6EFBE53FF67C}"/>
              </a:ext>
            </a:extLst>
          </p:cNvPr>
          <p:cNvSpPr/>
          <p:nvPr/>
        </p:nvSpPr>
        <p:spPr>
          <a:xfrm>
            <a:off x="8503452" y="3346530"/>
            <a:ext cx="2705100" cy="2616200"/>
          </a:xfrm>
          <a:prstGeom prst="ellipse">
            <a:avLst/>
          </a:prstGeom>
          <a:gradFill flip="none" rotWithShape="1">
            <a:gsLst>
              <a:gs pos="0">
                <a:srgbClr val="0075C4">
                  <a:shade val="30000"/>
                  <a:satMod val="115000"/>
                </a:srgbClr>
              </a:gs>
              <a:gs pos="50000">
                <a:srgbClr val="0075C4">
                  <a:shade val="67500"/>
                  <a:satMod val="115000"/>
                </a:srgbClr>
              </a:gs>
              <a:gs pos="100000">
                <a:srgbClr val="0075C4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Sedi</a:t>
            </a:r>
            <a:endParaRPr lang="en-US" sz="3200" dirty="0"/>
          </a:p>
          <a:p>
            <a:pPr algn="ctr"/>
            <a:r>
              <a:rPr lang="en-US" sz="3200" dirty="0" err="1"/>
              <a:t>Londra</a:t>
            </a:r>
            <a:endParaRPr lang="en-US" sz="3200" dirty="0"/>
          </a:p>
          <a:p>
            <a:pPr algn="ctr"/>
            <a:r>
              <a:rPr lang="en-US" sz="3200" dirty="0"/>
              <a:t>Milano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4CF958-12F2-614B-8A4E-85A12B8FCD92}"/>
              </a:ext>
            </a:extLst>
          </p:cNvPr>
          <p:cNvSpPr/>
          <p:nvPr/>
        </p:nvSpPr>
        <p:spPr>
          <a:xfrm>
            <a:off x="2697492" y="3376119"/>
            <a:ext cx="3452586" cy="3073400"/>
          </a:xfrm>
          <a:prstGeom prst="ellipse">
            <a:avLst/>
          </a:prstGeom>
          <a:gradFill flip="none" rotWithShape="1">
            <a:gsLst>
              <a:gs pos="0">
                <a:srgbClr val="91C2C4">
                  <a:shade val="30000"/>
                  <a:satMod val="115000"/>
                </a:srgbClr>
              </a:gs>
              <a:gs pos="50000">
                <a:srgbClr val="91C2C4">
                  <a:shade val="67500"/>
                  <a:satMod val="115000"/>
                </a:srgbClr>
              </a:gs>
              <a:gs pos="100000">
                <a:srgbClr val="91C2C4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Mercati</a:t>
            </a:r>
            <a:endParaRPr lang="en-US" sz="3200" dirty="0"/>
          </a:p>
          <a:p>
            <a:pPr algn="ctr"/>
            <a:r>
              <a:rPr lang="en-US" sz="3200" dirty="0"/>
              <a:t>UK – FR - IT </a:t>
            </a:r>
          </a:p>
        </p:txBody>
      </p:sp>
    </p:spTree>
    <p:extLst>
      <p:ext uri="{BB962C8B-B14F-4D97-AF65-F5344CB8AC3E}">
        <p14:creationId xmlns:p14="http://schemas.microsoft.com/office/powerpoint/2010/main" val="37089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10430E-9CD8-E64F-BCEC-B64637978175}"/>
              </a:ext>
            </a:extLst>
          </p:cNvPr>
          <p:cNvGraphicFramePr/>
          <p:nvPr>
            <p:extLst/>
          </p:nvPr>
        </p:nvGraphicFramePr>
        <p:xfrm>
          <a:off x="838200" y="901700"/>
          <a:ext cx="967740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30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FB943-309B-4F46-A1FB-75ACFDBCF67F}"/>
              </a:ext>
            </a:extLst>
          </p:cNvPr>
          <p:cNvSpPr txBox="1"/>
          <p:nvPr/>
        </p:nvSpPr>
        <p:spPr>
          <a:xfrm>
            <a:off x="195943" y="141514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INSERT CONTENT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A0267D-065B-EC4E-8EBE-B6ADD6D15064}"/>
              </a:ext>
            </a:extLst>
          </p:cNvPr>
          <p:cNvGrpSpPr/>
          <p:nvPr/>
        </p:nvGrpSpPr>
        <p:grpSpPr>
          <a:xfrm>
            <a:off x="1794000" y="989351"/>
            <a:ext cx="8604000" cy="5292000"/>
            <a:chOff x="455459" y="3208959"/>
            <a:chExt cx="4030816" cy="24762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590A5C-98AD-2143-AE73-BF44DE108260}"/>
                </a:ext>
              </a:extLst>
            </p:cNvPr>
            <p:cNvGrpSpPr/>
            <p:nvPr/>
          </p:nvGrpSpPr>
          <p:grpSpPr>
            <a:xfrm>
              <a:off x="455459" y="3208959"/>
              <a:ext cx="4030816" cy="2476206"/>
              <a:chOff x="990600" y="3873383"/>
              <a:chExt cx="4030816" cy="247620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D51B2E-8E1B-F64A-846A-593B58DD23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600" y="3873383"/>
                <a:ext cx="4030816" cy="2476206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23EDF79-1AFF-1744-8612-EC5A64E8AA94}"/>
                  </a:ext>
                </a:extLst>
              </p:cNvPr>
              <p:cNvGrpSpPr/>
              <p:nvPr/>
            </p:nvGrpSpPr>
            <p:grpSpPr>
              <a:xfrm>
                <a:off x="3378200" y="5271699"/>
                <a:ext cx="609600" cy="138499"/>
                <a:chOff x="3378200" y="5271699"/>
                <a:chExt cx="609600" cy="138499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C1E2075-77EB-B044-A8DF-CB5CD20040E6}"/>
                    </a:ext>
                  </a:extLst>
                </p:cNvPr>
                <p:cNvSpPr/>
                <p:nvPr/>
              </p:nvSpPr>
              <p:spPr>
                <a:xfrm>
                  <a:off x="3530600" y="5318090"/>
                  <a:ext cx="3048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9DA3C1A-D9B2-2847-B924-8A796797EBE8}"/>
                    </a:ext>
                  </a:extLst>
                </p:cNvPr>
                <p:cNvSpPr/>
                <p:nvPr/>
              </p:nvSpPr>
              <p:spPr>
                <a:xfrm>
                  <a:off x="3581400" y="5318090"/>
                  <a:ext cx="2286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CE7E3F-31AD-8A46-B318-4399C1FF510C}"/>
                    </a:ext>
                  </a:extLst>
                </p:cNvPr>
                <p:cNvSpPr txBox="1"/>
                <p:nvPr/>
              </p:nvSpPr>
              <p:spPr>
                <a:xfrm>
                  <a:off x="3378200" y="5271699"/>
                  <a:ext cx="609600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Apply now</a:t>
                  </a:r>
                </a:p>
              </p:txBody>
            </p: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B6E21A-C76C-0942-A572-6C328664D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59" y="3470795"/>
              <a:ext cx="2916000" cy="1827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59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FB943-309B-4F46-A1FB-75ACFDBCF67F}"/>
              </a:ext>
            </a:extLst>
          </p:cNvPr>
          <p:cNvSpPr txBox="1"/>
          <p:nvPr/>
        </p:nvSpPr>
        <p:spPr>
          <a:xfrm>
            <a:off x="195943" y="141514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INSERT CONTENT 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3B43B7-5C86-EC47-8215-3ACBB82130B8}"/>
              </a:ext>
            </a:extLst>
          </p:cNvPr>
          <p:cNvGrpSpPr/>
          <p:nvPr/>
        </p:nvGrpSpPr>
        <p:grpSpPr>
          <a:xfrm>
            <a:off x="1794000" y="992841"/>
            <a:ext cx="8604000" cy="5292000"/>
            <a:chOff x="4657725" y="3208959"/>
            <a:chExt cx="4030816" cy="24762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AFC8C4-5297-B941-936A-E2F659F1ACDF}"/>
                </a:ext>
              </a:extLst>
            </p:cNvPr>
            <p:cNvGrpSpPr/>
            <p:nvPr/>
          </p:nvGrpSpPr>
          <p:grpSpPr>
            <a:xfrm>
              <a:off x="4657725" y="3208959"/>
              <a:ext cx="4030816" cy="2476206"/>
              <a:chOff x="990600" y="3873383"/>
              <a:chExt cx="4030816" cy="247620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88FAA36-9EBF-1446-BBD6-5B1566DD9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600" y="3873383"/>
                <a:ext cx="4030816" cy="2476206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77A3350-8B66-554C-AA4C-4CA39B129487}"/>
                  </a:ext>
                </a:extLst>
              </p:cNvPr>
              <p:cNvGrpSpPr/>
              <p:nvPr/>
            </p:nvGrpSpPr>
            <p:grpSpPr>
              <a:xfrm>
                <a:off x="3378200" y="5271699"/>
                <a:ext cx="609600" cy="138499"/>
                <a:chOff x="3378200" y="5271699"/>
                <a:chExt cx="609600" cy="138499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74BE66D-6C96-8548-B449-CD9CB1E5E053}"/>
                    </a:ext>
                  </a:extLst>
                </p:cNvPr>
                <p:cNvSpPr/>
                <p:nvPr/>
              </p:nvSpPr>
              <p:spPr>
                <a:xfrm>
                  <a:off x="3530600" y="5318090"/>
                  <a:ext cx="304800" cy="45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70B2129-4239-6F46-A3E5-F5901381CF90}"/>
                    </a:ext>
                  </a:extLst>
                </p:cNvPr>
                <p:cNvSpPr/>
                <p:nvPr/>
              </p:nvSpPr>
              <p:spPr>
                <a:xfrm>
                  <a:off x="3581400" y="5318090"/>
                  <a:ext cx="228600" cy="457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6E00878-BAFA-FC48-9C84-233DAA5F77D1}"/>
                    </a:ext>
                  </a:extLst>
                </p:cNvPr>
                <p:cNvSpPr txBox="1"/>
                <p:nvPr/>
              </p:nvSpPr>
              <p:spPr>
                <a:xfrm>
                  <a:off x="3378200" y="5271699"/>
                  <a:ext cx="609600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Apply now</a:t>
                  </a:r>
                </a:p>
              </p:txBody>
            </p: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16597F-F593-7E4A-B559-651188B3C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8400" y="3463200"/>
              <a:ext cx="2887200" cy="1828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71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5A992AB-5C4F-9743-B6E5-D32A8A1B97FA}"/>
              </a:ext>
            </a:extLst>
          </p:cNvPr>
          <p:cNvSpPr/>
          <p:nvPr/>
        </p:nvSpPr>
        <p:spPr>
          <a:xfrm>
            <a:off x="3495073" y="1923392"/>
            <a:ext cx="4650442" cy="3760232"/>
          </a:xfrm>
          <a:prstGeom prst="roundRect">
            <a:avLst/>
          </a:prstGeom>
          <a:gradFill flip="none" rotWithShape="1">
            <a:gsLst>
              <a:gs pos="0">
                <a:srgbClr val="008FC4">
                  <a:shade val="30000"/>
                  <a:satMod val="115000"/>
                </a:srgbClr>
              </a:gs>
              <a:gs pos="50000">
                <a:srgbClr val="008FC4">
                  <a:shade val="67500"/>
                  <a:satMod val="115000"/>
                </a:srgbClr>
              </a:gs>
              <a:gs pos="100000">
                <a:srgbClr val="008FC4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3EB61-070A-7A48-BF56-28FAD8BA2037}"/>
              </a:ext>
            </a:extLst>
          </p:cNvPr>
          <p:cNvSpPr txBox="1"/>
          <p:nvPr/>
        </p:nvSpPr>
        <p:spPr>
          <a:xfrm>
            <a:off x="3743691" y="2251011"/>
            <a:ext cx="43880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Atteggiamento</a:t>
            </a:r>
            <a:r>
              <a:rPr lang="en-US" sz="2800" dirty="0">
                <a:solidFill>
                  <a:schemeClr val="bg1"/>
                </a:solidFill>
              </a:rPr>
              <a:t> 	Win – Win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Perseveranza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nelle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relazioni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Customer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11B1-4E8B-F74A-90BF-E36085A2A751}"/>
              </a:ext>
            </a:extLst>
          </p:cNvPr>
          <p:cNvSpPr txBox="1"/>
          <p:nvPr/>
        </p:nvSpPr>
        <p:spPr>
          <a:xfrm>
            <a:off x="2355244" y="876911"/>
            <a:ext cx="7200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 </a:t>
            </a:r>
            <a:r>
              <a:rPr lang="en-US" sz="3200" dirty="0" err="1"/>
              <a:t>miei</a:t>
            </a:r>
            <a:r>
              <a:rPr lang="en-US" sz="3200" dirty="0"/>
              <a:t> </a:t>
            </a:r>
            <a:r>
              <a:rPr lang="en-US" sz="3200" dirty="0" err="1"/>
              <a:t>ingredienti</a:t>
            </a:r>
            <a:r>
              <a:rPr lang="en-US" sz="3200" dirty="0"/>
              <a:t> per </a:t>
            </a:r>
            <a:r>
              <a:rPr lang="en-US" sz="3200" dirty="0" err="1"/>
              <a:t>il</a:t>
            </a:r>
            <a:r>
              <a:rPr lang="en-US" sz="3200" dirty="0"/>
              <a:t> </a:t>
            </a:r>
            <a:r>
              <a:rPr lang="en-US" sz="3200" dirty="0" err="1"/>
              <a:t>successo</a:t>
            </a:r>
            <a:r>
              <a:rPr lang="en-US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F7292-E93F-5046-91D0-CE6BE326F16C}"/>
              </a:ext>
            </a:extLst>
          </p:cNvPr>
          <p:cNvSpPr txBox="1"/>
          <p:nvPr/>
        </p:nvSpPr>
        <p:spPr>
          <a:xfrm>
            <a:off x="195943" y="141514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Ingredienti per il successo</a:t>
            </a:r>
          </a:p>
        </p:txBody>
      </p:sp>
    </p:spTree>
    <p:extLst>
      <p:ext uri="{BB962C8B-B14F-4D97-AF65-F5344CB8AC3E}">
        <p14:creationId xmlns:p14="http://schemas.microsoft.com/office/powerpoint/2010/main" val="10549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AA201F-2D49-DA4A-8A9A-9C2203FBB86D}"/>
              </a:ext>
            </a:extLst>
          </p:cNvPr>
          <p:cNvSpPr txBox="1"/>
          <p:nvPr/>
        </p:nvSpPr>
        <p:spPr>
          <a:xfrm>
            <a:off x="195943" y="141514"/>
            <a:ext cx="569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La mia storia 2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9641A0B-FE4A-1144-B1B2-3253A2BC1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220409"/>
              </p:ext>
            </p:extLst>
          </p:nvPr>
        </p:nvGraphicFramePr>
        <p:xfrm>
          <a:off x="4318000" y="988268"/>
          <a:ext cx="8423988" cy="546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01BC14-4F5D-2747-9321-DA3AE7393456}"/>
              </a:ext>
            </a:extLst>
          </p:cNvPr>
          <p:cNvSpPr txBox="1"/>
          <p:nvPr/>
        </p:nvSpPr>
        <p:spPr>
          <a:xfrm>
            <a:off x="4407063" y="970384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Win-Win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9AD44-BFE3-3547-859C-ED9565D24D94}"/>
              </a:ext>
            </a:extLst>
          </p:cNvPr>
          <p:cNvSpPr txBox="1"/>
          <p:nvPr/>
        </p:nvSpPr>
        <p:spPr>
          <a:xfrm>
            <a:off x="488207" y="2406519"/>
            <a:ext cx="3918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Prodotti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fanno</a:t>
            </a:r>
            <a:r>
              <a:rPr lang="en-US" sz="3200" dirty="0"/>
              <a:t>  </a:t>
            </a:r>
            <a:r>
              <a:rPr lang="en-US" sz="3200" dirty="0" err="1"/>
              <a:t>guadagnare</a:t>
            </a:r>
            <a:r>
              <a:rPr lang="en-US" sz="3200" dirty="0"/>
              <a:t> </a:t>
            </a:r>
            <a:r>
              <a:rPr lang="en-US" sz="3200" dirty="0" err="1"/>
              <a:t>tutte</a:t>
            </a:r>
            <a:r>
              <a:rPr lang="en-US" sz="3200" dirty="0"/>
              <a:t> le </a:t>
            </a:r>
            <a:r>
              <a:rPr lang="en-US" sz="3200" dirty="0" err="1"/>
              <a:t>parti</a:t>
            </a:r>
            <a:r>
              <a:rPr lang="en-US" sz="3200" dirty="0"/>
              <a:t> </a:t>
            </a:r>
            <a:r>
              <a:rPr lang="en-US" sz="3200" dirty="0" err="1"/>
              <a:t>coinvolte</a:t>
            </a:r>
            <a:r>
              <a:rPr lang="en-US" sz="3200" dirty="0"/>
              <a:t> </a:t>
            </a:r>
            <a:r>
              <a:rPr lang="en-US" sz="3200" dirty="0" err="1"/>
              <a:t>nel</a:t>
            </a:r>
            <a:r>
              <a:rPr lang="en-US" sz="3200" dirty="0"/>
              <a:t> </a:t>
            </a:r>
            <a:r>
              <a:rPr lang="en-US" sz="3200" dirty="0" err="1"/>
              <a:t>processo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213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283</Words>
  <Application>Microsoft Macintosh PowerPoint</Application>
  <PresentationFormat>Widescreen</PresentationFormat>
  <Paragraphs>79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Gotham Book</vt:lpstr>
      <vt:lpstr>Gotham Light</vt:lpstr>
      <vt:lpstr>Gotham Medium</vt:lpstr>
      <vt:lpstr>Gotham Thin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Gorini</dc:creator>
  <cp:lastModifiedBy>Filippo Martinelli</cp:lastModifiedBy>
  <cp:revision>40</cp:revision>
  <dcterms:created xsi:type="dcterms:W3CDTF">2018-05-17T09:34:18Z</dcterms:created>
  <dcterms:modified xsi:type="dcterms:W3CDTF">2019-07-15T12:05:39Z</dcterms:modified>
</cp:coreProperties>
</file>