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3"/>
  </p:notesMasterIdLst>
  <p:handoutMasterIdLst>
    <p:handoutMasterId r:id="rId34"/>
  </p:handoutMasterIdLst>
  <p:sldIdLst>
    <p:sldId id="2875" r:id="rId2"/>
    <p:sldId id="2914" r:id="rId3"/>
    <p:sldId id="2915" r:id="rId4"/>
    <p:sldId id="2910" r:id="rId5"/>
    <p:sldId id="2896" r:id="rId6"/>
    <p:sldId id="2899" r:id="rId7"/>
    <p:sldId id="2894" r:id="rId8"/>
    <p:sldId id="2895" r:id="rId9"/>
    <p:sldId id="2904" r:id="rId10"/>
    <p:sldId id="2905" r:id="rId11"/>
    <p:sldId id="2906" r:id="rId12"/>
    <p:sldId id="2912" r:id="rId13"/>
    <p:sldId id="2900" r:id="rId14"/>
    <p:sldId id="2897" r:id="rId15"/>
    <p:sldId id="2901" r:id="rId16"/>
    <p:sldId id="2903" r:id="rId17"/>
    <p:sldId id="2902" r:id="rId18"/>
    <p:sldId id="2907" r:id="rId19"/>
    <p:sldId id="2908" r:id="rId20"/>
    <p:sldId id="2909" r:id="rId21"/>
    <p:sldId id="2913" r:id="rId22"/>
    <p:sldId id="2911" r:id="rId23"/>
    <p:sldId id="2916" r:id="rId24"/>
    <p:sldId id="2887" r:id="rId25"/>
    <p:sldId id="2889" r:id="rId26"/>
    <p:sldId id="2886" r:id="rId27"/>
    <p:sldId id="2890" r:id="rId28"/>
    <p:sldId id="2893" r:id="rId29"/>
    <p:sldId id="2888" r:id="rId30"/>
    <p:sldId id="2891" r:id="rId31"/>
    <p:sldId id="2892" r:id="rId32"/>
  </p:sldIdLst>
  <p:sldSz cx="9144000" cy="6858000" type="screen4x3"/>
  <p:notesSz cx="6889750" cy="1002188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55" autoAdjust="0"/>
    <p:restoredTop sz="94581" autoAdjust="0"/>
  </p:normalViewPr>
  <p:slideViewPr>
    <p:cSldViewPr>
      <p:cViewPr varScale="1">
        <p:scale>
          <a:sx n="81" d="100"/>
          <a:sy n="81" d="100"/>
        </p:scale>
        <p:origin x="9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>
            <a:extLst>
              <a:ext uri="{FF2B5EF4-FFF2-40B4-BE49-F238E27FC236}">
                <a16:creationId xmlns:a16="http://schemas.microsoft.com/office/drawing/2014/main" id="{7269189A-CDC5-4108-97CF-E3707860CB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50" tIns="46875" rIns="93750" bIns="468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923FFBE6-3970-4C74-91E3-755F25CB99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50" tIns="46875" rIns="93750" bIns="468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8084" name="Rectangle 4">
            <a:extLst>
              <a:ext uri="{FF2B5EF4-FFF2-40B4-BE49-F238E27FC236}">
                <a16:creationId xmlns:a16="http://schemas.microsoft.com/office/drawing/2014/main" id="{B29D40DC-B495-46F8-BE54-0A5EE355ED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50" tIns="46875" rIns="93750" bIns="468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8085" name="Rectangle 5">
            <a:extLst>
              <a:ext uri="{FF2B5EF4-FFF2-40B4-BE49-F238E27FC236}">
                <a16:creationId xmlns:a16="http://schemas.microsoft.com/office/drawing/2014/main" id="{CCF72848-E51F-47C7-AFC1-08F03D5FCD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50" tIns="46875" rIns="93750" bIns="468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21D605-5A9B-4B65-AB3D-D3EB5D1A341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F927F75-9416-4671-8F13-301ABB33EC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>
            <a:lvl1pPr defTabSz="965170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38024B3-5E89-417B-983C-DF678CEC91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>
            <a:lvl1pPr algn="r" defTabSz="965170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CDF11A0-8F4C-4096-B35E-D3ED55559E6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1738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03AC878-BCA7-440E-B841-26A4D6BEAA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760913"/>
            <a:ext cx="5511800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F4A9C7B-D502-43BC-AFBC-D3DC0866B6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b" anchorCtr="0" compatLnSpc="1">
            <a:prstTxWarp prst="textNoShape">
              <a:avLst/>
            </a:prstTxWarp>
          </a:bodyPr>
          <a:lstStyle>
            <a:lvl1pPr defTabSz="965170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67EF07F-00D3-4167-AC55-4CF3EDA66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60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87" tIns="48244" rIns="96487" bIns="48244" numCol="1" anchor="b" anchorCtr="0" compatLnSpc="1">
            <a:prstTxWarp prst="textNoShape">
              <a:avLst/>
            </a:prstTxWarp>
          </a:bodyPr>
          <a:lstStyle>
            <a:lvl1pPr algn="r" defTabSz="965170" eaLnBrk="1" hangingPunct="1">
              <a:defRPr sz="1200"/>
            </a:lvl1pPr>
          </a:lstStyle>
          <a:p>
            <a:pPr>
              <a:defRPr/>
            </a:pPr>
            <a:fld id="{DA400D15-2F58-4746-9A7C-950BA881429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769D48C-35C5-4774-AE2A-E82CA0E8D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113"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1157" indent="-291750" defTabSz="955113"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0258" indent="-233074" defTabSz="955113"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666" indent="-233074" defTabSz="955113"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09073" indent="-233074" defTabSz="955113"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8480" indent="-233074" defTabSz="95511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47887" indent="-233074" defTabSz="95511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17295" indent="-233074" defTabSz="95511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86702" indent="-233074" defTabSz="95511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BEC37C1-8436-41E1-93D4-3218CF23BC37}" type="slidenum">
              <a:rPr lang="it-IT" altLang="it-IT" sz="1300" ker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it-IT" altLang="it-IT" sz="13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5" name="Segnaposto immagine diapositiva 1">
            <a:extLst>
              <a:ext uri="{FF2B5EF4-FFF2-40B4-BE49-F238E27FC236}">
                <a16:creationId xmlns:a16="http://schemas.microsoft.com/office/drawing/2014/main" id="{0F0CF502-60E9-417D-A8A8-2FD464B65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Segnaposto note 2">
            <a:extLst>
              <a:ext uri="{FF2B5EF4-FFF2-40B4-BE49-F238E27FC236}">
                <a16:creationId xmlns:a16="http://schemas.microsoft.com/office/drawing/2014/main" id="{80377BD4-2511-4F61-8E55-E64ED9F4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5" tIns="48237" rIns="96475" bIns="48237"/>
          <a:lstStyle/>
          <a:p>
            <a:pPr eaLnBrk="1" hangingPunct="1">
              <a:spcBef>
                <a:spcPct val="0"/>
              </a:spcBef>
            </a:pPr>
            <a:endParaRPr lang="it-IT" altLang="it-IT" sz="1300"/>
          </a:p>
        </p:txBody>
      </p:sp>
      <p:sp>
        <p:nvSpPr>
          <p:cNvPr id="6149" name="Segnaposto numero diapositiva 3">
            <a:extLst>
              <a:ext uri="{FF2B5EF4-FFF2-40B4-BE49-F238E27FC236}">
                <a16:creationId xmlns:a16="http://schemas.microsoft.com/office/drawing/2014/main" id="{E9F4B582-8694-491F-8F71-60475849392D}"/>
              </a:ext>
            </a:extLst>
          </p:cNvPr>
          <p:cNvSpPr txBox="1">
            <a:spLocks noGrp="1"/>
          </p:cNvSpPr>
          <p:nvPr/>
        </p:nvSpPr>
        <p:spPr bwMode="auto">
          <a:xfrm>
            <a:off x="3902075" y="8382000"/>
            <a:ext cx="29860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5" tIns="48237" rIns="96475" bIns="48237" anchor="b"/>
          <a:lstStyle>
            <a:lvl1pPr defTabSz="941388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5175" indent="-295275" defTabSz="941388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6338" indent="-234950" defTabSz="941388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4650" indent="-233363" defTabSz="941388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7725" indent="-234950" defTabSz="941388"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49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321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93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65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 typeface="Wingdings" panose="05000000000000000000" pitchFamily="2" charset="2"/>
              <a:buChar char="n"/>
              <a:defRPr/>
            </a:pPr>
            <a:fld id="{55201875-06C8-48BE-AA98-87836734134D}" type="slidenum">
              <a:rPr lang="it-IT" altLang="it-IT" sz="1200" ker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9999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t>1</a:t>
            </a:fld>
            <a:endParaRPr lang="it-IT" altLang="it-IT" sz="1200" kern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861C5D-8AA6-4601-BDB9-FA1EAF33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647699-8DE3-4C8F-9867-70195E46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E64939-7CBF-4925-89B8-EDB86D72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0DEB2D-F959-4DCE-BB27-FB71BCF349A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074534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787C54-E199-4A40-A799-3F89A62F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FB8895-4B2E-409A-B881-41549CDB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A5C73F-4426-4072-AD7D-DABB6F37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60E8CF-D036-4DE7-B492-672E265FD78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87519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70E016-B8A8-4F92-B78F-15235E41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C4F060-9BB2-4611-9A4D-949B640A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C4CFED-B548-42A4-957F-F2780B3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316039-CF07-4ECD-ACA6-E192E24FE26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14336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A5099A-F5FF-4370-92AB-68C1925C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36B042-60EC-4333-9098-C0775C0C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773B61-E0EE-4142-B174-101913A2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57FEF3-D4A8-464E-8294-A4C32A62143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02590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0252BE5-73B8-46AA-8D59-A752D82F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8A976F-188B-47F0-B316-4407B6AE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3358EA-74F3-4AF8-B9B6-9F989DAE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3A24E9-FA61-4678-BB6E-8D38153D32D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7405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50F3F6-658F-4A26-903A-D68F5337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7066BA-2AFF-49AB-A9BC-7C62D2D1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FFC96C-26C2-4856-AD3F-24A192C3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A5A3F7-E304-4F56-8AF5-99CA290A48D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9904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A357CA-BCAC-45BB-B96A-C83EB4AD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BD909E-EBE9-414E-AD8F-4CC610B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6D6169-73D1-4E17-80C9-123E6BAB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A271F4-2419-4648-823E-520AA5BB783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17106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779D3E-F7BB-4DC9-B924-3E25897D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3431A0-377E-498C-90FA-95B449C1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6A2009-D7E0-4C04-AEE3-E3E969BA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7E6811-1B10-4748-8E50-36A6BAA1454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05527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6672FAE-00BA-4BFF-9D96-E6111924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1611E2-748C-4FA7-9A98-1A2135AF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5BEBFB9-E73D-41C5-B0A7-66179607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7427B4-338D-4B43-8198-206567982CA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1478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974E5A-E5A4-40D7-A40F-6DC11A4E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92EF1F-60F8-457A-BA48-6250A096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79B157-E09C-405B-BB9A-DA581312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A5177D-E7A9-4BD8-A88E-260B2FE0F98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87039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1CAB90-DA8F-43CA-A40B-9D2B548C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1E1B3F-1695-4310-ADFA-8A6D23B3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031DCE-25FF-4591-BE28-8F5513FB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48229D-8477-47BB-A0F5-FC213833E58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874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EE1CBC-C76D-47A3-96E8-F871F601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0E14A1-31D6-4C66-8638-F1B84816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44984C-2ED5-4D1F-BFC8-94A69F9F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CF292C-40A0-4F23-B8EE-C6FF61FE9D0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4246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02194C-766D-41A8-9837-5333F616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6A767-4A72-4AB6-B722-A9F4335C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CEA383-AF32-4C27-883A-F63A2923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9EA73C-9F8D-4F93-B11B-9A3FB60C1F0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3727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4BDFE739-0127-462F-BA84-D658FD0F3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70A03E9E-7B92-4E38-B580-285CC007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815600B9-CFF3-4099-9303-9CFA86CB5F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01BB21C4-8706-44D3-BBEE-6A7F0E66D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202BAC88-F8AE-41BF-B2DD-0E396E87F2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7BC281-1061-4433-82EB-D1654BEF887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41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  <p:sldLayoutId id="2147490252" r:id="rId12"/>
    <p:sldLayoutId id="2147490253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tente\Downloads\AVERE%20UN%20IMPATTO%20-%20Video%20motivazionale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tente\Downloads\MEZZI%20UOMINI%20%20Oggi%20qualcuno%20che%20a%20questo%20punto%20posso%20solo%20definire%20un%20mezzo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>
            <a:extLst>
              <a:ext uri="{FF2B5EF4-FFF2-40B4-BE49-F238E27FC236}">
                <a16:creationId xmlns:a16="http://schemas.microsoft.com/office/drawing/2014/main" id="{93E896A6-C81E-4A91-9615-C10195C1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54280723-9A87-47B2-911E-E22F34FC2F8A}" type="slidenum">
              <a:rPr lang="it-IT" altLang="it-IT" sz="1400" kern="0" smtClean="0">
                <a:solidFill>
                  <a:srgbClr val="000000"/>
                </a:solidFill>
              </a:rPr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1</a:t>
            </a:fld>
            <a:endParaRPr lang="it-IT" altLang="it-IT" sz="1400" kern="0" dirty="0">
              <a:solidFill>
                <a:srgbClr val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AA55E5-D5B5-4FD2-87FA-9BADE4603D7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03238" y="4292600"/>
            <a:ext cx="8137525" cy="2155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6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Uno Con il Cliente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3E9FD2DD-AF00-467F-BE94-D617CF26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70000"/>
              <a:defRPr/>
            </a:pPr>
            <a:r>
              <a:rPr lang="it-IT" sz="2100" kern="0" spc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www.opensourcemanagement.it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E92C34E-1603-47E8-9922-3AF7DB39AAE6}"/>
              </a:ext>
            </a:extLst>
          </p:cNvPr>
          <p:cNvCxnSpPr/>
          <p:nvPr/>
        </p:nvCxnSpPr>
        <p:spPr>
          <a:xfrm>
            <a:off x="819150" y="4289425"/>
            <a:ext cx="7569200" cy="0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FBC71F31-D631-41F3-993B-F037B53E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588"/>
            <a:ext cx="914400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ct val="70000"/>
              <a:defRPr/>
            </a:pPr>
            <a:r>
              <a:rPr lang="it-IT" sz="2400" b="1" kern="0" spc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O</a:t>
            </a:r>
            <a:r>
              <a:rPr lang="it-IT" sz="1800" kern="0" spc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PEN  </a:t>
            </a:r>
            <a:r>
              <a:rPr lang="it-IT" sz="2400" b="1" kern="0" spc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it-IT" sz="1800" kern="0" spc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OURCE  </a:t>
            </a:r>
            <a:r>
              <a:rPr lang="it-IT" sz="2400" b="1" kern="0" spc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M</a:t>
            </a:r>
            <a:r>
              <a:rPr lang="it-IT" sz="1800" kern="0" spc="8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ANAGEMENT</a:t>
            </a:r>
          </a:p>
        </p:txBody>
      </p:sp>
      <p:pic>
        <p:nvPicPr>
          <p:cNvPr id="17415" name="Immagine 1">
            <a:extLst>
              <a:ext uri="{FF2B5EF4-FFF2-40B4-BE49-F238E27FC236}">
                <a16:creationId xmlns:a16="http://schemas.microsoft.com/office/drawing/2014/main" id="{DD7AB655-1B60-4BD6-A022-4B008F11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2663"/>
            <a:ext cx="5903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8">
            <a:extLst>
              <a:ext uri="{FF2B5EF4-FFF2-40B4-BE49-F238E27FC236}">
                <a16:creationId xmlns:a16="http://schemas.microsoft.com/office/drawing/2014/main" id="{BF4CB07D-EF9A-4FF7-8771-44D2F22F1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1" name="Segnaposto contenuto 7">
            <a:extLst>
              <a:ext uri="{FF2B5EF4-FFF2-40B4-BE49-F238E27FC236}">
                <a16:creationId xmlns:a16="http://schemas.microsoft.com/office/drawing/2014/main" id="{A4304521-C4E0-49D9-A714-AA9A810171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01988"/>
            <a:ext cx="4038600" cy="1322387"/>
          </a:xfrm>
        </p:spPr>
      </p:pic>
      <p:sp>
        <p:nvSpPr>
          <p:cNvPr id="27652" name="Segnaposto numero diapositiva 2">
            <a:extLst>
              <a:ext uri="{FF2B5EF4-FFF2-40B4-BE49-F238E27FC236}">
                <a16:creationId xmlns:a16="http://schemas.microsoft.com/office/drawing/2014/main" id="{B791D636-E845-499F-BDFF-5657FF61C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BACDE7-B01E-4A04-9616-782AFFEC0D40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27653" name="Picture 2" descr="Risultati immagini per love heart">
            <a:extLst>
              <a:ext uri="{FF2B5EF4-FFF2-40B4-BE49-F238E27FC236}">
                <a16:creationId xmlns:a16="http://schemas.microsoft.com/office/drawing/2014/main" id="{52C27122-7C79-4640-B347-FEA99321AE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27325"/>
            <a:ext cx="4038600" cy="2271713"/>
          </a:xfr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5539161A-BDFD-4CD3-B530-FC2BA8A1A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5" name="Segnaposto contenuto 6">
            <a:extLst>
              <a:ext uri="{FF2B5EF4-FFF2-40B4-BE49-F238E27FC236}">
                <a16:creationId xmlns:a16="http://schemas.microsoft.com/office/drawing/2014/main" id="{D4E197E5-3C83-4AD3-A43B-554D60A151F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100" y="2611438"/>
            <a:ext cx="1828800" cy="2505075"/>
          </a:xfrm>
        </p:spPr>
      </p:pic>
      <p:sp>
        <p:nvSpPr>
          <p:cNvPr id="28676" name="Segnaposto numero diapositiva 4">
            <a:extLst>
              <a:ext uri="{FF2B5EF4-FFF2-40B4-BE49-F238E27FC236}">
                <a16:creationId xmlns:a16="http://schemas.microsoft.com/office/drawing/2014/main" id="{2311E83C-657C-4C1E-A3AF-40F397D67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785AD7-DED7-4CC5-896D-5A9133DFC95C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60418" name="Picture 2" descr="Risultati immagini per love heart">
            <a:extLst>
              <a:ext uri="{FF2B5EF4-FFF2-40B4-BE49-F238E27FC236}">
                <a16:creationId xmlns:a16="http://schemas.microsoft.com/office/drawing/2014/main" id="{E9039585-62FA-4C5E-8D31-0F9EE05CE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27325"/>
            <a:ext cx="4038600" cy="2271713"/>
          </a:xfrm>
          <a:noFill/>
        </p:spPr>
      </p:pic>
      <p:sp>
        <p:nvSpPr>
          <p:cNvPr id="28678" name="CasellaDiTesto 7">
            <a:extLst>
              <a:ext uri="{FF2B5EF4-FFF2-40B4-BE49-F238E27FC236}">
                <a16:creationId xmlns:a16="http://schemas.microsoft.com/office/drawing/2014/main" id="{AEEB5DE3-651F-427F-AA1F-033F26D6D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516563"/>
            <a:ext cx="3455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800"/>
              <a:t>8000 iscritti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4">
            <a:extLst>
              <a:ext uri="{FF2B5EF4-FFF2-40B4-BE49-F238E27FC236}">
                <a16:creationId xmlns:a16="http://schemas.microsoft.com/office/drawing/2014/main" id="{2D541009-96A5-49DB-BE22-97E743CFC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8313D-F19C-49FA-A03D-D855C1FAF050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29699" name="Picture 2" descr="Risultati immagini per i profile analysis">
            <a:extLst>
              <a:ext uri="{FF2B5EF4-FFF2-40B4-BE49-F238E27FC236}">
                <a16:creationId xmlns:a16="http://schemas.microsoft.com/office/drawing/2014/main" id="{A0C2591B-640E-4A3B-A3C0-6ACF0F02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74B0CEE-21E4-42B4-9423-C9E1AA41EE08}"/>
              </a:ext>
            </a:extLst>
          </p:cNvPr>
          <p:cNvSpPr/>
          <p:nvPr/>
        </p:nvSpPr>
        <p:spPr>
          <a:xfrm>
            <a:off x="2411413" y="136525"/>
            <a:ext cx="647700" cy="5321300"/>
          </a:xfrm>
          <a:prstGeom prst="roundRect">
            <a:avLst/>
          </a:prstGeom>
          <a:noFill/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701" name="CasellaDiTesto 6">
            <a:extLst>
              <a:ext uri="{FF2B5EF4-FFF2-40B4-BE49-F238E27FC236}">
                <a16:creationId xmlns:a16="http://schemas.microsoft.com/office/drawing/2014/main" id="{76F24ACD-9477-41DE-B802-95404716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57825"/>
            <a:ext cx="932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/>
              <a:t>I-Profile Analysis: powered by </a:t>
            </a:r>
            <a:r>
              <a:rPr lang="it-IT" altLang="it-IT" sz="4000" b="1">
                <a:solidFill>
                  <a:srgbClr val="C00000"/>
                </a:solidFill>
              </a:rPr>
              <a:t>love</a:t>
            </a:r>
            <a:r>
              <a:rPr lang="it-IT" altLang="it-IT" sz="400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1">
            <a:extLst>
              <a:ext uri="{FF2B5EF4-FFF2-40B4-BE49-F238E27FC236}">
                <a16:creationId xmlns:a16="http://schemas.microsoft.com/office/drawing/2014/main" id="{1D94C976-422E-4820-9EEA-E66514E64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837CD-F73E-4A25-979E-67A7045724FC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30723" name="Picture 2" descr="Risultati immagini per RICHARD BRANSON COMPANIES">
            <a:extLst>
              <a:ext uri="{FF2B5EF4-FFF2-40B4-BE49-F238E27FC236}">
                <a16:creationId xmlns:a16="http://schemas.microsoft.com/office/drawing/2014/main" id="{528CC460-2F31-434A-9522-3C3E39A7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981075"/>
            <a:ext cx="925195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8">
            <a:extLst>
              <a:ext uri="{FF2B5EF4-FFF2-40B4-BE49-F238E27FC236}">
                <a16:creationId xmlns:a16="http://schemas.microsoft.com/office/drawing/2014/main" id="{933409AF-A45D-4264-9F05-E42064191B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387850" y="474663"/>
            <a:ext cx="4618038" cy="6246812"/>
          </a:xfrm>
        </p:spPr>
        <p:txBody>
          <a:bodyPr/>
          <a:lstStyle/>
          <a:p>
            <a:r>
              <a:rPr lang="it-IT" altLang="it-IT" sz="4000" b="1" i="1"/>
              <a:t>«Dal mio primo giorno di lavoro, ho pensato che </a:t>
            </a:r>
            <a:r>
              <a:rPr lang="it-IT" altLang="it-IT" sz="4000" b="1" i="1">
                <a:solidFill>
                  <a:srgbClr val="C00000"/>
                </a:solidFill>
              </a:rPr>
              <a:t>la sola mission meritevole </a:t>
            </a:r>
            <a:r>
              <a:rPr lang="it-IT" altLang="it-IT" sz="4000" b="1" i="1"/>
              <a:t>nel fare affari </a:t>
            </a:r>
            <a:r>
              <a:rPr lang="it-IT" altLang="it-IT" sz="4000" b="1" i="1">
                <a:solidFill>
                  <a:srgbClr val="C00000"/>
                </a:solidFill>
              </a:rPr>
              <a:t>era quella di rendere migliore la vita delle altre persone»</a:t>
            </a:r>
            <a:endParaRPr lang="it-IT" altLang="it-IT" sz="4000"/>
          </a:p>
        </p:txBody>
      </p:sp>
      <p:sp>
        <p:nvSpPr>
          <p:cNvPr id="31747" name="Segnaposto numero diapositiva 2">
            <a:extLst>
              <a:ext uri="{FF2B5EF4-FFF2-40B4-BE49-F238E27FC236}">
                <a16:creationId xmlns:a16="http://schemas.microsoft.com/office/drawing/2014/main" id="{D0E1708B-8185-4978-84C0-9E210E801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B9652E-1C5B-4B0C-BA92-339535B54219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31748" name="Picture 4" descr="Risultati immagini per RICHARD BRANSON">
            <a:extLst>
              <a:ext uri="{FF2B5EF4-FFF2-40B4-BE49-F238E27FC236}">
                <a16:creationId xmlns:a16="http://schemas.microsoft.com/office/drawing/2014/main" id="{4A00E074-C2F0-48FE-9D48-60803AF2BB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" y="1628775"/>
            <a:ext cx="4038600" cy="2714625"/>
          </a:xfr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5">
            <a:extLst>
              <a:ext uri="{FF2B5EF4-FFF2-40B4-BE49-F238E27FC236}">
                <a16:creationId xmlns:a16="http://schemas.microsoft.com/office/drawing/2014/main" id="{8D38D763-9141-4655-A10B-99566AD28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chemeClr val="tx1"/>
                </a:solidFill>
              </a:rPr>
              <a:t>Noi quindi non perdiamo clienti</a:t>
            </a:r>
            <a:r>
              <a:rPr lang="it-IT" altLang="it-IT" b="1">
                <a:solidFill>
                  <a:srgbClr val="C00000"/>
                </a:solidFill>
              </a:rPr>
              <a:t> ma perdiamo vitalità</a:t>
            </a:r>
          </a:p>
        </p:txBody>
      </p:sp>
      <p:sp>
        <p:nvSpPr>
          <p:cNvPr id="32771" name="Segnaposto numero diapositiva 4">
            <a:extLst>
              <a:ext uri="{FF2B5EF4-FFF2-40B4-BE49-F238E27FC236}">
                <a16:creationId xmlns:a16="http://schemas.microsoft.com/office/drawing/2014/main" id="{4589DBEA-9EE6-45F0-BC6B-BCE8C5EA1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B2837-D03E-4CF8-8062-15E4BF89E8B9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32772" name="Picture 2" descr="Risultati immagini per downward spiral">
            <a:extLst>
              <a:ext uri="{FF2B5EF4-FFF2-40B4-BE49-F238E27FC236}">
                <a16:creationId xmlns:a16="http://schemas.microsoft.com/office/drawing/2014/main" id="{F6A6447C-50A9-404D-AB6B-B62588B7E9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751013"/>
            <a:ext cx="6096000" cy="4832350"/>
          </a:xfr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4" descr="Immagine che contiene oggetto, partita, accendino&#10;&#10;Descrizione generata automaticamente">
            <a:extLst>
              <a:ext uri="{FF2B5EF4-FFF2-40B4-BE49-F238E27FC236}">
                <a16:creationId xmlns:a16="http://schemas.microsoft.com/office/drawing/2014/main" id="{B3F1C6CD-3AC1-4DC3-B3E8-36606029232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765175"/>
            <a:ext cx="9136063" cy="5040313"/>
          </a:xfrm>
        </p:spPr>
      </p:pic>
      <p:sp>
        <p:nvSpPr>
          <p:cNvPr id="33795" name="Segnaposto numero diapositiva 2">
            <a:extLst>
              <a:ext uri="{FF2B5EF4-FFF2-40B4-BE49-F238E27FC236}">
                <a16:creationId xmlns:a16="http://schemas.microsoft.com/office/drawing/2014/main" id="{F7CBDC0F-4B92-4320-92A7-DBD0726AB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61C40F-BA2E-4D20-A1AE-E83C96C95B99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Segnaposto contenuto 6">
            <a:extLst>
              <a:ext uri="{FF2B5EF4-FFF2-40B4-BE49-F238E27FC236}">
                <a16:creationId xmlns:a16="http://schemas.microsoft.com/office/drawing/2014/main" id="{7477D42E-1785-4C2C-9008-366B94DC4AC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36525"/>
            <a:ext cx="8683625" cy="6550025"/>
          </a:xfrm>
        </p:spPr>
      </p:pic>
      <p:sp>
        <p:nvSpPr>
          <p:cNvPr id="34819" name="Segnaposto numero diapositiva 3">
            <a:extLst>
              <a:ext uri="{FF2B5EF4-FFF2-40B4-BE49-F238E27FC236}">
                <a16:creationId xmlns:a16="http://schemas.microsoft.com/office/drawing/2014/main" id="{DA66513E-963E-44D7-AF3A-077BC77BC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0EF5B-9C65-485A-BD3B-3D95C74045D0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3">
            <a:extLst>
              <a:ext uri="{FF2B5EF4-FFF2-40B4-BE49-F238E27FC236}">
                <a16:creationId xmlns:a16="http://schemas.microsoft.com/office/drawing/2014/main" id="{9B5A99D3-B619-4B6C-908B-B140CBBE8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Se non ami il cliente, te lo dimenticherai…</a:t>
            </a:r>
          </a:p>
        </p:txBody>
      </p:sp>
      <p:pic>
        <p:nvPicPr>
          <p:cNvPr id="35843" name="Segnaposto contenuto 5">
            <a:extLst>
              <a:ext uri="{FF2B5EF4-FFF2-40B4-BE49-F238E27FC236}">
                <a16:creationId xmlns:a16="http://schemas.microsoft.com/office/drawing/2014/main" id="{272BA960-6C0E-41F0-9C27-AA39A5675C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425" y="2133600"/>
            <a:ext cx="9766300" cy="3956050"/>
          </a:xfrm>
        </p:spPr>
      </p:pic>
      <p:sp>
        <p:nvSpPr>
          <p:cNvPr id="35844" name="Segnaposto numero diapositiva 2">
            <a:extLst>
              <a:ext uri="{FF2B5EF4-FFF2-40B4-BE49-F238E27FC236}">
                <a16:creationId xmlns:a16="http://schemas.microsoft.com/office/drawing/2014/main" id="{4EE57E08-AA02-4CD2-A652-972580709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B4A9FC-18D2-473D-9051-26A0CE5868B4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A833D8C1-7586-4B19-B0DA-9EC21239C0D7}"/>
              </a:ext>
            </a:extLst>
          </p:cNvPr>
          <p:cNvSpPr/>
          <p:nvPr/>
        </p:nvSpPr>
        <p:spPr>
          <a:xfrm>
            <a:off x="2627313" y="5229225"/>
            <a:ext cx="2232025" cy="2873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4">
            <a:extLst>
              <a:ext uri="{FF2B5EF4-FFF2-40B4-BE49-F238E27FC236}">
                <a16:creationId xmlns:a16="http://schemas.microsoft.com/office/drawing/2014/main" id="{B8DA0ED0-0126-4BD9-94E1-C571CCA66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46837"/>
          </a:xfrm>
        </p:spPr>
        <p:txBody>
          <a:bodyPr/>
          <a:lstStyle/>
          <a:p>
            <a:r>
              <a:rPr lang="it-IT" altLang="it-IT" sz="7200" b="1">
                <a:solidFill>
                  <a:srgbClr val="C00000"/>
                </a:solidFill>
              </a:rPr>
              <a:t>E se lo ami lui non si dimenticherà di te…</a:t>
            </a:r>
          </a:p>
        </p:txBody>
      </p:sp>
      <p:sp>
        <p:nvSpPr>
          <p:cNvPr id="36867" name="Segnaposto numero diapositiva 3">
            <a:extLst>
              <a:ext uri="{FF2B5EF4-FFF2-40B4-BE49-F238E27FC236}">
                <a16:creationId xmlns:a16="http://schemas.microsoft.com/office/drawing/2014/main" id="{0BDDD63F-D148-45F5-88A1-239460CFB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ADB3AA-F55D-4B83-AF87-F2B36D62AACE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2">
            <a:extLst>
              <a:ext uri="{FF2B5EF4-FFF2-40B4-BE49-F238E27FC236}">
                <a16:creationId xmlns:a16="http://schemas.microsoft.com/office/drawing/2014/main" id="{4D88C149-A7CF-4429-9DC0-BC9F507BA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MBS 18-19 Luglio 2019 </a:t>
            </a:r>
          </a:p>
        </p:txBody>
      </p:sp>
      <p:sp>
        <p:nvSpPr>
          <p:cNvPr id="19459" name="Segnaposto contenuto 3">
            <a:extLst>
              <a:ext uri="{FF2B5EF4-FFF2-40B4-BE49-F238E27FC236}">
                <a16:creationId xmlns:a16="http://schemas.microsoft.com/office/drawing/2014/main" id="{5665244C-8863-4C3D-BF84-DB26EC1EAC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/>
              <a:t>Andrea Di Giuseppe</a:t>
            </a:r>
            <a:r>
              <a:rPr lang="it-IT" altLang="it-IT"/>
              <a:t>, Trend-Granite Transformations: 200 franchise Usa, Inghilterra, Brasile, Australia, 600 milioni di fatturato </a:t>
            </a:r>
          </a:p>
          <a:p>
            <a:r>
              <a:rPr lang="it-IT" altLang="it-IT" b="1"/>
              <a:t>Riccardo Iovino: </a:t>
            </a:r>
            <a:r>
              <a:rPr lang="it-IT" altLang="it-IT"/>
              <a:t>come quotarsi in borsa</a:t>
            </a:r>
          </a:p>
          <a:p>
            <a:r>
              <a:rPr lang="it-IT" altLang="it-IT" b="1"/>
              <a:t>Alessio Balduini</a:t>
            </a:r>
            <a:r>
              <a:rPr lang="it-IT" altLang="it-IT"/>
              <a:t>, Credit Data Research (socio di Moody’s): fare business al top</a:t>
            </a:r>
          </a:p>
          <a:p>
            <a:r>
              <a:rPr lang="it-IT" altLang="it-IT" b="1"/>
              <a:t>Alberto Paglialunga</a:t>
            </a:r>
            <a:r>
              <a:rPr lang="it-IT" altLang="it-IT"/>
              <a:t>, Deghi SpA: Come ho Battuto Ikea </a:t>
            </a:r>
          </a:p>
        </p:txBody>
      </p:sp>
      <p:sp>
        <p:nvSpPr>
          <p:cNvPr id="19460" name="Segnaposto numero diapositiva 1">
            <a:extLst>
              <a:ext uri="{FF2B5EF4-FFF2-40B4-BE49-F238E27FC236}">
                <a16:creationId xmlns:a16="http://schemas.microsoft.com/office/drawing/2014/main" id="{F483DC0D-A42D-456E-A921-12FA52ABB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D1ED8E-54FC-481E-9AA8-8A9DBE0FD301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3">
            <a:extLst>
              <a:ext uri="{FF2B5EF4-FFF2-40B4-BE49-F238E27FC236}">
                <a16:creationId xmlns:a16="http://schemas.microsoft.com/office/drawing/2014/main" id="{F59951F2-1E3D-4720-8FF1-DDE8E35EF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Cliente nel 1998, poi incontrato 1 volta</a:t>
            </a:r>
          </a:p>
        </p:txBody>
      </p:sp>
      <p:pic>
        <p:nvPicPr>
          <p:cNvPr id="37891" name="Segnaposto contenuto 6">
            <a:extLst>
              <a:ext uri="{FF2B5EF4-FFF2-40B4-BE49-F238E27FC236}">
                <a16:creationId xmlns:a16="http://schemas.microsoft.com/office/drawing/2014/main" id="{B38A9D57-8B4B-4D66-A271-1BB78F01C8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0413" y="1600200"/>
            <a:ext cx="3143250" cy="5592763"/>
          </a:xfrm>
        </p:spPr>
      </p:pic>
      <p:sp>
        <p:nvSpPr>
          <p:cNvPr id="37892" name="Segnaposto numero diapositiva 2">
            <a:extLst>
              <a:ext uri="{FF2B5EF4-FFF2-40B4-BE49-F238E27FC236}">
                <a16:creationId xmlns:a16="http://schemas.microsoft.com/office/drawing/2014/main" id="{91D65811-28DD-4694-9A77-6104C6A18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5C719-6D37-4597-8F53-AAF2510B6B3C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3">
            <a:extLst>
              <a:ext uri="{FF2B5EF4-FFF2-40B4-BE49-F238E27FC236}">
                <a16:creationId xmlns:a16="http://schemas.microsoft.com/office/drawing/2014/main" id="{3FD027F8-B3E4-4437-AD24-7846BA5B0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Gli ingredienti</a:t>
            </a:r>
          </a:p>
        </p:txBody>
      </p:sp>
      <p:sp>
        <p:nvSpPr>
          <p:cNvPr id="38915" name="Segnaposto contenuto 4">
            <a:extLst>
              <a:ext uri="{FF2B5EF4-FFF2-40B4-BE49-F238E27FC236}">
                <a16:creationId xmlns:a16="http://schemas.microsoft.com/office/drawing/2014/main" id="{4D7ABB76-AE22-4E27-90DD-37182B1699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4400"/>
              <a:t>1) Organizzazione Personale </a:t>
            </a:r>
          </a:p>
          <a:p>
            <a:r>
              <a:rPr lang="it-IT" altLang="it-IT" sz="4400"/>
              <a:t>2) Affetto e energia emozionale </a:t>
            </a:r>
          </a:p>
          <a:p>
            <a:r>
              <a:rPr lang="it-IT" altLang="it-IT" sz="4400"/>
              <a:t>3) Presenza social imponente</a:t>
            </a:r>
          </a:p>
          <a:p>
            <a:r>
              <a:rPr lang="it-IT" altLang="it-IT" sz="4400"/>
              <a:t>4) Desiderio di creare un impatto</a:t>
            </a:r>
          </a:p>
        </p:txBody>
      </p:sp>
      <p:sp>
        <p:nvSpPr>
          <p:cNvPr id="38916" name="Segnaposto numero diapositiva 2">
            <a:extLst>
              <a:ext uri="{FF2B5EF4-FFF2-40B4-BE49-F238E27FC236}">
                <a16:creationId xmlns:a16="http://schemas.microsoft.com/office/drawing/2014/main" id="{93F96AC9-80B0-4D16-B2C3-1F0F90201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8B7228-A936-49B9-858F-B3E500EC58C2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VERE UN IMPATTO - Video motivazionale.mp4">
            <a:hlinkClick r:id="" action="ppaction://media"/>
            <a:extLst>
              <a:ext uri="{FF2B5EF4-FFF2-40B4-BE49-F238E27FC236}">
                <a16:creationId xmlns:a16="http://schemas.microsoft.com/office/drawing/2014/main" id="{61BBB519-3170-47AC-BF76-588BB5766CA0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9875" cy="6873875"/>
          </a:xfrm>
        </p:spPr>
      </p:pic>
      <p:sp>
        <p:nvSpPr>
          <p:cNvPr id="39939" name="Segnaposto numero diapositiva 3">
            <a:extLst>
              <a:ext uri="{FF2B5EF4-FFF2-40B4-BE49-F238E27FC236}">
                <a16:creationId xmlns:a16="http://schemas.microsoft.com/office/drawing/2014/main" id="{74035A97-B437-4C46-B47D-92744F7E8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BEEAF0-EC48-45C6-A674-961828E8CE2A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1">
            <a:extLst>
              <a:ext uri="{FF2B5EF4-FFF2-40B4-BE49-F238E27FC236}">
                <a16:creationId xmlns:a16="http://schemas.microsoft.com/office/drawing/2014/main" id="{73D3C4EE-8B3C-4497-904F-A454C75AD9AE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63" name="Segnaposto numero diapositiva 2">
            <a:extLst>
              <a:ext uri="{FF2B5EF4-FFF2-40B4-BE49-F238E27FC236}">
                <a16:creationId xmlns:a16="http://schemas.microsoft.com/office/drawing/2014/main" id="{0307CCEA-FF37-4D73-9B6F-DCE4B568C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1576-5B69-46B9-83F8-5AB3341D4FAA}" type="slidenum">
              <a:rPr lang="it-IT" altLang="it-IT" sz="1400" smtClean="0">
                <a:solidFill>
                  <a:srgbClr val="000000"/>
                </a:solidFill>
              </a:rPr>
              <a:pPr/>
              <a:t>23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2">
            <a:extLst>
              <a:ext uri="{FF2B5EF4-FFF2-40B4-BE49-F238E27FC236}">
                <a16:creationId xmlns:a16="http://schemas.microsoft.com/office/drawing/2014/main" id="{1B8D6818-1971-4854-819E-3F9E8AD53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it-IT" altLang="it-IT" sz="7200" b="1">
                <a:solidFill>
                  <a:srgbClr val="C00000"/>
                </a:solidFill>
              </a:rPr>
              <a:t>Oggi il cliente vuole l’istantaneità del servizio</a:t>
            </a:r>
          </a:p>
        </p:txBody>
      </p:sp>
      <p:sp>
        <p:nvSpPr>
          <p:cNvPr id="41987" name="Segnaposto numero diapositiva 1">
            <a:extLst>
              <a:ext uri="{FF2B5EF4-FFF2-40B4-BE49-F238E27FC236}">
                <a16:creationId xmlns:a16="http://schemas.microsoft.com/office/drawing/2014/main" id="{F5655C62-38B4-4991-BC74-C0D1D851E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7EEE8-ABF5-4D81-85B9-C6C307980F4D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>
            <a:extLst>
              <a:ext uri="{FF2B5EF4-FFF2-40B4-BE49-F238E27FC236}">
                <a16:creationId xmlns:a16="http://schemas.microsoft.com/office/drawing/2014/main" id="{53CBE577-D343-4587-ABE8-64051E926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800" b="1">
                <a:solidFill>
                  <a:srgbClr val="C00000"/>
                </a:solidFill>
              </a:rPr>
              <a:t>Uno con il cliente</a:t>
            </a:r>
          </a:p>
        </p:txBody>
      </p:sp>
      <p:sp>
        <p:nvSpPr>
          <p:cNvPr id="43011" name="Segnaposto contenuto 2">
            <a:extLst>
              <a:ext uri="{FF2B5EF4-FFF2-40B4-BE49-F238E27FC236}">
                <a16:creationId xmlns:a16="http://schemas.microsoft.com/office/drawing/2014/main" id="{E712831B-2708-4BBB-97FC-E6F9A4527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525962"/>
          </a:xfrm>
        </p:spPr>
        <p:txBody>
          <a:bodyPr/>
          <a:lstStyle/>
          <a:p>
            <a:r>
              <a:rPr lang="it-IT" altLang="it-IT" sz="4400"/>
              <a:t>1) Filosofia </a:t>
            </a:r>
          </a:p>
          <a:p>
            <a:r>
              <a:rPr lang="it-IT" altLang="it-IT" sz="4400"/>
              <a:t>2) L’azienda</a:t>
            </a:r>
          </a:p>
          <a:p>
            <a:r>
              <a:rPr lang="it-IT" altLang="it-IT" sz="4400"/>
              <a:t>3) L’interazione </a:t>
            </a:r>
          </a:p>
          <a:p>
            <a:r>
              <a:rPr lang="it-IT" altLang="it-IT" sz="4400"/>
              <a:t>4) La conclusione </a:t>
            </a:r>
          </a:p>
        </p:txBody>
      </p:sp>
      <p:sp>
        <p:nvSpPr>
          <p:cNvPr id="43012" name="Segnaposto numero diapositiva 3">
            <a:extLst>
              <a:ext uri="{FF2B5EF4-FFF2-40B4-BE49-F238E27FC236}">
                <a16:creationId xmlns:a16="http://schemas.microsoft.com/office/drawing/2014/main" id="{BEC3AF69-BD5D-4329-B4B3-003814016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062936-1890-491C-8354-DC7FDF7CBA99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2">
            <a:extLst>
              <a:ext uri="{FF2B5EF4-FFF2-40B4-BE49-F238E27FC236}">
                <a16:creationId xmlns:a16="http://schemas.microsoft.com/office/drawing/2014/main" id="{E80A20F6-6BBC-4086-AB7B-32372174E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Qual è il massimo </a:t>
            </a:r>
            <a:br>
              <a:rPr lang="it-IT" altLang="it-IT" b="1">
                <a:solidFill>
                  <a:srgbClr val="C00000"/>
                </a:solidFill>
              </a:rPr>
            </a:br>
            <a:r>
              <a:rPr lang="it-IT" altLang="it-IT" b="1">
                <a:solidFill>
                  <a:srgbClr val="C00000"/>
                </a:solidFill>
              </a:rPr>
              <a:t>livello di essere?</a:t>
            </a:r>
          </a:p>
        </p:txBody>
      </p:sp>
      <p:sp>
        <p:nvSpPr>
          <p:cNvPr id="44035" name="Segnaposto contenuto 3">
            <a:extLst>
              <a:ext uri="{FF2B5EF4-FFF2-40B4-BE49-F238E27FC236}">
                <a16:creationId xmlns:a16="http://schemas.microsoft.com/office/drawing/2014/main" id="{4F536570-8EC0-4D11-AB1B-BC7D1E4CE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507412" cy="4983163"/>
          </a:xfrm>
        </p:spPr>
        <p:txBody>
          <a:bodyPr/>
          <a:lstStyle/>
          <a:p>
            <a:r>
              <a:rPr lang="it-IT" altLang="it-IT" sz="4400"/>
              <a:t>Essere niente</a:t>
            </a:r>
          </a:p>
          <a:p>
            <a:r>
              <a:rPr lang="it-IT" altLang="it-IT" sz="4400"/>
              <a:t>Perché indica che tu non hai più bisogno di essere, di apparire, di ricevere gratificazione</a:t>
            </a:r>
          </a:p>
          <a:p>
            <a:r>
              <a:rPr lang="it-IT" altLang="it-IT" sz="4400"/>
              <a:t>Io sono… </a:t>
            </a:r>
          </a:p>
          <a:p>
            <a:r>
              <a:rPr lang="it-IT" altLang="it-IT" sz="4400"/>
              <a:t>…le mete del mio cliente</a:t>
            </a:r>
          </a:p>
        </p:txBody>
      </p:sp>
      <p:sp>
        <p:nvSpPr>
          <p:cNvPr id="44036" name="Segnaposto numero diapositiva 1">
            <a:extLst>
              <a:ext uri="{FF2B5EF4-FFF2-40B4-BE49-F238E27FC236}">
                <a16:creationId xmlns:a16="http://schemas.microsoft.com/office/drawing/2014/main" id="{BADD29C5-1CEF-437E-A2A0-1E18B9A2D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E15D0C-2C6C-4096-BEC8-427BDA6A4AF8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4">
            <a:extLst>
              <a:ext uri="{FF2B5EF4-FFF2-40B4-BE49-F238E27FC236}">
                <a16:creationId xmlns:a16="http://schemas.microsoft.com/office/drawing/2014/main" id="{1CF773C4-AADC-487C-B875-76B8B0ECC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46837"/>
          </a:xfrm>
        </p:spPr>
        <p:txBody>
          <a:bodyPr/>
          <a:lstStyle/>
          <a:p>
            <a:r>
              <a:rPr lang="it-IT" altLang="it-IT" sz="5400"/>
              <a:t>E’ più facile farsi pagare una cifra importante </a:t>
            </a:r>
            <a:r>
              <a:rPr lang="it-IT" altLang="it-IT" sz="5400" u="sng"/>
              <a:t>per fare una cosa davvero difficile</a:t>
            </a:r>
            <a:r>
              <a:rPr lang="it-IT" altLang="it-IT" sz="5400"/>
              <a:t>, piuttosto che farsi pagare una cifra piccola per fare un lavoro del cavolo</a:t>
            </a:r>
          </a:p>
        </p:txBody>
      </p:sp>
      <p:sp>
        <p:nvSpPr>
          <p:cNvPr id="45059" name="Segnaposto numero diapositiva 3">
            <a:extLst>
              <a:ext uri="{FF2B5EF4-FFF2-40B4-BE49-F238E27FC236}">
                <a16:creationId xmlns:a16="http://schemas.microsoft.com/office/drawing/2014/main" id="{6EE49B9B-DD27-4D6A-AAEC-42A5105EC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46EB36-623F-4CF9-93D3-6A5B3606292E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2">
            <a:extLst>
              <a:ext uri="{FF2B5EF4-FFF2-40B4-BE49-F238E27FC236}">
                <a16:creationId xmlns:a16="http://schemas.microsoft.com/office/drawing/2014/main" id="{1E1E60EA-3DFC-4567-AE9C-4B6EB0F3A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8AB31-0DEF-41D5-9B50-3088FCD123D9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46083" name="Picture 2" descr="Risultati immagini per losers">
            <a:extLst>
              <a:ext uri="{FF2B5EF4-FFF2-40B4-BE49-F238E27FC236}">
                <a16:creationId xmlns:a16="http://schemas.microsoft.com/office/drawing/2014/main" id="{FE61AF49-7541-4315-B878-C9E3051119E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8" y="1052513"/>
            <a:ext cx="7705725" cy="4044950"/>
          </a:xfr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>
            <a:extLst>
              <a:ext uri="{FF2B5EF4-FFF2-40B4-BE49-F238E27FC236}">
                <a16:creationId xmlns:a16="http://schemas.microsoft.com/office/drawing/2014/main" id="{ED415514-9A08-4E66-99C0-03F9833D2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6000" b="1">
                <a:solidFill>
                  <a:srgbClr val="C00000"/>
                </a:solidFill>
              </a:rPr>
              <a:t>2) L’azienda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FC260-15BE-4E4C-9306-C279C269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L’azienda esiste unicamente per realizzare i sogni dei propri clienti </a:t>
            </a:r>
          </a:p>
          <a:p>
            <a:pPr>
              <a:defRPr/>
            </a:pPr>
            <a:r>
              <a:rPr lang="it-IT" dirty="0"/>
              <a:t>Sposare i suoi sogni </a:t>
            </a:r>
          </a:p>
          <a:p>
            <a:pPr>
              <a:defRPr/>
            </a:pPr>
            <a:r>
              <a:rPr lang="it-IT" dirty="0"/>
              <a:t>Desiderarli più di lui (innovazione, anticipazione, trasformazione)</a:t>
            </a:r>
          </a:p>
          <a:p>
            <a:pPr>
              <a:defRPr/>
            </a:pPr>
            <a:r>
              <a:rPr lang="it-IT" dirty="0"/>
              <a:t>Scambiare in abbondanza (anche quando ci perdi sul breve)</a:t>
            </a:r>
          </a:p>
          <a:p>
            <a:pPr marL="0" indent="0">
              <a:buFontTx/>
              <a:buNone/>
              <a:defRPr/>
            </a:pPr>
            <a:endParaRPr lang="it-IT" dirty="0"/>
          </a:p>
        </p:txBody>
      </p:sp>
      <p:sp>
        <p:nvSpPr>
          <p:cNvPr id="47108" name="Segnaposto numero diapositiva 3">
            <a:extLst>
              <a:ext uri="{FF2B5EF4-FFF2-40B4-BE49-F238E27FC236}">
                <a16:creationId xmlns:a16="http://schemas.microsoft.com/office/drawing/2014/main" id="{16F9C3AB-24FC-46D6-8B18-CEC82920F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B530D-D41E-4CB0-8461-B4C93242FF01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>
            <a:extLst>
              <a:ext uri="{FF2B5EF4-FFF2-40B4-BE49-F238E27FC236}">
                <a16:creationId xmlns:a16="http://schemas.microsoft.com/office/drawing/2014/main" id="{4A560506-2806-4B15-99FC-045D550F9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9A60AF-4F6D-40E2-AA9F-2DEC2F90DEE3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20483" name="Immagine 4">
            <a:extLst>
              <a:ext uri="{FF2B5EF4-FFF2-40B4-BE49-F238E27FC236}">
                <a16:creationId xmlns:a16="http://schemas.microsoft.com/office/drawing/2014/main" id="{427DF8ED-8C9E-44CB-8459-3B06CF31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>
            <a:extLst>
              <a:ext uri="{FF2B5EF4-FFF2-40B4-BE49-F238E27FC236}">
                <a16:creationId xmlns:a16="http://schemas.microsoft.com/office/drawing/2014/main" id="{E525F6E5-308C-4931-999F-F4E1BEBE5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it-IT" altLang="it-IT" sz="5400" b="1">
                <a:solidFill>
                  <a:srgbClr val="C00000"/>
                </a:solidFill>
              </a:rPr>
              <a:t>3) L’interazione</a:t>
            </a:r>
          </a:p>
        </p:txBody>
      </p:sp>
      <p:sp>
        <p:nvSpPr>
          <p:cNvPr id="48131" name="Segnaposto contenuto 3">
            <a:extLst>
              <a:ext uri="{FF2B5EF4-FFF2-40B4-BE49-F238E27FC236}">
                <a16:creationId xmlns:a16="http://schemas.microsoft.com/office/drawing/2014/main" id="{1EF3A132-C749-425C-AAE5-DD8992CA5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900113"/>
            <a:ext cx="9217025" cy="6057900"/>
          </a:xfrm>
        </p:spPr>
        <p:txBody>
          <a:bodyPr/>
          <a:lstStyle/>
          <a:p>
            <a:r>
              <a:rPr lang="it-IT" altLang="it-IT"/>
              <a:t>a) Dai loro quello che chiedono e rendili felici. </a:t>
            </a:r>
          </a:p>
          <a:p>
            <a:r>
              <a:rPr lang="it-IT" altLang="it-IT"/>
              <a:t>b) Come titolare sii raggiungibile su tutti i canali: </a:t>
            </a:r>
          </a:p>
          <a:p>
            <a:pPr lvl="1"/>
            <a:r>
              <a:rPr lang="it-IT" altLang="it-IT"/>
              <a:t>Messenger </a:t>
            </a:r>
          </a:p>
          <a:p>
            <a:pPr lvl="1"/>
            <a:r>
              <a:rPr lang="it-IT" altLang="it-IT"/>
              <a:t>Facebook </a:t>
            </a:r>
          </a:p>
          <a:p>
            <a:pPr lvl="1"/>
            <a:r>
              <a:rPr lang="it-IT" altLang="it-IT"/>
              <a:t>Instagram </a:t>
            </a:r>
          </a:p>
          <a:p>
            <a:pPr lvl="1"/>
            <a:r>
              <a:rPr lang="it-IT" altLang="it-IT"/>
              <a:t>Whatsapp </a:t>
            </a:r>
          </a:p>
          <a:p>
            <a:pPr lvl="1"/>
            <a:r>
              <a:rPr lang="it-IT" altLang="it-IT"/>
              <a:t>Telegram </a:t>
            </a:r>
          </a:p>
          <a:p>
            <a:pPr lvl="1"/>
            <a:r>
              <a:rPr lang="it-IT" altLang="it-IT"/>
              <a:t>Messaggio SMS</a:t>
            </a:r>
          </a:p>
          <a:p>
            <a:pPr lvl="1"/>
            <a:r>
              <a:rPr lang="it-IT" altLang="it-IT"/>
              <a:t>Email </a:t>
            </a:r>
          </a:p>
          <a:p>
            <a:pPr lvl="1"/>
            <a:r>
              <a:rPr lang="it-IT" altLang="it-IT"/>
              <a:t>Ma non per telefono</a:t>
            </a:r>
          </a:p>
          <a:p>
            <a:pPr lvl="1"/>
            <a:endParaRPr lang="it-IT" altLang="it-IT"/>
          </a:p>
        </p:txBody>
      </p:sp>
      <p:sp>
        <p:nvSpPr>
          <p:cNvPr id="48132" name="Segnaposto numero diapositiva 2">
            <a:extLst>
              <a:ext uri="{FF2B5EF4-FFF2-40B4-BE49-F238E27FC236}">
                <a16:creationId xmlns:a16="http://schemas.microsoft.com/office/drawing/2014/main" id="{4A5C826A-1DF7-4D89-BD8C-BD48F5EFE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8763F-24CA-463F-90FE-B265D4D1EC9A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>
            <a:extLst>
              <a:ext uri="{FF2B5EF4-FFF2-40B4-BE49-F238E27FC236}">
                <a16:creationId xmlns:a16="http://schemas.microsoft.com/office/drawing/2014/main" id="{CAA3B3FA-545E-46EC-BECC-D944DAE6A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it-IT" altLang="it-IT" sz="8000" b="1"/>
              <a:t>4) Non è un cliente. </a:t>
            </a:r>
            <a:br>
              <a:rPr lang="it-IT" altLang="it-IT" sz="8000" b="1"/>
            </a:br>
            <a:r>
              <a:rPr lang="it-IT" altLang="it-IT" sz="8000" b="1">
                <a:solidFill>
                  <a:srgbClr val="C00000"/>
                </a:solidFill>
              </a:rPr>
              <a:t>E’ un essere!</a:t>
            </a:r>
          </a:p>
        </p:txBody>
      </p:sp>
      <p:sp>
        <p:nvSpPr>
          <p:cNvPr id="49155" name="Segnaposto numero diapositiva 3">
            <a:extLst>
              <a:ext uri="{FF2B5EF4-FFF2-40B4-BE49-F238E27FC236}">
                <a16:creationId xmlns:a16="http://schemas.microsoft.com/office/drawing/2014/main" id="{1497521D-0DF2-4A44-9BA6-C2B6FBBA7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F48BE5-6336-4469-BD69-4E0A7BD9FA4E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2">
            <a:extLst>
              <a:ext uri="{FF2B5EF4-FFF2-40B4-BE49-F238E27FC236}">
                <a16:creationId xmlns:a16="http://schemas.microsoft.com/office/drawing/2014/main" id="{504CBA15-D6F9-4853-9BD7-77BD20C2D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67514F-0A99-4FF2-9C19-B48C25ECC5A9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21507" name="Picture 2" descr="Risultati immagini per change of paradigm vase">
            <a:extLst>
              <a:ext uri="{FF2B5EF4-FFF2-40B4-BE49-F238E27FC236}">
                <a16:creationId xmlns:a16="http://schemas.microsoft.com/office/drawing/2014/main" id="{6B16FE17-4008-428F-915B-6711C94B5DC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3" y="274638"/>
            <a:ext cx="5768975" cy="5851525"/>
          </a:xfr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2">
            <a:extLst>
              <a:ext uri="{FF2B5EF4-FFF2-40B4-BE49-F238E27FC236}">
                <a16:creationId xmlns:a16="http://schemas.microsoft.com/office/drawing/2014/main" id="{54685D5F-9C4C-4626-B570-7244783A5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Fai una lista delle persone o delle istituzioni per le quali hai lo stesso affetto che avresti per un fratello </a:t>
            </a:r>
            <a:r>
              <a:rPr lang="it-IT" altLang="it-IT" b="1">
                <a:solidFill>
                  <a:schemeClr val="tx1"/>
                </a:solidFill>
              </a:rPr>
              <a:t>(o anche un pochettino meno)</a:t>
            </a:r>
          </a:p>
        </p:txBody>
      </p:sp>
      <p:sp>
        <p:nvSpPr>
          <p:cNvPr id="22531" name="Segnaposto numero diapositiva 1">
            <a:extLst>
              <a:ext uri="{FF2B5EF4-FFF2-40B4-BE49-F238E27FC236}">
                <a16:creationId xmlns:a16="http://schemas.microsoft.com/office/drawing/2014/main" id="{DBDB5F1E-347F-42B8-BC01-3788CB9ED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5BFFB-BA31-4C66-83C6-30D1F3A74079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2">
            <a:extLst>
              <a:ext uri="{FF2B5EF4-FFF2-40B4-BE49-F238E27FC236}">
                <a16:creationId xmlns:a16="http://schemas.microsoft.com/office/drawing/2014/main" id="{9E6E336B-9E30-4905-9B90-FA1C7CD86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A29718-14D1-4C10-908F-18B214B148FE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pic>
        <p:nvPicPr>
          <p:cNvPr id="23555" name="Picture 2" descr="https://pbs.twimg.com/media/CeFaHuXUMAgnfnA.jpg">
            <a:extLst>
              <a:ext uri="{FF2B5EF4-FFF2-40B4-BE49-F238E27FC236}">
                <a16:creationId xmlns:a16="http://schemas.microsoft.com/office/drawing/2014/main" id="{007E77AF-22D8-475A-83C4-EFAD717D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143000"/>
            <a:ext cx="91440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1">
            <a:extLst>
              <a:ext uri="{FF2B5EF4-FFF2-40B4-BE49-F238E27FC236}">
                <a16:creationId xmlns:a16="http://schemas.microsoft.com/office/drawing/2014/main" id="{74456C05-C63B-48BB-A734-7AFA225C5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EA0CD-0283-4BEB-8E7B-4B9ECF16E660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5BE09C4-621C-4534-B53F-09F0524852CC}"/>
              </a:ext>
            </a:extLst>
          </p:cNvPr>
          <p:cNvSpPr/>
          <p:nvPr/>
        </p:nvSpPr>
        <p:spPr>
          <a:xfrm>
            <a:off x="3059113" y="1528763"/>
            <a:ext cx="3313112" cy="30257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A5501C7-CB19-4DE3-817D-B7BA14E02517}"/>
              </a:ext>
            </a:extLst>
          </p:cNvPr>
          <p:cNvSpPr/>
          <p:nvPr/>
        </p:nvSpPr>
        <p:spPr>
          <a:xfrm>
            <a:off x="250825" y="0"/>
            <a:ext cx="8435975" cy="70294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581" name="CasellaDiTesto 4">
            <a:extLst>
              <a:ext uri="{FF2B5EF4-FFF2-40B4-BE49-F238E27FC236}">
                <a16:creationId xmlns:a16="http://schemas.microsoft.com/office/drawing/2014/main" id="{6E06B7F0-425C-4FB4-A6E1-E79D6EE5A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1965325"/>
            <a:ext cx="2670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/>
              <a:t>Cose o persone per le quali provo affetto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50FA30-A3F4-4118-8AF0-96CD7AED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420938"/>
            <a:ext cx="2670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B050"/>
                </a:solidFill>
              </a:rPr>
              <a:t>No Respon-sabilità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7B9644-A388-49EF-93B2-E87E1F54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606925"/>
            <a:ext cx="26685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B050"/>
                </a:solidFill>
              </a:rPr>
              <a:t>No Respon-sabilità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9D8DCF-DC26-4E2E-982D-8B5EDED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2290763"/>
            <a:ext cx="26685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B050"/>
                </a:solidFill>
              </a:rPr>
              <a:t>No Respon-sabilità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>
            <a:extLst>
              <a:ext uri="{FF2B5EF4-FFF2-40B4-BE49-F238E27FC236}">
                <a16:creationId xmlns:a16="http://schemas.microsoft.com/office/drawing/2014/main" id="{6F853DFB-C8AD-490F-9078-A4E8D76D0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836613"/>
            <a:ext cx="8229600" cy="4810125"/>
          </a:xfrm>
        </p:spPr>
        <p:txBody>
          <a:bodyPr/>
          <a:lstStyle/>
          <a:p>
            <a:r>
              <a:rPr lang="it-IT" altLang="it-IT" sz="6600" b="1">
                <a:solidFill>
                  <a:srgbClr val="C00000"/>
                </a:solidFill>
              </a:rPr>
              <a:t>L’area nella quale riesci a creare degli effetti è uguale all’area per la quale provi affetto</a:t>
            </a:r>
          </a:p>
        </p:txBody>
      </p:sp>
      <p:sp>
        <p:nvSpPr>
          <p:cNvPr id="25603" name="Segnaposto numero diapositiva 1">
            <a:extLst>
              <a:ext uri="{FF2B5EF4-FFF2-40B4-BE49-F238E27FC236}">
                <a16:creationId xmlns:a16="http://schemas.microsoft.com/office/drawing/2014/main" id="{BC0536D9-5C49-4A88-A997-A4E251434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A7681-0186-44A0-A8ED-E24407D79ACF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ZZI UOMINI  Oggi qualcuno che a questo punto posso solo definire un mezzo.mp4">
            <a:hlinkClick r:id="" action="ppaction://media"/>
            <a:extLst>
              <a:ext uri="{FF2B5EF4-FFF2-40B4-BE49-F238E27FC236}">
                <a16:creationId xmlns:a16="http://schemas.microsoft.com/office/drawing/2014/main" id="{E9F8F9FB-4A2D-4DFC-8690-F089F8EF2E8C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"/>
            <a:ext cx="9266238" cy="6950075"/>
          </a:xfrm>
        </p:spPr>
      </p:pic>
      <p:sp>
        <p:nvSpPr>
          <p:cNvPr id="26627" name="Segnaposto numero diapositiva 2">
            <a:extLst>
              <a:ext uri="{FF2B5EF4-FFF2-40B4-BE49-F238E27FC236}">
                <a16:creationId xmlns:a16="http://schemas.microsoft.com/office/drawing/2014/main" id="{B614F6B0-D88A-4B00-B06D-53B2BF678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EF7E49-A86A-4233-A107-CE9F3E23EDAC}" type="slidenum">
              <a:rPr lang="it-IT" altLang="it-IT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18953</TotalTime>
  <Words>425</Words>
  <Application>Microsoft Office PowerPoint</Application>
  <PresentationFormat>Presentazione su schermo (4:3)</PresentationFormat>
  <Paragraphs>88</Paragraphs>
  <Slides>31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Comic Sans MS</vt:lpstr>
      <vt:lpstr>Calibri</vt:lpstr>
      <vt:lpstr>Wingdings</vt:lpstr>
      <vt:lpstr>4_Struttura predefinita</vt:lpstr>
      <vt:lpstr>Uno Con il Cliente</vt:lpstr>
      <vt:lpstr>MBS 18-19 Luglio 2019 </vt:lpstr>
      <vt:lpstr>Presentazione standard di PowerPoint</vt:lpstr>
      <vt:lpstr>Presentazione standard di PowerPoint</vt:lpstr>
      <vt:lpstr>Fai una lista delle persone o delle istituzioni per le quali hai lo stesso affetto che avresti per un fratello (o anche un pochettino meno)</vt:lpstr>
      <vt:lpstr>Presentazione standard di PowerPoint</vt:lpstr>
      <vt:lpstr>Presentazione standard di PowerPoint</vt:lpstr>
      <vt:lpstr>L’area nella quale riesci a creare degli effetti è uguale all’area per la quale provi affetto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Noi quindi non perdiamo clienti ma perdiamo vitalità</vt:lpstr>
      <vt:lpstr>Presentazione standard di PowerPoint</vt:lpstr>
      <vt:lpstr>Presentazione standard di PowerPoint</vt:lpstr>
      <vt:lpstr>Se non ami il cliente, te lo dimenticherai…</vt:lpstr>
      <vt:lpstr>E se lo ami lui non si dimenticherà di te…</vt:lpstr>
      <vt:lpstr>Cliente nel 1998, poi incontrato 1 volta</vt:lpstr>
      <vt:lpstr>Gli ingredienti</vt:lpstr>
      <vt:lpstr>Presentazione standard di PowerPoint</vt:lpstr>
      <vt:lpstr>Presentazione standard di PowerPoint</vt:lpstr>
      <vt:lpstr>Oggi il cliente vuole l’istantaneità del servizio</vt:lpstr>
      <vt:lpstr>Uno con il cliente</vt:lpstr>
      <vt:lpstr>Qual è il massimo  livello di essere?</vt:lpstr>
      <vt:lpstr>E’ più facile farsi pagare una cifra importante per fare una cosa davvero difficile, piuttosto che farsi pagare una cifra piccola per fare un lavoro del cavolo</vt:lpstr>
      <vt:lpstr>Presentazione standard di PowerPoint</vt:lpstr>
      <vt:lpstr>2) L’azienda </vt:lpstr>
      <vt:lpstr>3) L’interazione</vt:lpstr>
      <vt:lpstr>4) Non è un cliente.  E’ un essere!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</dc:creator>
  <cp:lastModifiedBy>fabian scolz</cp:lastModifiedBy>
  <cp:revision>693</cp:revision>
  <cp:lastPrinted>2019-06-19T01:20:47Z</cp:lastPrinted>
  <dcterms:created xsi:type="dcterms:W3CDTF">2012-06-03T21:15:34Z</dcterms:created>
  <dcterms:modified xsi:type="dcterms:W3CDTF">2019-06-23T09:25:32Z</dcterms:modified>
</cp:coreProperties>
</file>