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0" r:id="rId7"/>
    <p:sldId id="262" r:id="rId8"/>
    <p:sldId id="265" r:id="rId9"/>
    <p:sldId id="259" r:id="rId10"/>
    <p:sldId id="267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048E7F-428C-4D1A-81EB-1F49DBF47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1326" y="1784411"/>
            <a:ext cx="8429348" cy="9119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IL CLIENTE AL CENTRO</a:t>
            </a:r>
            <a:endParaRPr lang="it-IT" dirty="0">
              <a:solidFill>
                <a:schemeClr val="accent6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4290EA-F4C5-4178-8084-599D3D885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849" y="3773009"/>
            <a:ext cx="9047826" cy="103868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OSM International Operations Manager </a:t>
            </a: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Fabian Daniel Scolz</a:t>
            </a:r>
            <a:endParaRPr lang="it-IT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35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44B60E-1327-4FF2-B003-0A4F73C01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430" y="917612"/>
            <a:ext cx="3105705" cy="789219"/>
          </a:xfrm>
        </p:spPr>
        <p:txBody>
          <a:bodyPr>
            <a:normAutofit/>
          </a:bodyPr>
          <a:lstStyle/>
          <a:p>
            <a:pPr algn="ctr"/>
            <a:r>
              <a:rPr lang="it-IT" sz="4400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L’onestà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0F2BB6-0FA6-45E2-A1C8-643C67C14035}"/>
              </a:ext>
            </a:extLst>
          </p:cNvPr>
          <p:cNvSpPr txBox="1"/>
          <p:nvPr/>
        </p:nvSpPr>
        <p:spPr>
          <a:xfrm>
            <a:off x="2050742" y="2198059"/>
            <a:ext cx="734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Algerian" panose="04020705040A02060702" pitchFamily="82" charset="0"/>
              </a:rPr>
              <a:t>Se vuoi comprendere sii onesto.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862F2A6-3ED3-4915-BF34-23E343BF9CCA}"/>
              </a:ext>
            </a:extLst>
          </p:cNvPr>
          <p:cNvSpPr txBox="1"/>
          <p:nvPr/>
        </p:nvSpPr>
        <p:spPr>
          <a:xfrm>
            <a:off x="2050742" y="3607116"/>
            <a:ext cx="721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Algerian" panose="04020705040A02060702" pitchFamily="82" charset="0"/>
              </a:rPr>
              <a:t>Se vuoi essere onesto sii sincero.</a:t>
            </a:r>
            <a:endParaRPr lang="it-IT" sz="3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861856F-A678-4180-86A7-E85989192A2E}"/>
              </a:ext>
            </a:extLst>
          </p:cNvPr>
          <p:cNvSpPr txBox="1"/>
          <p:nvPr/>
        </p:nvSpPr>
        <p:spPr>
          <a:xfrm>
            <a:off x="2050742" y="5016173"/>
            <a:ext cx="8575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Algerian" panose="04020705040A02060702" pitchFamily="82" charset="0"/>
              </a:rPr>
              <a:t>Se vuoi essere sincero sii interessato… sii te stesso!</a:t>
            </a:r>
          </a:p>
        </p:txBody>
      </p:sp>
    </p:spTree>
    <p:extLst>
      <p:ext uri="{BB962C8B-B14F-4D97-AF65-F5344CB8AC3E}">
        <p14:creationId xmlns:p14="http://schemas.microsoft.com/office/powerpoint/2010/main" val="378731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840256-1E2D-45F4-92B0-ADCBAF4841FA}"/>
              </a:ext>
            </a:extLst>
          </p:cNvPr>
          <p:cNvSpPr txBox="1"/>
          <p:nvPr/>
        </p:nvSpPr>
        <p:spPr>
          <a:xfrm>
            <a:off x="408369" y="828548"/>
            <a:ext cx="3737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Algerian" panose="04020705040A02060702" pitchFamily="82" charset="0"/>
              </a:rPr>
              <a:t>Ricapitolando…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7AC053-7AD2-4EFD-89AF-C31645600FBA}"/>
              </a:ext>
            </a:extLst>
          </p:cNvPr>
          <p:cNvSpPr txBox="1"/>
          <p:nvPr/>
        </p:nvSpPr>
        <p:spPr>
          <a:xfrm>
            <a:off x="485313" y="1877310"/>
            <a:ext cx="11221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Algerian" panose="04020705040A02060702" pitchFamily="82" charset="0"/>
              </a:rPr>
              <a:t>Sii interessato al cliente e sii disposto ad imparare da lui.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0BA890-7932-4249-B5AC-02C6E34B4F55}"/>
              </a:ext>
            </a:extLst>
          </p:cNvPr>
          <p:cNvSpPr txBox="1"/>
          <p:nvPr/>
        </p:nvSpPr>
        <p:spPr>
          <a:xfrm>
            <a:off x="408369" y="2875779"/>
            <a:ext cx="11026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Algerian" panose="04020705040A02060702" pitchFamily="82" charset="0"/>
              </a:rPr>
              <a:t>Comunica realmente con il tuo cliente, comprendendolo ed accettandolo così com’è.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966E63-FF03-4667-ABBF-98395892C8D0}"/>
              </a:ext>
            </a:extLst>
          </p:cNvPr>
          <p:cNvSpPr txBox="1"/>
          <p:nvPr/>
        </p:nvSpPr>
        <p:spPr>
          <a:xfrm>
            <a:off x="408369" y="4257164"/>
            <a:ext cx="5237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Algerian" panose="04020705040A02060702" pitchFamily="82" charset="0"/>
              </a:rPr>
              <a:t>Onestà alla base di tutto.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6D6453-6D6E-47C8-9FB4-11E7AC8B622C}"/>
              </a:ext>
            </a:extLst>
          </p:cNvPr>
          <p:cNvSpPr txBox="1"/>
          <p:nvPr/>
        </p:nvSpPr>
        <p:spPr>
          <a:xfrm>
            <a:off x="408369" y="5207662"/>
            <a:ext cx="112213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Algerian" panose="04020705040A02060702" pitchFamily="82" charset="0"/>
              </a:rPr>
              <a:t>Questo è l’unico modo per aiutare il cliente che sarà al centro dell’azienda, la tua azienda!</a:t>
            </a:r>
          </a:p>
        </p:txBody>
      </p:sp>
    </p:spTree>
    <p:extLst>
      <p:ext uri="{BB962C8B-B14F-4D97-AF65-F5344CB8AC3E}">
        <p14:creationId xmlns:p14="http://schemas.microsoft.com/office/powerpoint/2010/main" val="352265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9A5D6F-4B12-4252-A2F5-A6F9ECD3F4F1}"/>
              </a:ext>
            </a:extLst>
          </p:cNvPr>
          <p:cNvSpPr txBox="1"/>
          <p:nvPr/>
        </p:nvSpPr>
        <p:spPr>
          <a:xfrm>
            <a:off x="343316" y="1065320"/>
            <a:ext cx="85314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Algerian" panose="04020705040A02060702" pitchFamily="82" charset="0"/>
              </a:rPr>
              <a:t>«Si ha empatia quando ci troviamo nella mente di un’altra persona. Osserviamo la realtà attraverso i suoi occhi, proviamo le sue emozioni, condividiamo il suo dolore.»</a:t>
            </a:r>
          </a:p>
        </p:txBody>
      </p:sp>
      <p:sp>
        <p:nvSpPr>
          <p:cNvPr id="5" name="Segnaposto testo 2">
            <a:extLst>
              <a:ext uri="{FF2B5EF4-FFF2-40B4-BE49-F238E27FC236}">
                <a16:creationId xmlns:a16="http://schemas.microsoft.com/office/drawing/2014/main" id="{B22EF648-81EC-4FD2-8946-F79B8CBE550E}"/>
              </a:ext>
            </a:extLst>
          </p:cNvPr>
          <p:cNvSpPr txBox="1">
            <a:spLocks/>
          </p:cNvSpPr>
          <p:nvPr/>
        </p:nvSpPr>
        <p:spPr>
          <a:xfrm>
            <a:off x="8060925" y="5193437"/>
            <a:ext cx="3879542" cy="5992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dirty="0">
                <a:latin typeface="Algerian" panose="04020705040A02060702" pitchFamily="82" charset="0"/>
              </a:rPr>
              <a:t>Stephen R. Covey</a:t>
            </a:r>
          </a:p>
        </p:txBody>
      </p:sp>
      <p:pic>
        <p:nvPicPr>
          <p:cNvPr id="4098" name="Picture 2" descr="Risultati immagini per stephen covey">
            <a:extLst>
              <a:ext uri="{FF2B5EF4-FFF2-40B4-BE49-F238E27FC236}">
                <a16:creationId xmlns:a16="http://schemas.microsoft.com/office/drawing/2014/main" id="{E948D65B-3301-4E56-A315-7A44F1D14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359" y="447675"/>
            <a:ext cx="2219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72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persona, uomo, parete, inpiedi&#10;&#10;Descrizione generata automaticamente">
            <a:extLst>
              <a:ext uri="{FF2B5EF4-FFF2-40B4-BE49-F238E27FC236}">
                <a16:creationId xmlns:a16="http://schemas.microsoft.com/office/drawing/2014/main" id="{600F993D-FAA8-4CEA-86D4-ACC3A825D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104" y="1073274"/>
            <a:ext cx="2040546" cy="44386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3C65762-2A55-4CB1-ACA6-FD678E978940}"/>
              </a:ext>
            </a:extLst>
          </p:cNvPr>
          <p:cNvSpPr txBox="1"/>
          <p:nvPr/>
        </p:nvSpPr>
        <p:spPr>
          <a:xfrm>
            <a:off x="3926495" y="2507769"/>
            <a:ext cx="7894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latin typeface="Algerian" panose="04020705040A02060702" pitchFamily="82" charset="0"/>
              </a:rPr>
              <a:t>Questo</a:t>
            </a:r>
            <a:r>
              <a:rPr lang="en-US" sz="4800" dirty="0">
                <a:latin typeface="Algerian" panose="04020705040A02060702" pitchFamily="82" charset="0"/>
              </a:rPr>
              <a:t> </a:t>
            </a:r>
            <a:r>
              <a:rPr lang="en-US" sz="4800" dirty="0" err="1">
                <a:latin typeface="Algerian" panose="04020705040A02060702" pitchFamily="82" charset="0"/>
              </a:rPr>
              <a:t>paradigma</a:t>
            </a:r>
            <a:r>
              <a:rPr lang="en-US" sz="4800" dirty="0">
                <a:latin typeface="Algerian" panose="04020705040A02060702" pitchFamily="82" charset="0"/>
              </a:rPr>
              <a:t> vale </a:t>
            </a:r>
            <a:r>
              <a:rPr lang="en-US" sz="4800" dirty="0" err="1">
                <a:latin typeface="Algerian" panose="04020705040A02060702" pitchFamily="82" charset="0"/>
              </a:rPr>
              <a:t>anche</a:t>
            </a:r>
            <a:r>
              <a:rPr lang="en-US" sz="4800" dirty="0">
                <a:latin typeface="Algerian" panose="04020705040A02060702" pitchFamily="82" charset="0"/>
              </a:rPr>
              <a:t> all</a:t>
            </a:r>
            <a:r>
              <a:rPr lang="it-IT" sz="4800" dirty="0">
                <a:latin typeface="Algerian" panose="04020705040A02060702" pitchFamily="82" charset="0"/>
              </a:rPr>
              <a:t>’estero</a:t>
            </a:r>
          </a:p>
        </p:txBody>
      </p:sp>
    </p:spTree>
    <p:extLst>
      <p:ext uri="{BB962C8B-B14F-4D97-AF65-F5344CB8AC3E}">
        <p14:creationId xmlns:p14="http://schemas.microsoft.com/office/powerpoint/2010/main" val="23536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cartina mondo">
            <a:extLst>
              <a:ext uri="{FF2B5EF4-FFF2-40B4-BE49-F238E27FC236}">
                <a16:creationId xmlns:a16="http://schemas.microsoft.com/office/drawing/2014/main" id="{D67DDBD3-0BBF-46ED-8C8D-F81416FB03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6" t="9040" b="15313"/>
          <a:stretch/>
        </p:blipFill>
        <p:spPr bwMode="auto">
          <a:xfrm rot="21297511">
            <a:off x="3950099" y="2428967"/>
            <a:ext cx="7224713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B12545-3CB3-4A40-A4C9-8CFBB46C6778}"/>
              </a:ext>
            </a:extLst>
          </p:cNvPr>
          <p:cNvSpPr txBox="1"/>
          <p:nvPr/>
        </p:nvSpPr>
        <p:spPr>
          <a:xfrm>
            <a:off x="426128" y="355107"/>
            <a:ext cx="412811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lgerian" panose="04020705040A02060702" pitchFamily="82" charset="0"/>
              </a:rPr>
              <a:t>Osm e’ </a:t>
            </a:r>
            <a:r>
              <a:rPr lang="en-US" sz="3200" dirty="0" err="1">
                <a:latin typeface="Algerian" panose="04020705040A02060702" pitchFamily="82" charset="0"/>
              </a:rPr>
              <a:t>presente</a:t>
            </a:r>
            <a:r>
              <a:rPr lang="en-US" sz="3200" dirty="0">
                <a:latin typeface="Algerian" panose="04020705040A02060702" pitchFamily="82" charset="0"/>
              </a:rPr>
              <a:t> in:</a:t>
            </a:r>
          </a:p>
          <a:p>
            <a:r>
              <a:rPr lang="en-US" sz="3200" dirty="0">
                <a:latin typeface="Algerian" panose="04020705040A02060702" pitchFamily="82" charset="0"/>
              </a:rPr>
              <a:t>Bulgaria</a:t>
            </a:r>
          </a:p>
          <a:p>
            <a:r>
              <a:rPr lang="en-US" sz="3200" dirty="0">
                <a:latin typeface="Algerian" panose="04020705040A02060702" pitchFamily="82" charset="0"/>
              </a:rPr>
              <a:t>Romania</a:t>
            </a:r>
          </a:p>
          <a:p>
            <a:r>
              <a:rPr lang="en-US" sz="3200" dirty="0">
                <a:latin typeface="Algerian" panose="04020705040A02060702" pitchFamily="82" charset="0"/>
              </a:rPr>
              <a:t>Qatar</a:t>
            </a:r>
          </a:p>
          <a:p>
            <a:r>
              <a:rPr lang="en-US" sz="3200" dirty="0" err="1">
                <a:latin typeface="Algerian" panose="04020705040A02060702" pitchFamily="82" charset="0"/>
              </a:rPr>
              <a:t>Uae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Portogallo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Libano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Svizzera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Uk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Croazia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Usa</a:t>
            </a:r>
            <a:endParaRPr lang="en-US" sz="3200" dirty="0">
              <a:latin typeface="Algerian" panose="04020705040A02060702" pitchFamily="82" charset="0"/>
            </a:endParaRPr>
          </a:p>
          <a:p>
            <a:r>
              <a:rPr lang="en-US" sz="3200" dirty="0" err="1">
                <a:latin typeface="Algerian" panose="04020705040A02060702" pitchFamily="82" charset="0"/>
              </a:rPr>
              <a:t>brasile</a:t>
            </a:r>
            <a:endParaRPr lang="en-US" sz="3200" dirty="0">
              <a:latin typeface="Algerian" panose="04020705040A02060702" pitchFamily="82" charset="0"/>
            </a:endParaRPr>
          </a:p>
          <a:p>
            <a:endParaRPr lang="it-IT" sz="3200" dirty="0">
              <a:latin typeface="Algerian" panose="04020705040A02060702" pitchFamily="82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48306F-2C47-4A23-BF22-08354B0C3564}"/>
              </a:ext>
            </a:extLst>
          </p:cNvPr>
          <p:cNvSpPr txBox="1"/>
          <p:nvPr/>
        </p:nvSpPr>
        <p:spPr>
          <a:xfrm>
            <a:off x="4776186" y="355107"/>
            <a:ext cx="7144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Algerian" panose="04020705040A02060702" pitchFamily="82" charset="0"/>
              </a:rPr>
              <a:t>Dove eroghiamo i nostri servizi:</a:t>
            </a:r>
          </a:p>
          <a:p>
            <a:r>
              <a:rPr lang="it-IT" sz="3200" dirty="0">
                <a:latin typeface="Algerian" panose="04020705040A02060702" pitchFamily="82" charset="0"/>
              </a:rPr>
              <a:t>Tutti i paesi elencati</a:t>
            </a:r>
          </a:p>
          <a:p>
            <a:r>
              <a:rPr lang="it-IT" sz="3200" dirty="0">
                <a:latin typeface="Algerian" panose="04020705040A02060702" pitchFamily="82" charset="0"/>
              </a:rPr>
              <a:t>Cina</a:t>
            </a:r>
          </a:p>
          <a:p>
            <a:r>
              <a:rPr lang="it-IT" sz="3200" dirty="0">
                <a:latin typeface="Algerian" panose="04020705040A02060702" pitchFamily="82" charset="0"/>
              </a:rPr>
              <a:t>Spagna</a:t>
            </a:r>
          </a:p>
          <a:p>
            <a:endParaRPr lang="it-IT" sz="3200" dirty="0">
              <a:latin typeface="Algerian" panose="04020705040A02060702" pitchFamily="82" charset="0"/>
            </a:endParaRPr>
          </a:p>
          <a:p>
            <a:endParaRPr lang="it-IT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8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magine correlata">
            <a:extLst>
              <a:ext uri="{FF2B5EF4-FFF2-40B4-BE49-F238E27FC236}">
                <a16:creationId xmlns:a16="http://schemas.microsoft.com/office/drawing/2014/main" id="{093420E8-CFBE-4B94-AFE8-1BA22F043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010" y="361025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0D50D6E-3A83-4583-A22C-F426DA5E67BC}"/>
              </a:ext>
            </a:extLst>
          </p:cNvPr>
          <p:cNvSpPr txBox="1"/>
          <p:nvPr/>
        </p:nvSpPr>
        <p:spPr>
          <a:xfrm>
            <a:off x="710214" y="1500326"/>
            <a:ext cx="67203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Algerian" panose="04020705040A02060702" pitchFamily="82" charset="0"/>
              </a:rPr>
              <a:t>«Alla gente non interessa quanto tu sai, fino a quando non sanno quanto ti interessi a loro.»</a:t>
            </a:r>
          </a:p>
          <a:p>
            <a:pPr algn="r"/>
            <a:endParaRPr lang="it-IT" sz="4000" dirty="0">
              <a:latin typeface="Algerian" panose="04020705040A02060702" pitchFamily="82" charset="0"/>
            </a:endParaRPr>
          </a:p>
          <a:p>
            <a:pPr algn="r"/>
            <a:r>
              <a:rPr lang="it-IT" sz="4000" dirty="0">
                <a:latin typeface="Algerian" panose="04020705040A02060702" pitchFamily="82" charset="0"/>
              </a:rPr>
              <a:t>Zig </a:t>
            </a:r>
            <a:r>
              <a:rPr lang="it-IT" sz="4000" dirty="0" err="1">
                <a:latin typeface="Algerian" panose="04020705040A02060702" pitchFamily="82" charset="0"/>
              </a:rPr>
              <a:t>Ziglar</a:t>
            </a:r>
            <a:endParaRPr lang="it-IT" sz="4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8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CBECFA-D651-4B6B-AA90-77CBC002D3D3}"/>
              </a:ext>
            </a:extLst>
          </p:cNvPr>
          <p:cNvSpPr txBox="1"/>
          <p:nvPr/>
        </p:nvSpPr>
        <p:spPr>
          <a:xfrm>
            <a:off x="2318550" y="740916"/>
            <a:ext cx="81393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lgerian" panose="04020705040A02060702" pitchFamily="82" charset="0"/>
              </a:rPr>
              <a:t>Interessante</a:t>
            </a:r>
            <a:r>
              <a:rPr lang="it-IT" sz="3600" dirty="0">
                <a:latin typeface="Algerian" panose="04020705040A02060702" pitchFamily="82" charset="0"/>
              </a:rPr>
              <a:t> vs </a:t>
            </a:r>
            <a:r>
              <a:rPr lang="it-IT" sz="3600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interessato</a:t>
            </a:r>
          </a:p>
          <a:p>
            <a:pPr algn="ctr"/>
            <a:endParaRPr lang="it-IT" sz="3600" dirty="0">
              <a:latin typeface="Algerian" panose="04020705040A02060702" pitchFamily="82" charset="0"/>
            </a:endParaRPr>
          </a:p>
          <a:p>
            <a:pPr algn="ctr"/>
            <a:endParaRPr lang="it-IT" sz="3600" dirty="0"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E7D41E-F7B1-49BB-9D96-2E25040F63B0}"/>
              </a:ext>
            </a:extLst>
          </p:cNvPr>
          <p:cNvSpPr txBox="1"/>
          <p:nvPr/>
        </p:nvSpPr>
        <p:spPr>
          <a:xfrm>
            <a:off x="1358283" y="3903839"/>
            <a:ext cx="93037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Interessato</a:t>
            </a:r>
            <a:r>
              <a:rPr lang="it-IT" sz="2800" dirty="0">
                <a:latin typeface="Algerian" panose="04020705040A02060702" pitchFamily="82" charset="0"/>
              </a:rPr>
              <a:t>: Quella persona (venditore/manager) attento e disposto a scoprire ciò che sta succedendo nella vita del proprio cliente e con lo scopo di aiutarlo.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4FCAC3-068C-41B8-8E1E-C27F73427327}"/>
              </a:ext>
            </a:extLst>
          </p:cNvPr>
          <p:cNvSpPr txBox="1"/>
          <p:nvPr/>
        </p:nvSpPr>
        <p:spPr>
          <a:xfrm>
            <a:off x="1358283" y="1818196"/>
            <a:ext cx="92327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  <a:latin typeface="Algerian" panose="04020705040A02060702" pitchFamily="82" charset="0"/>
              </a:rPr>
              <a:t>Interessante</a:t>
            </a:r>
            <a:r>
              <a:rPr lang="it-IT" sz="2800" dirty="0">
                <a:latin typeface="Algerian" panose="04020705040A02060702" pitchFamily="82" charset="0"/>
              </a:rPr>
              <a:t>: Quella persona che non ascolta il cliente e fa solo finta di farlo, perché è più importante la propria vita che quella del cliente… </a:t>
            </a:r>
          </a:p>
        </p:txBody>
      </p:sp>
    </p:spTree>
    <p:extLst>
      <p:ext uri="{BB962C8B-B14F-4D97-AF65-F5344CB8AC3E}">
        <p14:creationId xmlns:p14="http://schemas.microsoft.com/office/powerpoint/2010/main" val="18946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CFD580F5-E7BF-4C1D-BEFD-4A4601EBA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0F06750-78FE-4472-8DA5-14CF3336F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pic>
        <p:nvPicPr>
          <p:cNvPr id="3074" name="Picture 2" descr="Risultati immagini per stephen covey">
            <a:extLst>
              <a:ext uri="{FF2B5EF4-FFF2-40B4-BE49-F238E27FC236}">
                <a16:creationId xmlns:a16="http://schemas.microsoft.com/office/drawing/2014/main" id="{1B96993A-01B1-42C2-94EA-66A3407E1B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1010900" cy="6193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70D72FB-32B8-484E-B8C9-A889D272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0" y="1108719"/>
            <a:ext cx="4591050" cy="260206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200" dirty="0">
                <a:latin typeface="Algerian" panose="04020705040A02060702" pitchFamily="82" charset="0"/>
              </a:rPr>
              <a:t>«</a:t>
            </a:r>
            <a:r>
              <a:rPr lang="en-US" sz="4200" dirty="0" err="1">
                <a:latin typeface="Algerian" panose="04020705040A02060702" pitchFamily="82" charset="0"/>
              </a:rPr>
              <a:t>Cerca</a:t>
            </a:r>
            <a:r>
              <a:rPr lang="en-US" sz="4200" dirty="0">
                <a:latin typeface="Algerian" panose="04020705040A02060702" pitchFamily="82" charset="0"/>
              </a:rPr>
              <a:t> prima </a:t>
            </a:r>
            <a:br>
              <a:rPr lang="en-US" sz="4200" dirty="0">
                <a:latin typeface="Algerian" panose="04020705040A02060702" pitchFamily="82" charset="0"/>
              </a:rPr>
            </a:br>
            <a:r>
              <a:rPr lang="en-US" sz="4200" dirty="0">
                <a:latin typeface="Algerian" panose="04020705040A02060702" pitchFamily="82" charset="0"/>
              </a:rPr>
              <a:t>di </a:t>
            </a:r>
            <a:r>
              <a:rPr lang="en-US" sz="4200" dirty="0" err="1">
                <a:latin typeface="Algerian" panose="04020705040A02060702" pitchFamily="82" charset="0"/>
              </a:rPr>
              <a:t>capire</a:t>
            </a:r>
            <a:r>
              <a:rPr lang="en-US" sz="4200" dirty="0">
                <a:latin typeface="Algerian" panose="04020705040A02060702" pitchFamily="82" charset="0"/>
              </a:rPr>
              <a:t>… </a:t>
            </a:r>
            <a:br>
              <a:rPr lang="en-US" sz="4200" dirty="0">
                <a:latin typeface="Algerian" panose="04020705040A02060702" pitchFamily="82" charset="0"/>
              </a:rPr>
            </a:br>
            <a:r>
              <a:rPr lang="en-US" sz="4200" dirty="0">
                <a:latin typeface="Algerian" panose="04020705040A02060702" pitchFamily="82" charset="0"/>
              </a:rPr>
              <a:t>poi </a:t>
            </a:r>
            <a:br>
              <a:rPr lang="en-US" sz="4200" dirty="0">
                <a:latin typeface="Algerian" panose="04020705040A02060702" pitchFamily="82" charset="0"/>
              </a:rPr>
            </a:br>
            <a:r>
              <a:rPr lang="en-US" sz="4200" dirty="0">
                <a:latin typeface="Algerian" panose="04020705040A02060702" pitchFamily="82" charset="0"/>
              </a:rPr>
              <a:t>di </a:t>
            </a:r>
            <a:r>
              <a:rPr lang="en-US" sz="4200" dirty="0" err="1">
                <a:latin typeface="Algerian" panose="04020705040A02060702" pitchFamily="82" charset="0"/>
              </a:rPr>
              <a:t>essere</a:t>
            </a:r>
            <a:r>
              <a:rPr lang="en-US" sz="4200" dirty="0">
                <a:latin typeface="Algerian" panose="04020705040A02060702" pitchFamily="82" charset="0"/>
              </a:rPr>
              <a:t> </a:t>
            </a:r>
            <a:r>
              <a:rPr lang="en-US" sz="4200" dirty="0" err="1">
                <a:latin typeface="Algerian" panose="04020705040A02060702" pitchFamily="82" charset="0"/>
              </a:rPr>
              <a:t>capito</a:t>
            </a:r>
            <a:r>
              <a:rPr lang="en-US" sz="4200" dirty="0">
                <a:latin typeface="Algerian" panose="04020705040A02060702" pitchFamily="82" charset="0"/>
              </a:rPr>
              <a:t>.»</a:t>
            </a:r>
            <a:br>
              <a:rPr lang="en-US" sz="4200" dirty="0"/>
            </a:br>
            <a:br>
              <a:rPr lang="en-US" sz="4200" dirty="0"/>
            </a:br>
            <a:endParaRPr lang="en-US" sz="42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45A276-F4FA-4F91-A63B-0F47737BC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10400" y="3096815"/>
            <a:ext cx="3114675" cy="6858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latin typeface="Algerian" panose="04020705040A02060702" pitchFamily="82" charset="0"/>
              </a:rPr>
              <a:t>Stephen R. Covey</a:t>
            </a:r>
          </a:p>
        </p:txBody>
      </p:sp>
    </p:spTree>
    <p:extLst>
      <p:ext uri="{BB962C8B-B14F-4D97-AF65-F5344CB8AC3E}">
        <p14:creationId xmlns:p14="http://schemas.microsoft.com/office/powerpoint/2010/main" val="36851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olo isoscele 1">
            <a:extLst>
              <a:ext uri="{FF2B5EF4-FFF2-40B4-BE49-F238E27FC236}">
                <a16:creationId xmlns:a16="http://schemas.microsoft.com/office/drawing/2014/main" id="{0EC6D855-17A3-4BA1-AAB4-854A48874180}"/>
              </a:ext>
            </a:extLst>
          </p:cNvPr>
          <p:cNvSpPr/>
          <p:nvPr/>
        </p:nvSpPr>
        <p:spPr>
          <a:xfrm>
            <a:off x="3937244" y="1105223"/>
            <a:ext cx="3630967" cy="38617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F20D5D-2755-4689-A14A-0164959E475D}"/>
              </a:ext>
            </a:extLst>
          </p:cNvPr>
          <p:cNvSpPr txBox="1"/>
          <p:nvPr/>
        </p:nvSpPr>
        <p:spPr>
          <a:xfrm>
            <a:off x="4736232" y="465809"/>
            <a:ext cx="2032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/>
                </a:solidFill>
                <a:latin typeface="Algerian" panose="04020705040A02060702" pitchFamily="82" charset="0"/>
              </a:rPr>
              <a:t>accordo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F5EF572-7975-47F6-AFBD-833E59863344}"/>
              </a:ext>
            </a:extLst>
          </p:cNvPr>
          <p:cNvSpPr txBox="1"/>
          <p:nvPr/>
        </p:nvSpPr>
        <p:spPr>
          <a:xfrm>
            <a:off x="1740024" y="4585408"/>
            <a:ext cx="1899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/>
                </a:solidFill>
                <a:latin typeface="Algerian" panose="04020705040A02060702" pitchFamily="82" charset="0"/>
              </a:rPr>
              <a:t>feeling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0705087-51E2-4300-B931-44E5092CA1B8}"/>
              </a:ext>
            </a:extLst>
          </p:cNvPr>
          <p:cNvSpPr txBox="1"/>
          <p:nvPr/>
        </p:nvSpPr>
        <p:spPr>
          <a:xfrm>
            <a:off x="7865610" y="4382234"/>
            <a:ext cx="336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/>
                </a:solidFill>
                <a:latin typeface="Algerian" panose="04020705040A02060702" pitchFamily="82" charset="0"/>
              </a:rPr>
              <a:t>comunicazione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42D0201-4FA6-48A3-8810-5C7AC5C8B27E}"/>
              </a:ext>
            </a:extLst>
          </p:cNvPr>
          <p:cNvSpPr txBox="1"/>
          <p:nvPr/>
        </p:nvSpPr>
        <p:spPr>
          <a:xfrm>
            <a:off x="671743" y="5307272"/>
            <a:ext cx="10369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Algerian" panose="04020705040A02060702" pitchFamily="82" charset="0"/>
              </a:rPr>
              <a:t>Se nel tuo rapporto con il cliente sono presenti contemporaneamente tutti e tre questi fattori otterrai un miracolo...</a:t>
            </a:r>
          </a:p>
        </p:txBody>
      </p:sp>
    </p:spTree>
    <p:extLst>
      <p:ext uri="{BB962C8B-B14F-4D97-AF65-F5344CB8AC3E}">
        <p14:creationId xmlns:p14="http://schemas.microsoft.com/office/powerpoint/2010/main" val="1758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CFD580F5-E7BF-4C1D-BEFD-4A4601EBA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0F06750-78FE-4472-8DA5-14CF3336F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pic>
        <p:nvPicPr>
          <p:cNvPr id="2050" name="Picture 2" descr="Risultati immagini per comprensione">
            <a:extLst>
              <a:ext uri="{FF2B5EF4-FFF2-40B4-BE49-F238E27FC236}">
                <a16:creationId xmlns:a16="http://schemas.microsoft.com/office/drawing/2014/main" id="{0F692D68-E70B-420A-A5C2-7B5650ACD4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" b="507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8C0729-024E-46AF-BAA9-510A29C57C12}"/>
              </a:ext>
            </a:extLst>
          </p:cNvPr>
          <p:cNvSpPr txBox="1"/>
          <p:nvPr/>
        </p:nvSpPr>
        <p:spPr>
          <a:xfrm>
            <a:off x="2483851" y="901539"/>
            <a:ext cx="6848475" cy="9435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cap="all" dirty="0">
                <a:solidFill>
                  <a:srgbClr val="0070C0"/>
                </a:solidFill>
                <a:latin typeface="Algerian" panose="04020705040A02060702" pitchFamily="82" charset="0"/>
                <a:ea typeface="+mj-ea"/>
                <a:cs typeface="+mj-cs"/>
              </a:rPr>
              <a:t>La </a:t>
            </a:r>
            <a:r>
              <a:rPr lang="it-IT" sz="6000" b="1" cap="all" dirty="0">
                <a:solidFill>
                  <a:srgbClr val="0070C0"/>
                </a:solidFill>
                <a:latin typeface="Algerian" panose="04020705040A02060702" pitchFamily="82" charset="0"/>
                <a:ea typeface="+mj-ea"/>
                <a:cs typeface="+mj-cs"/>
              </a:rPr>
              <a:t>comprensione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7F66110-8DD1-47EE-BAF6-F5E3A9B5E345}"/>
              </a:ext>
            </a:extLst>
          </p:cNvPr>
          <p:cNvSpPr txBox="1"/>
          <p:nvPr/>
        </p:nvSpPr>
        <p:spPr>
          <a:xfrm>
            <a:off x="843379" y="2306298"/>
            <a:ext cx="101294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Algerian" panose="04020705040A02060702" pitchFamily="82" charset="0"/>
              </a:rPr>
              <a:t>Origine della parola:</a:t>
            </a:r>
          </a:p>
          <a:p>
            <a:r>
              <a:rPr lang="it-IT" sz="3600" dirty="0">
                <a:latin typeface="Algerian" panose="04020705040A02060702" pitchFamily="82" charset="0"/>
              </a:rPr>
              <a:t>Dal </a:t>
            </a:r>
            <a:r>
              <a:rPr lang="it-IT" sz="3600" i="1" dirty="0">
                <a:latin typeface="Algerian" panose="04020705040A02060702" pitchFamily="82" charset="0"/>
              </a:rPr>
              <a:t>latino </a:t>
            </a:r>
            <a:r>
              <a:rPr lang="it-IT" sz="3600" dirty="0">
                <a:latin typeface="Algerian" panose="04020705040A02060702" pitchFamily="82" charset="0"/>
              </a:rPr>
              <a:t>«</a:t>
            </a:r>
            <a:r>
              <a:rPr lang="it-IT" sz="3600" dirty="0" err="1">
                <a:latin typeface="Algerian" panose="04020705040A02060702" pitchFamily="82" charset="0"/>
              </a:rPr>
              <a:t>com</a:t>
            </a:r>
            <a:r>
              <a:rPr lang="it-IT" sz="3600" dirty="0">
                <a:latin typeface="Algerian" panose="04020705040A02060702" pitchFamily="82" charset="0"/>
              </a:rPr>
              <a:t> – </a:t>
            </a:r>
            <a:r>
              <a:rPr lang="it-IT" sz="3600" dirty="0" err="1">
                <a:latin typeface="Algerian" panose="04020705040A02060702" pitchFamily="82" charset="0"/>
              </a:rPr>
              <a:t>prehéndere</a:t>
            </a:r>
            <a:r>
              <a:rPr lang="it-IT" sz="3600" dirty="0">
                <a:latin typeface="Algerian" panose="04020705040A02060702" pitchFamily="82" charset="0"/>
              </a:rPr>
              <a:t>»</a:t>
            </a:r>
          </a:p>
          <a:p>
            <a:r>
              <a:rPr lang="it-IT" sz="3600" dirty="0" err="1">
                <a:latin typeface="Algerian" panose="04020705040A02060702" pitchFamily="82" charset="0"/>
              </a:rPr>
              <a:t>cum</a:t>
            </a:r>
            <a:r>
              <a:rPr lang="it-IT" sz="3600" dirty="0">
                <a:latin typeface="Algerian" panose="04020705040A02060702" pitchFamily="82" charset="0"/>
              </a:rPr>
              <a:t> = insieme</a:t>
            </a:r>
          </a:p>
          <a:p>
            <a:r>
              <a:rPr lang="it-IT" sz="3600" dirty="0" err="1">
                <a:latin typeface="Algerian" panose="04020705040A02060702" pitchFamily="82" charset="0"/>
              </a:rPr>
              <a:t>prehéndere</a:t>
            </a:r>
            <a:r>
              <a:rPr lang="it-IT" sz="3600" dirty="0">
                <a:latin typeface="Algerian" panose="04020705040A02060702" pitchFamily="82" charset="0"/>
              </a:rPr>
              <a:t> = prendere</a:t>
            </a:r>
          </a:p>
          <a:p>
            <a:r>
              <a:rPr lang="it-IT" sz="3600" dirty="0">
                <a:latin typeface="Algerian" panose="04020705040A02060702" pitchFamily="82" charset="0"/>
              </a:rPr>
              <a:t>Prendere insieme … contenere in sé</a:t>
            </a:r>
          </a:p>
        </p:txBody>
      </p:sp>
    </p:spTree>
    <p:extLst>
      <p:ext uri="{BB962C8B-B14F-4D97-AF65-F5344CB8AC3E}">
        <p14:creationId xmlns:p14="http://schemas.microsoft.com/office/powerpoint/2010/main" val="225994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magine correlata">
            <a:extLst>
              <a:ext uri="{FF2B5EF4-FFF2-40B4-BE49-F238E27FC236}">
                <a16:creationId xmlns:a16="http://schemas.microsoft.com/office/drawing/2014/main" id="{FB81CD5D-93AB-4DA4-A350-4AB919BE7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35" y="3009529"/>
            <a:ext cx="3318769" cy="331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1414608-D7B3-4CF5-BFC6-DDFBEFA02C39}"/>
              </a:ext>
            </a:extLst>
          </p:cNvPr>
          <p:cNvSpPr txBox="1"/>
          <p:nvPr/>
        </p:nvSpPr>
        <p:spPr>
          <a:xfrm>
            <a:off x="3968318" y="719091"/>
            <a:ext cx="771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Algerian" panose="04020705040A02060702" pitchFamily="82" charset="0"/>
              </a:rPr>
              <a:t>«Il più importante strumento di persuasione che hai nel tuo arsenale è l’onestà»</a:t>
            </a:r>
          </a:p>
          <a:p>
            <a:endParaRPr lang="it-IT" sz="4000" dirty="0">
              <a:latin typeface="Algerian" panose="04020705040A02060702" pitchFamily="82" charset="0"/>
            </a:endParaRPr>
          </a:p>
          <a:p>
            <a:pPr algn="r"/>
            <a:r>
              <a:rPr lang="it-IT" sz="4000" dirty="0">
                <a:latin typeface="Algerian" panose="04020705040A02060702" pitchFamily="82" charset="0"/>
              </a:rPr>
              <a:t>Zig </a:t>
            </a:r>
            <a:r>
              <a:rPr lang="it-IT" sz="4000" dirty="0" err="1">
                <a:latin typeface="Algerian" panose="04020705040A02060702" pitchFamily="82" charset="0"/>
              </a:rPr>
              <a:t>Ziglar</a:t>
            </a:r>
            <a:r>
              <a:rPr lang="it-IT" sz="4000" dirty="0">
                <a:latin typeface="Algerian" panose="04020705040A02060702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2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Scia di vapor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311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Algerian</vt:lpstr>
      <vt:lpstr>Arial</vt:lpstr>
      <vt:lpstr>Century Gothic</vt:lpstr>
      <vt:lpstr>Scia di vapore</vt:lpstr>
      <vt:lpstr>IL CLIENTE AL CENTRO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«Cerca prima  di capire…  poi  di essere capito.»  </vt:lpstr>
      <vt:lpstr>Presentazione standard di PowerPoint</vt:lpstr>
      <vt:lpstr>Presentazione standard di PowerPoint</vt:lpstr>
      <vt:lpstr>Presentazione standard di PowerPoint</vt:lpstr>
      <vt:lpstr>L’onestà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CLIENTE AL CENTRO</dc:title>
  <dc:creator>fabian scolz</dc:creator>
  <cp:lastModifiedBy>fabian scolz</cp:lastModifiedBy>
  <cp:revision>6</cp:revision>
  <dcterms:created xsi:type="dcterms:W3CDTF">2019-06-17T06:50:52Z</dcterms:created>
  <dcterms:modified xsi:type="dcterms:W3CDTF">2019-06-23T09:36:44Z</dcterms:modified>
</cp:coreProperties>
</file>