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1" r:id="rId15"/>
    <p:sldId id="270" r:id="rId16"/>
    <p:sldId id="275" r:id="rId17"/>
    <p:sldId id="272" r:id="rId18"/>
    <p:sldId id="273" r:id="rId19"/>
    <p:sldId id="276" r:id="rId20"/>
    <p:sldId id="278" r:id="rId21"/>
    <p:sldId id="279" r:id="rId22"/>
    <p:sldId id="280"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7C0C0D-C5D3-4637-BDD7-61EF69CBE433}" v="17" dt="2019-05-28T23:37:58.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D2412B-6651-4638-B07E-28DCFEC8685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FCD2B62-7398-4B60-91F2-E04567373D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E5648E4-E1D9-4A70-8CD3-7D0C0A0EB22F}"/>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5" name="Segnaposto piè di pagina 4">
            <a:extLst>
              <a:ext uri="{FF2B5EF4-FFF2-40B4-BE49-F238E27FC236}">
                <a16:creationId xmlns:a16="http://schemas.microsoft.com/office/drawing/2014/main" id="{BD537AB6-4DDF-40CB-AACE-D4F03E6D4E9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D5E47B-FCEF-4C8C-AA4A-ED0E9DD6D976}"/>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1083347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1226AD-C4E6-430C-A087-AC87965A826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110160F-1214-410E-9BD5-35C41ED37A4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B770F7B-0022-43A5-9D22-E1C8DCF45314}"/>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5" name="Segnaposto piè di pagina 4">
            <a:extLst>
              <a:ext uri="{FF2B5EF4-FFF2-40B4-BE49-F238E27FC236}">
                <a16:creationId xmlns:a16="http://schemas.microsoft.com/office/drawing/2014/main" id="{0BE799EE-C494-46CB-803E-ACE1A13A5D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48395F-22B4-4913-994A-D08D313876FF}"/>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1831766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87EADE6-1256-40D5-84A2-C87EFBCF1BB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7376A7C-A9A1-44D8-8546-0481C37481A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C4CBDE2-EC78-4876-AB91-8A995C04E4F9}"/>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5" name="Segnaposto piè di pagina 4">
            <a:extLst>
              <a:ext uri="{FF2B5EF4-FFF2-40B4-BE49-F238E27FC236}">
                <a16:creationId xmlns:a16="http://schemas.microsoft.com/office/drawing/2014/main" id="{806D292B-2F2B-413F-AFFA-E4A333C948F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B89BF50-F8EE-4D10-8A9F-429C67FD75AD}"/>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159249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05D0C1-E6B1-4E87-9063-8C93FB34AE8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BC0EE75-78A6-4F2A-9C9B-98EA3FE49CD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BAE6D2-0798-42E8-AF93-3CA79F0A7062}"/>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5" name="Segnaposto piè di pagina 4">
            <a:extLst>
              <a:ext uri="{FF2B5EF4-FFF2-40B4-BE49-F238E27FC236}">
                <a16:creationId xmlns:a16="http://schemas.microsoft.com/office/drawing/2014/main" id="{8765796F-60AD-4558-82E6-53EC030AE1A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DC47594-8797-4063-AF10-A0CEAB78BE7B}"/>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179760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9896B0-D152-44BA-BE45-20E87B4FA09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3BF74D6-BB55-456C-8E91-01D868B4D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D868254-BBE5-4C5C-8FA5-FFB38A76B6B1}"/>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5" name="Segnaposto piè di pagina 4">
            <a:extLst>
              <a:ext uri="{FF2B5EF4-FFF2-40B4-BE49-F238E27FC236}">
                <a16:creationId xmlns:a16="http://schemas.microsoft.com/office/drawing/2014/main" id="{150E50CB-C85C-4F64-90D1-10B03ADA9E6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D5C43AF-CB61-402E-BD8F-C98C6040FC7C}"/>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303106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E78839-70BF-41D5-BE12-8D1CE107484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C3AEF6-A817-42DE-A640-7CD54E363C1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9C4DE5B-0608-4048-ADAA-5C8D7853B0F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1D5D8CF-D6F6-4EEC-AB1E-E010406CF840}"/>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6" name="Segnaposto piè di pagina 5">
            <a:extLst>
              <a:ext uri="{FF2B5EF4-FFF2-40B4-BE49-F238E27FC236}">
                <a16:creationId xmlns:a16="http://schemas.microsoft.com/office/drawing/2014/main" id="{BF34BA3B-41E2-4488-A54D-72B277210D2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E7AA22F-B0B9-4605-AEDE-27BF6EAC1094}"/>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345199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E7369-57A9-4CB1-86C6-D798C58AEC5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2EC72FD-C126-401F-83C0-DABA391CB5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DB1B0C7-972F-463E-9858-A1B4579E34B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A5191BA-4207-4610-A764-58FBBB330F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78F366F-1C38-42C9-99F2-F1929063488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F24503A-AB6E-45CB-9D3C-5D94D27FF09D}"/>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8" name="Segnaposto piè di pagina 7">
            <a:extLst>
              <a:ext uri="{FF2B5EF4-FFF2-40B4-BE49-F238E27FC236}">
                <a16:creationId xmlns:a16="http://schemas.microsoft.com/office/drawing/2014/main" id="{3C452969-D49A-4916-A192-DFD43168432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4D819D9-2D04-41A9-AE90-426FEB61F08E}"/>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1082347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A77968-8814-4779-82AB-958C7E7518E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D2618C5-5EF4-4EC3-8193-62B0C91D1786}"/>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4" name="Segnaposto piè di pagina 3">
            <a:extLst>
              <a:ext uri="{FF2B5EF4-FFF2-40B4-BE49-F238E27FC236}">
                <a16:creationId xmlns:a16="http://schemas.microsoft.com/office/drawing/2014/main" id="{A4B97B78-CB94-4BC7-A694-FE09F798C60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1298EF8-041D-4C03-B063-9E4CE265325E}"/>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234826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8CBC1D3-2365-49E8-B457-687F10E6999A}"/>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3" name="Segnaposto piè di pagina 2">
            <a:extLst>
              <a:ext uri="{FF2B5EF4-FFF2-40B4-BE49-F238E27FC236}">
                <a16:creationId xmlns:a16="http://schemas.microsoft.com/office/drawing/2014/main" id="{D18B412C-D6FF-44AB-8AD4-5950E018053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764FE56-1C92-4006-A2EF-B843C82747EE}"/>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1590858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C54C55-9FF8-44CC-80AD-2C43543D655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E8A7C9F-4561-4160-8B10-8DA53B5949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3A2EFDD-32D7-470D-B105-1DB838DD5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A4A10E2-7B6A-41B9-8125-E244D61EF8D4}"/>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6" name="Segnaposto piè di pagina 5">
            <a:extLst>
              <a:ext uri="{FF2B5EF4-FFF2-40B4-BE49-F238E27FC236}">
                <a16:creationId xmlns:a16="http://schemas.microsoft.com/office/drawing/2014/main" id="{0A75F5A4-2DE0-4897-BB29-994ABB20BFE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D9531B0-5109-41C2-9043-AC16E0F7B7B6}"/>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35162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C43E2B-B393-444B-9D54-BF712D718A0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A9807CA-BB4A-4E2B-9E2A-9E9E73FE8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877279-92E3-4FFA-8933-7F58A41A3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4D49B9E-B67D-4E3B-A47A-A97A26B8EDE5}"/>
              </a:ext>
            </a:extLst>
          </p:cNvPr>
          <p:cNvSpPr>
            <a:spLocks noGrp="1"/>
          </p:cNvSpPr>
          <p:nvPr>
            <p:ph type="dt" sz="half" idx="10"/>
          </p:nvPr>
        </p:nvSpPr>
        <p:spPr/>
        <p:txBody>
          <a:bodyPr/>
          <a:lstStyle/>
          <a:p>
            <a:fld id="{F9FA5E3D-20C2-45E5-8354-17F4D38354F9}" type="datetimeFigureOut">
              <a:rPr lang="it-IT" smtClean="0"/>
              <a:t>29/05/2019</a:t>
            </a:fld>
            <a:endParaRPr lang="it-IT"/>
          </a:p>
        </p:txBody>
      </p:sp>
      <p:sp>
        <p:nvSpPr>
          <p:cNvPr id="6" name="Segnaposto piè di pagina 5">
            <a:extLst>
              <a:ext uri="{FF2B5EF4-FFF2-40B4-BE49-F238E27FC236}">
                <a16:creationId xmlns:a16="http://schemas.microsoft.com/office/drawing/2014/main" id="{294CB05C-069D-4779-934E-7ECF03033AB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C2C6667-0B07-4BED-865F-41A4AEF58153}"/>
              </a:ext>
            </a:extLst>
          </p:cNvPr>
          <p:cNvSpPr>
            <a:spLocks noGrp="1"/>
          </p:cNvSpPr>
          <p:nvPr>
            <p:ph type="sldNum" sz="quarter" idx="12"/>
          </p:nvPr>
        </p:nvSpPr>
        <p:spPr/>
        <p:txBody>
          <a:bodyPr/>
          <a:lstStyle/>
          <a:p>
            <a:fld id="{B92DEA0C-8908-41DD-A5C3-7338BFFDA603}" type="slidenum">
              <a:rPr lang="it-IT" smtClean="0"/>
              <a:t>‹N›</a:t>
            </a:fld>
            <a:endParaRPr lang="it-IT"/>
          </a:p>
        </p:txBody>
      </p:sp>
    </p:spTree>
    <p:extLst>
      <p:ext uri="{BB962C8B-B14F-4D97-AF65-F5344CB8AC3E}">
        <p14:creationId xmlns:p14="http://schemas.microsoft.com/office/powerpoint/2010/main" val="2481697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3C64C16-779A-4B0D-9DAD-86C92A7A8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D07F06A-328F-42EC-8531-7AE2A95672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5AFDC8B-83B6-496F-9CD2-DA07615FE1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A5E3D-20C2-45E5-8354-17F4D38354F9}" type="datetimeFigureOut">
              <a:rPr lang="it-IT" smtClean="0"/>
              <a:t>29/05/2019</a:t>
            </a:fld>
            <a:endParaRPr lang="it-IT"/>
          </a:p>
        </p:txBody>
      </p:sp>
      <p:sp>
        <p:nvSpPr>
          <p:cNvPr id="5" name="Segnaposto piè di pagina 4">
            <a:extLst>
              <a:ext uri="{FF2B5EF4-FFF2-40B4-BE49-F238E27FC236}">
                <a16:creationId xmlns:a16="http://schemas.microsoft.com/office/drawing/2014/main" id="{EFDFA0C0-1FA1-4764-B6BD-7A5CCCAB0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F9626C3-E3BA-4696-A72E-69200CC2B7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DEA0C-8908-41DD-A5C3-7338BFFDA603}" type="slidenum">
              <a:rPr lang="it-IT" smtClean="0"/>
              <a:t>‹N›</a:t>
            </a:fld>
            <a:endParaRPr lang="it-IT"/>
          </a:p>
        </p:txBody>
      </p:sp>
    </p:spTree>
    <p:extLst>
      <p:ext uri="{BB962C8B-B14F-4D97-AF65-F5344CB8AC3E}">
        <p14:creationId xmlns:p14="http://schemas.microsoft.com/office/powerpoint/2010/main" val="705965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39DED0F8-8BB9-49DC-B5F3-BFF74FD2574B}"/>
              </a:ext>
            </a:extLst>
          </p:cNvPr>
          <p:cNvSpPr>
            <a:spLocks noGrp="1"/>
          </p:cNvSpPr>
          <p:nvPr>
            <p:ph type="ctrTitle"/>
          </p:nvPr>
        </p:nvSpPr>
        <p:spPr>
          <a:xfrm>
            <a:off x="838199" y="4525347"/>
            <a:ext cx="6801321" cy="1737360"/>
          </a:xfrm>
        </p:spPr>
        <p:txBody>
          <a:bodyPr anchor="ctr">
            <a:normAutofit/>
          </a:bodyPr>
          <a:lstStyle/>
          <a:p>
            <a:pPr algn="r"/>
            <a:r>
              <a:rPr lang="it-IT" dirty="0"/>
              <a:t>GESTIRE LA FISCALITA’</a:t>
            </a:r>
          </a:p>
        </p:txBody>
      </p:sp>
      <p:sp>
        <p:nvSpPr>
          <p:cNvPr id="3" name="Sottotitolo 2">
            <a:extLst>
              <a:ext uri="{FF2B5EF4-FFF2-40B4-BE49-F238E27FC236}">
                <a16:creationId xmlns:a16="http://schemas.microsoft.com/office/drawing/2014/main" id="{04DEFE3D-7A9F-46A1-94AC-D26646F9C271}"/>
              </a:ext>
            </a:extLst>
          </p:cNvPr>
          <p:cNvSpPr>
            <a:spLocks noGrp="1"/>
          </p:cNvSpPr>
          <p:nvPr>
            <p:ph type="subTitle" idx="1"/>
          </p:nvPr>
        </p:nvSpPr>
        <p:spPr>
          <a:xfrm>
            <a:off x="7961258" y="4525347"/>
            <a:ext cx="3258675" cy="1737360"/>
          </a:xfrm>
        </p:spPr>
        <p:txBody>
          <a:bodyPr anchor="ctr">
            <a:normAutofit/>
          </a:bodyPr>
          <a:lstStyle/>
          <a:p>
            <a:pPr algn="l"/>
            <a:r>
              <a:rPr lang="it-IT" sz="2000" dirty="0"/>
              <a:t>CRISTINA MARCHESINI</a:t>
            </a:r>
          </a:p>
          <a:p>
            <a:pPr algn="l"/>
            <a:endParaRPr lang="it-IT" sz="2000" dirty="0"/>
          </a:p>
          <a:p>
            <a:pPr algn="l"/>
            <a:r>
              <a:rPr lang="it-IT" sz="2000" dirty="0"/>
              <a:t>CLASSE MBS – 29 MAGGIO 2019</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1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7474172" cy="1325563"/>
          </a:xfrm>
        </p:spPr>
        <p:txBody>
          <a:bodyPr>
            <a:normAutofit/>
          </a:bodyPr>
          <a:lstStyle/>
          <a:p>
            <a:r>
              <a:rPr lang="it-IT" dirty="0"/>
              <a:t>TUTTO QUESTO PER DIRVI CHE</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22320" y="1864311"/>
            <a:ext cx="6467867" cy="4643022"/>
          </a:xfrm>
        </p:spPr>
        <p:txBody>
          <a:bodyPr anchor="ctr">
            <a:normAutofit fontScale="92500" lnSpcReduction="20000"/>
          </a:bodyPr>
          <a:lstStyle/>
          <a:p>
            <a:pPr algn="just"/>
            <a:r>
              <a:rPr lang="it-IT" dirty="0"/>
              <a:t>La </a:t>
            </a:r>
            <a:r>
              <a:rPr lang="it-IT" sz="3000" b="1" dirty="0"/>
              <a:t>libertà di lavorare di decidere di organizzare</a:t>
            </a:r>
            <a:r>
              <a:rPr lang="it-IT" dirty="0"/>
              <a:t>, è una libertà che non ha prezzo.</a:t>
            </a:r>
          </a:p>
          <a:p>
            <a:pPr algn="just"/>
            <a:r>
              <a:rPr lang="it-IT" dirty="0"/>
              <a:t>Non vuol dire lavorare meno, fare quello che ci pare, guadagnare quello che  si vuole. </a:t>
            </a:r>
          </a:p>
          <a:p>
            <a:pPr algn="just"/>
            <a:r>
              <a:rPr lang="it-IT" dirty="0"/>
              <a:t>Vuol dire soprattutto </a:t>
            </a:r>
            <a:r>
              <a:rPr lang="it-IT" sz="3000" b="1" dirty="0"/>
              <a:t>poter lavorare come vuoi e  collaborare con le persone che vuoi</a:t>
            </a:r>
            <a:r>
              <a:rPr lang="it-IT" dirty="0"/>
              <a:t>.</a:t>
            </a:r>
          </a:p>
          <a:p>
            <a:pPr marL="0" indent="0" algn="ctr">
              <a:buNone/>
            </a:pPr>
            <a:r>
              <a:rPr lang="it-IT" sz="3900" b="1" dirty="0"/>
              <a:t>Chi ha la chiave che può renderci liberi, siamo noi stessi, noi abbiamo tutte le armi che ci servono.</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19192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7474172" cy="1325563"/>
          </a:xfrm>
        </p:spPr>
        <p:txBody>
          <a:bodyPr>
            <a:normAutofit/>
          </a:bodyPr>
          <a:lstStyle/>
          <a:p>
            <a:r>
              <a:rPr lang="it-IT" dirty="0"/>
              <a:t>ESSERE UN IMPRENDITORE LIBERO COSA SIGNIFICA?</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40075" y="1953127"/>
            <a:ext cx="6467867" cy="4642982"/>
          </a:xfrm>
        </p:spPr>
        <p:txBody>
          <a:bodyPr anchor="ctr">
            <a:normAutofit fontScale="70000" lnSpcReduction="20000"/>
          </a:bodyPr>
          <a:lstStyle/>
          <a:p>
            <a:pPr algn="just"/>
            <a:r>
              <a:rPr lang="it-IT" sz="3400" b="1" dirty="0"/>
              <a:t>Chi ha come priorità la famiglia o interessi al di fuori dell’ambito lavorativo</a:t>
            </a:r>
            <a:r>
              <a:rPr lang="it-IT" dirty="0"/>
              <a:t>, ha risposto che essere un imprenditore libero significa </a:t>
            </a:r>
            <a:r>
              <a:rPr lang="it-IT" b="1" dirty="0"/>
              <a:t>avere più tempo da dedicare alla famiglia e ad interessi diversi dall’ambito lavorativo</a:t>
            </a:r>
            <a:r>
              <a:rPr lang="it-IT" dirty="0"/>
              <a:t>.</a:t>
            </a:r>
          </a:p>
          <a:p>
            <a:pPr algn="just"/>
            <a:r>
              <a:rPr lang="it-IT" dirty="0"/>
              <a:t>Chi ha come priorità il </a:t>
            </a:r>
            <a:r>
              <a:rPr lang="it-IT" sz="3600" b="1" dirty="0"/>
              <a:t>lavoro</a:t>
            </a:r>
            <a:r>
              <a:rPr lang="it-IT" dirty="0"/>
              <a:t>: ha risposto che per sentirsi un imprenditore libero, </a:t>
            </a:r>
            <a:r>
              <a:rPr lang="it-IT" sz="3100" b="1" dirty="0"/>
              <a:t>dovrebbero esserci meno divieti e  imposizioni</a:t>
            </a:r>
            <a:r>
              <a:rPr lang="it-IT" dirty="0"/>
              <a:t>. Meno balzelli burocratici. Questo per dedicarsi di più alla propria attività imprenditoriale, e non disperdere energie e tempo nelle pratiche  burocratiche.</a:t>
            </a:r>
          </a:p>
          <a:p>
            <a:pPr marL="0" indent="0" algn="ctr">
              <a:buNone/>
            </a:pPr>
            <a:r>
              <a:rPr lang="it-IT" sz="3600" b="1" dirty="0"/>
              <a:t>Nessuno ha risposto che  per essere libero  occorre  più denaro. </a:t>
            </a:r>
          </a:p>
          <a:p>
            <a:pPr marL="0" indent="0" algn="ctr">
              <a:buNone/>
            </a:pPr>
            <a:r>
              <a:rPr lang="it-IT" sz="3600" b="1" dirty="0"/>
              <a:t>E’ vero che il denaro è  uno strumento importante, ma  non è pensato come prima cosa quando si parla di libertà.</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371025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7474172" cy="1325563"/>
          </a:xfrm>
        </p:spPr>
        <p:txBody>
          <a:bodyPr>
            <a:normAutofit/>
          </a:bodyPr>
          <a:lstStyle/>
          <a:p>
            <a:r>
              <a:rPr lang="it-IT" dirty="0"/>
              <a:t>INDICE DI LIBERTA’ FISCALE</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36428" y="1731145"/>
            <a:ext cx="6467867" cy="4909351"/>
          </a:xfrm>
        </p:spPr>
        <p:txBody>
          <a:bodyPr anchor="ctr">
            <a:normAutofit fontScale="85000" lnSpcReduction="20000"/>
          </a:bodyPr>
          <a:lstStyle/>
          <a:p>
            <a:pPr marL="0" indent="0" algn="just" fontAlgn="base">
              <a:buNone/>
            </a:pPr>
            <a:r>
              <a:rPr lang="it-IT" dirty="0"/>
              <a:t>Gli indicatori utilizzati sono 6:</a:t>
            </a:r>
          </a:p>
          <a:p>
            <a:pPr marL="0" indent="0" algn="just" fontAlgn="base">
              <a:buNone/>
            </a:pPr>
            <a:endParaRPr lang="it-IT" dirty="0"/>
          </a:p>
          <a:p>
            <a:pPr lvl="0" algn="just" fontAlgn="base"/>
            <a:r>
              <a:rPr lang="it-IT" dirty="0"/>
              <a:t>il numero di procedure per pagare le </a:t>
            </a:r>
            <a:r>
              <a:rPr lang="it-IT" b="1" dirty="0"/>
              <a:t>tasse</a:t>
            </a:r>
            <a:endParaRPr lang="it-IT" dirty="0"/>
          </a:p>
          <a:p>
            <a:pPr lvl="0" algn="just" fontAlgn="base"/>
            <a:r>
              <a:rPr lang="it-IT" dirty="0"/>
              <a:t>il numero di ore necessarie per pagare le </a:t>
            </a:r>
            <a:r>
              <a:rPr lang="it-IT" b="1" dirty="0"/>
              <a:t>tasse</a:t>
            </a:r>
            <a:endParaRPr lang="it-IT" dirty="0"/>
          </a:p>
          <a:p>
            <a:pPr lvl="0" algn="just" fontAlgn="base"/>
            <a:r>
              <a:rPr lang="it-IT" dirty="0"/>
              <a:t>l’aliquota </a:t>
            </a:r>
            <a:r>
              <a:rPr lang="it-IT" b="1" dirty="0"/>
              <a:t>fiscale</a:t>
            </a:r>
            <a:r>
              <a:rPr lang="it-IT" dirty="0"/>
              <a:t> totale (la percentuale di profitti che aziende e professionisti pagano all’ufficio delle imposte)</a:t>
            </a:r>
          </a:p>
          <a:p>
            <a:pPr lvl="0" algn="just" fontAlgn="base"/>
            <a:r>
              <a:rPr lang="it-IT" dirty="0"/>
              <a:t>il costo per pagare le </a:t>
            </a:r>
            <a:r>
              <a:rPr lang="it-IT" b="1" dirty="0"/>
              <a:t>tasse</a:t>
            </a:r>
            <a:r>
              <a:rPr lang="it-IT" dirty="0"/>
              <a:t> e la burocrazia</a:t>
            </a:r>
          </a:p>
          <a:p>
            <a:pPr lvl="0" algn="just" fontAlgn="base"/>
            <a:r>
              <a:rPr lang="it-IT" dirty="0"/>
              <a:t>la pressione </a:t>
            </a:r>
            <a:r>
              <a:rPr lang="it-IT" b="1" dirty="0"/>
              <a:t>fiscale</a:t>
            </a:r>
            <a:r>
              <a:rPr lang="it-IT" dirty="0"/>
              <a:t> come percentuale del PIL</a:t>
            </a:r>
          </a:p>
          <a:p>
            <a:pPr lvl="0" algn="just" fontAlgn="base"/>
            <a:r>
              <a:rPr lang="it-IT" dirty="0"/>
              <a:t>la pressione </a:t>
            </a:r>
            <a:r>
              <a:rPr lang="it-IT" b="1" dirty="0"/>
              <a:t>fiscale</a:t>
            </a:r>
            <a:r>
              <a:rPr lang="it-IT" dirty="0"/>
              <a:t> sulle famiglie.</a:t>
            </a:r>
          </a:p>
          <a:p>
            <a:pPr marL="0" lvl="0" indent="0" algn="just" fontAlgn="base">
              <a:buNone/>
            </a:pPr>
            <a:endParaRPr lang="it-IT" dirty="0"/>
          </a:p>
          <a:p>
            <a:pPr marL="0" indent="0" algn="ctr">
              <a:buNone/>
            </a:pPr>
            <a:r>
              <a:rPr lang="it-IT" b="1" dirty="0"/>
              <a:t>Non vi parrà sicuramente strano se vi dico che l’Italia è all’ultimo posto di questa classifica</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pic>
        <p:nvPicPr>
          <p:cNvPr id="5" name="Immagine 4">
            <a:extLst>
              <a:ext uri="{FF2B5EF4-FFF2-40B4-BE49-F238E27FC236}">
                <a16:creationId xmlns:a16="http://schemas.microsoft.com/office/drawing/2014/main" id="{6528084B-DCC3-4603-8A82-F2F176576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5987" y="27457"/>
            <a:ext cx="4096000" cy="2304000"/>
          </a:xfrm>
          <a:prstGeom prst="rect">
            <a:avLst/>
          </a:prstGeom>
        </p:spPr>
      </p:pic>
    </p:spTree>
    <p:extLst>
      <p:ext uri="{BB962C8B-B14F-4D97-AF65-F5344CB8AC3E}">
        <p14:creationId xmlns:p14="http://schemas.microsoft.com/office/powerpoint/2010/main" val="3694778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pic>
        <p:nvPicPr>
          <p:cNvPr id="11" name="Immagine 10" descr="http://www.capiredavverolacrisi.com/wp-content/uploads/2016/05/Senza-titolo2.png">
            <a:extLst>
              <a:ext uri="{FF2B5EF4-FFF2-40B4-BE49-F238E27FC236}">
                <a16:creationId xmlns:a16="http://schemas.microsoft.com/office/drawing/2014/main" id="{931D4B2E-86FF-4796-9094-0427EF93BED8}"/>
              </a:ext>
            </a:extLst>
          </p:cNvPr>
          <p:cNvPicPr/>
          <p:nvPr/>
        </p:nvPicPr>
        <p:blipFill>
          <a:blip r:embed="rId4"/>
          <a:srcRect/>
          <a:stretch>
            <a:fillRect/>
          </a:stretch>
        </p:blipFill>
        <p:spPr bwMode="auto">
          <a:xfrm>
            <a:off x="2638425" y="153034"/>
            <a:ext cx="4575810" cy="6551930"/>
          </a:xfrm>
          <a:prstGeom prst="rect">
            <a:avLst/>
          </a:prstGeom>
          <a:noFill/>
          <a:ln w="9525">
            <a:noFill/>
            <a:miter lim="800000"/>
            <a:headEnd/>
            <a:tailEnd/>
          </a:ln>
        </p:spPr>
      </p:pic>
    </p:spTree>
    <p:extLst>
      <p:ext uri="{BB962C8B-B14F-4D97-AF65-F5344CB8AC3E}">
        <p14:creationId xmlns:p14="http://schemas.microsoft.com/office/powerpoint/2010/main" val="2937802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04478" y="2358913"/>
            <a:ext cx="6467867" cy="4078239"/>
          </a:xfrm>
        </p:spPr>
        <p:txBody>
          <a:bodyPr anchor="ctr">
            <a:normAutofit fontScale="62500" lnSpcReduction="20000"/>
          </a:bodyPr>
          <a:lstStyle/>
          <a:p>
            <a:pPr algn="just"/>
            <a:r>
              <a:rPr lang="it-IT" dirty="0"/>
              <a:t>Il 2 giugno è il «Tax </a:t>
            </a:r>
            <a:r>
              <a:rPr lang="it-IT" dirty="0" err="1"/>
              <a:t>freedom</a:t>
            </a:r>
            <a:r>
              <a:rPr lang="it-IT" dirty="0"/>
              <a:t> day» italiano,  cioè la  festa della liberazione fiscale.</a:t>
            </a:r>
          </a:p>
          <a:p>
            <a:pPr algn="just"/>
            <a:r>
              <a:rPr lang="it-IT" dirty="0"/>
              <a:t>Significa che in media, un imprenditore italiano, inizia a lavorare per se stesso e non per pagare le tasse, dal 2 giugno.</a:t>
            </a:r>
          </a:p>
          <a:p>
            <a:pPr algn="just"/>
            <a:r>
              <a:rPr lang="it-IT" sz="3200" b="1" dirty="0"/>
              <a:t>Ci occorrono 152 giorni all’anno per pagare le imposte.</a:t>
            </a:r>
          </a:p>
          <a:p>
            <a:pPr algn="just"/>
            <a:r>
              <a:rPr lang="it-IT" dirty="0"/>
              <a:t>E’ evidente che se non siamo padroni della nostra azienda, se non conosciamo le dinamiche fiscali, se non conosciamo i numeri della nostra azienda, saremo sopraffatti  e  la nostra Tax </a:t>
            </a:r>
            <a:r>
              <a:rPr lang="it-IT" dirty="0" err="1"/>
              <a:t>freedom</a:t>
            </a:r>
            <a:r>
              <a:rPr lang="it-IT" dirty="0"/>
              <a:t> day sarà ancora più lontana.</a:t>
            </a:r>
          </a:p>
          <a:p>
            <a:pPr marL="0" indent="0" algn="ctr">
              <a:buNone/>
            </a:pPr>
            <a:r>
              <a:rPr lang="it-IT" sz="4500" b="1" dirty="0"/>
              <a:t>Libertà è uguale a disciplina</a:t>
            </a:r>
          </a:p>
          <a:p>
            <a:pPr marL="0" indent="0" algn="just">
              <a:buNone/>
            </a:pPr>
            <a:r>
              <a:rPr lang="it-IT" dirty="0"/>
              <a:t>Se studi la tua azienda anche da questo punto di vista, sarai in grado di governare il sistema.</a:t>
            </a:r>
          </a:p>
          <a:p>
            <a:pPr algn="just"/>
            <a:r>
              <a:rPr lang="it-IT" dirty="0"/>
              <a:t>Per poter vivere liberamente la nostra azienda la dobbiamo conoscere, sia da un punto di vista produttivo, ma anche economico finanziario. </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pic>
        <p:nvPicPr>
          <p:cNvPr id="5" name="Immagine 4">
            <a:extLst>
              <a:ext uri="{FF2B5EF4-FFF2-40B4-BE49-F238E27FC236}">
                <a16:creationId xmlns:a16="http://schemas.microsoft.com/office/drawing/2014/main" id="{C734100F-9033-466C-92EF-42EE0EAF9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362" y="29430"/>
            <a:ext cx="5508000" cy="2086220"/>
          </a:xfrm>
          <a:prstGeom prst="rect">
            <a:avLst/>
          </a:prstGeom>
        </p:spPr>
      </p:pic>
    </p:spTree>
    <p:extLst>
      <p:ext uri="{BB962C8B-B14F-4D97-AF65-F5344CB8AC3E}">
        <p14:creationId xmlns:p14="http://schemas.microsoft.com/office/powerpoint/2010/main" val="4056498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7474172" cy="1325563"/>
          </a:xfrm>
        </p:spPr>
        <p:txBody>
          <a:bodyPr>
            <a:normAutofit/>
          </a:bodyPr>
          <a:lstStyle/>
          <a:p>
            <a:r>
              <a:rPr lang="it-IT" dirty="0"/>
              <a:t>PER ESSERE LIBERI SERVE DISCIPLINA</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40075" y="1953127"/>
            <a:ext cx="6467867" cy="4634104"/>
          </a:xfrm>
        </p:spPr>
        <p:txBody>
          <a:bodyPr anchor="ctr">
            <a:normAutofit fontScale="85000" lnSpcReduction="20000"/>
          </a:bodyPr>
          <a:lstStyle/>
          <a:p>
            <a:r>
              <a:rPr lang="it-IT" dirty="0"/>
              <a:t>Sembra un paradosso, </a:t>
            </a:r>
            <a:r>
              <a:rPr lang="it-IT" sz="3600" b="1" dirty="0"/>
              <a:t>ma la disciplina è  una forma di libertà.</a:t>
            </a:r>
            <a:endParaRPr lang="it-IT" b="1" dirty="0"/>
          </a:p>
          <a:p>
            <a:r>
              <a:rPr lang="it-IT" dirty="0"/>
              <a:t>Nonostante le difficoltà burocratiche, se sei padrone delle tue attività, allora potrai essere libero. </a:t>
            </a:r>
          </a:p>
          <a:p>
            <a:r>
              <a:rPr lang="it-IT" dirty="0"/>
              <a:t>Perché se sei un campione (e per esserlo serve disciplina, ce lo insegnano i grandi sportivi) allora non avrai più paura di nulla.</a:t>
            </a:r>
          </a:p>
          <a:p>
            <a:r>
              <a:rPr lang="it-IT" dirty="0"/>
              <a:t>Perché sarai bravo in quello che fai.</a:t>
            </a:r>
          </a:p>
          <a:p>
            <a:r>
              <a:rPr lang="it-IT" dirty="0"/>
              <a:t>La libertà ha bisogno di alcune regole  per essere vissuta pienamente in maniera costruttiva.</a:t>
            </a:r>
          </a:p>
          <a:p>
            <a:r>
              <a:rPr lang="it-IT" dirty="0"/>
              <a:t>Certamente le nostre regole sono troppe, ma se ne siamo “padroni” se sappiamo guidarle, anche queste regole non potranno crearci problemi.</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446516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94875"/>
            <a:ext cx="12229955" cy="5284649"/>
          </a:xfrm>
          <a:prstGeom prst="rect">
            <a:avLst/>
          </a:prstGeom>
        </p:spPr>
      </p:pic>
    </p:spTree>
    <p:extLst>
      <p:ext uri="{BB962C8B-B14F-4D97-AF65-F5344CB8AC3E}">
        <p14:creationId xmlns:p14="http://schemas.microsoft.com/office/powerpoint/2010/main" val="1851252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7474172" cy="1325563"/>
          </a:xfrm>
        </p:spPr>
        <p:txBody>
          <a:bodyPr>
            <a:normAutofit/>
          </a:bodyPr>
          <a:lstStyle/>
          <a:p>
            <a:r>
              <a:rPr lang="it-IT" dirty="0"/>
              <a:t>DISCIPLINA FISCALE</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36428" y="1882066"/>
            <a:ext cx="6467867" cy="4563964"/>
          </a:xfrm>
        </p:spPr>
        <p:txBody>
          <a:bodyPr anchor="ctr">
            <a:normAutofit fontScale="92500" lnSpcReduction="10000"/>
          </a:bodyPr>
          <a:lstStyle/>
          <a:p>
            <a:pPr marL="0" indent="0" algn="just">
              <a:buNone/>
            </a:pPr>
            <a:r>
              <a:rPr lang="it-IT" dirty="0"/>
              <a:t>Per quanto riguarda la parte fiscale, ovviamente non potete conoscere tutte le normative. </a:t>
            </a:r>
          </a:p>
          <a:p>
            <a:pPr algn="just"/>
            <a:r>
              <a:rPr lang="it-IT" dirty="0"/>
              <a:t>potete essere curiosi e informarvi. Anche dal vostro consulente. </a:t>
            </a:r>
          </a:p>
          <a:p>
            <a:pPr algn="just"/>
            <a:r>
              <a:rPr lang="it-IT" dirty="0"/>
              <a:t>se avete idee chiedete consiglio. </a:t>
            </a:r>
          </a:p>
          <a:p>
            <a:pPr algn="just"/>
            <a:r>
              <a:rPr lang="it-IT" dirty="0"/>
              <a:t>non aspettate un anno per verificare la vostra situazione fiscale. </a:t>
            </a:r>
          </a:p>
          <a:p>
            <a:pPr algn="just"/>
            <a:r>
              <a:rPr lang="it-IT" dirty="0"/>
              <a:t>portate tutti i dati e fate in modo che chi vi segue abbia tutti le informazioni utili per darvi in cambio tutta la consulenza che vi serve.</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792513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7474172" cy="1325563"/>
          </a:xfrm>
        </p:spPr>
        <p:txBody>
          <a:bodyPr>
            <a:normAutofit/>
          </a:bodyPr>
          <a:lstStyle/>
          <a:p>
            <a:r>
              <a:rPr lang="it-IT" dirty="0"/>
              <a:t>NUOVI PROGETTI</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36428" y="1766656"/>
            <a:ext cx="6467867" cy="4722921"/>
          </a:xfrm>
        </p:spPr>
        <p:txBody>
          <a:bodyPr anchor="ctr">
            <a:normAutofit fontScale="92500" lnSpcReduction="20000"/>
          </a:bodyPr>
          <a:lstStyle/>
          <a:p>
            <a:pPr algn="just"/>
            <a:r>
              <a:rPr lang="it-IT" dirty="0"/>
              <a:t>se iniziate dei nuovi progetti parlatene anche con il consulente fiscale. </a:t>
            </a:r>
          </a:p>
          <a:p>
            <a:pPr algn="just"/>
            <a:r>
              <a:rPr lang="it-IT" dirty="0"/>
              <a:t>valutate anche l’impatto fiscale.</a:t>
            </a:r>
          </a:p>
          <a:p>
            <a:pPr algn="just"/>
            <a:r>
              <a:rPr lang="it-IT" dirty="0"/>
              <a:t>eviterete passi falsi, e forse potrete usufruire di agevolazioni.</a:t>
            </a:r>
          </a:p>
          <a:p>
            <a:pPr algn="just"/>
            <a:r>
              <a:rPr lang="it-IT" dirty="0"/>
              <a:t>quando l’azienda sarà assestata, fatevi fare un calcolo percentuale che potrete utilizzare da soli man mano che i mesi passano. </a:t>
            </a:r>
          </a:p>
          <a:p>
            <a:pPr algn="just"/>
            <a:r>
              <a:rPr lang="it-IT" dirty="0"/>
              <a:t>se sapete che il vostro  costo fiscale è il 54%, sarete  più attenti a gestire i costi. Inoltre in base anche ad un  bilancio provvisorio sarete in grado di capire quante tasse, in via indicativa andrete a pagare e potrete accantonarle.</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275262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7474172" cy="1325563"/>
          </a:xfrm>
        </p:spPr>
        <p:txBody>
          <a:bodyPr>
            <a:normAutofit/>
          </a:bodyPr>
          <a:lstStyle/>
          <a:p>
            <a:r>
              <a:rPr lang="it-IT" dirty="0"/>
              <a:t>CREARE SINERGIA</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36428" y="1669002"/>
            <a:ext cx="6467867" cy="4918228"/>
          </a:xfrm>
        </p:spPr>
        <p:txBody>
          <a:bodyPr anchor="ctr">
            <a:normAutofit fontScale="85000" lnSpcReduction="10000"/>
          </a:bodyPr>
          <a:lstStyle/>
          <a:p>
            <a:pPr algn="just"/>
            <a:r>
              <a:rPr lang="it-IT" dirty="0"/>
              <a:t>create una sinergia con i vostri collaboratori.</a:t>
            </a:r>
          </a:p>
          <a:p>
            <a:pPr algn="just"/>
            <a:r>
              <a:rPr lang="it-IT" dirty="0"/>
              <a:t>ottimizzare i costi dei collaboratori non significa pagarli poco. Significa, verificare se ci sono agevolazioni. Lo so sono poche, ma almeno verificatelo. </a:t>
            </a:r>
          </a:p>
          <a:p>
            <a:pPr algn="just"/>
            <a:r>
              <a:rPr lang="it-IT" dirty="0"/>
              <a:t>se dovete dare dei premi, verificate se si può trovare un modo per far si che il collaboratore riceva  una somma adeguata  senza che la tassazione divori il 50% del suo lavoro. </a:t>
            </a:r>
          </a:p>
          <a:p>
            <a:pPr algn="just"/>
            <a:r>
              <a:rPr lang="it-IT" dirty="0"/>
              <a:t>il welfare aziendale è una realtà. </a:t>
            </a:r>
          </a:p>
          <a:p>
            <a:pPr algn="just"/>
            <a:r>
              <a:rPr lang="it-IT" dirty="0"/>
              <a:t>anche la tassazione dei collaboratori, se controllata, può aiutare a migliorare la tassazione sia vostra che loro.</a:t>
            </a:r>
          </a:p>
          <a:p>
            <a:pPr marL="0" indent="0" algn="ctr">
              <a:buNone/>
            </a:pPr>
            <a:r>
              <a:rPr lang="it-IT" sz="3300" b="1" dirty="0"/>
              <a:t>Più soddisfazione più rendimento</a:t>
            </a:r>
            <a:r>
              <a:rPr lang="it-IT" dirty="0"/>
              <a:t>.</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303659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5ABB70-51CA-4FD6-B7E5-E5194D75A684}"/>
              </a:ext>
            </a:extLst>
          </p:cNvPr>
          <p:cNvSpPr>
            <a:spLocks noGrp="1"/>
          </p:cNvSpPr>
          <p:nvPr>
            <p:ph type="title"/>
          </p:nvPr>
        </p:nvSpPr>
        <p:spPr>
          <a:xfrm>
            <a:off x="1136428" y="627564"/>
            <a:ext cx="7474172" cy="1325563"/>
          </a:xfrm>
        </p:spPr>
        <p:txBody>
          <a:bodyPr>
            <a:normAutofit/>
          </a:bodyPr>
          <a:lstStyle/>
          <a:p>
            <a:r>
              <a:rPr lang="it-IT"/>
              <a:t>CHI SONO</a:t>
            </a:r>
          </a:p>
        </p:txBody>
      </p:sp>
      <p:sp>
        <p:nvSpPr>
          <p:cNvPr id="13" name="Segnaposto contenuto 2">
            <a:extLst>
              <a:ext uri="{FF2B5EF4-FFF2-40B4-BE49-F238E27FC236}">
                <a16:creationId xmlns:a16="http://schemas.microsoft.com/office/drawing/2014/main" id="{A2C47910-E7BF-45FE-9982-6C410B8FE145}"/>
              </a:ext>
            </a:extLst>
          </p:cNvPr>
          <p:cNvSpPr>
            <a:spLocks noGrp="1"/>
          </p:cNvSpPr>
          <p:nvPr>
            <p:ph idx="1"/>
          </p:nvPr>
        </p:nvSpPr>
        <p:spPr>
          <a:xfrm>
            <a:off x="1234083" y="2063473"/>
            <a:ext cx="6467867" cy="3874052"/>
          </a:xfrm>
        </p:spPr>
        <p:txBody>
          <a:bodyPr anchor="ctr">
            <a:normAutofit/>
          </a:bodyPr>
          <a:lstStyle/>
          <a:p>
            <a:r>
              <a:rPr lang="it-IT" sz="3200" dirty="0"/>
              <a:t>Mi chiamo </a:t>
            </a:r>
            <a:r>
              <a:rPr lang="it-IT" sz="3200" b="1" dirty="0"/>
              <a:t>Cristina Marchesini</a:t>
            </a:r>
          </a:p>
          <a:p>
            <a:r>
              <a:rPr lang="it-IT" sz="3200" dirty="0"/>
              <a:t>Mi occupo di </a:t>
            </a:r>
            <a:r>
              <a:rPr lang="it-IT" sz="3200" b="1" dirty="0"/>
              <a:t>Consulenza fiscale </a:t>
            </a:r>
            <a:r>
              <a:rPr lang="it-IT" sz="3200" dirty="0"/>
              <a:t>e </a:t>
            </a:r>
            <a:r>
              <a:rPr lang="it-IT" sz="3200" b="1" dirty="0"/>
              <a:t>strategie aziendali</a:t>
            </a:r>
          </a:p>
          <a:p>
            <a:r>
              <a:rPr lang="it-IT" sz="3200" dirty="0"/>
              <a:t>Da molti anni ho un mio studio e sono socia di uno studio di importanza nazionale, con sedi a </a:t>
            </a:r>
            <a:r>
              <a:rPr lang="it-IT" sz="3200" b="1" dirty="0"/>
              <a:t>Bologna</a:t>
            </a:r>
            <a:r>
              <a:rPr lang="it-IT" sz="3200" dirty="0"/>
              <a:t>, </a:t>
            </a:r>
            <a:r>
              <a:rPr lang="it-IT" sz="3200" b="1" dirty="0"/>
              <a:t>Modena</a:t>
            </a:r>
            <a:r>
              <a:rPr lang="it-IT" sz="3200" dirty="0"/>
              <a:t> e </a:t>
            </a:r>
            <a:r>
              <a:rPr lang="it-IT" sz="3200" b="1" dirty="0"/>
              <a:t>Parma</a:t>
            </a:r>
          </a:p>
          <a:p>
            <a:pPr marL="0" indent="0">
              <a:buNone/>
            </a:pPr>
            <a:endParaRPr lang="it-IT" sz="3200" dirty="0"/>
          </a:p>
        </p:txBody>
      </p:sp>
      <p:sp>
        <p:nvSpPr>
          <p:cNvPr id="19" name="Rectangle 1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A41415A-BF15-48E7-9B1C-F823CF797DA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026358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838200" y="1541385"/>
            <a:ext cx="6467867" cy="4918228"/>
          </a:xfrm>
        </p:spPr>
        <p:txBody>
          <a:bodyPr anchor="ctr">
            <a:normAutofit fontScale="92500" lnSpcReduction="20000"/>
          </a:bodyPr>
          <a:lstStyle/>
          <a:p>
            <a:r>
              <a:rPr lang="it-IT" dirty="0"/>
              <a:t>E’ LIBERO COLUI CHE E’ PADRONE DI SE STESSO.</a:t>
            </a:r>
          </a:p>
          <a:p>
            <a:r>
              <a:rPr lang="it-IT" dirty="0"/>
              <a:t>LAVORA CON PERSONE CHE HANNO I TUOI STESSI VALORI</a:t>
            </a:r>
          </a:p>
          <a:p>
            <a:r>
              <a:rPr lang="it-IT" dirty="0"/>
              <a:t>LIBERTA’ E’ LA RESPONSABILITA’ DI DECIDERE DA SOLI</a:t>
            </a:r>
          </a:p>
          <a:p>
            <a:r>
              <a:rPr lang="it-IT" dirty="0"/>
              <a:t>IL SEGRETO DELLA LIBERTA’ E’ IL CORAGGIO</a:t>
            </a:r>
          </a:p>
          <a:p>
            <a:r>
              <a:rPr lang="it-IT" dirty="0"/>
              <a:t>DISCIPLINA = LIBERTA’</a:t>
            </a:r>
          </a:p>
          <a:p>
            <a:r>
              <a:rPr lang="it-IT" dirty="0"/>
              <a:t>SIATE CURIOSI, IMPARATE A GESTIRE LA PARTE FISCALE DELLA VOSTRA AZIENDA E QUANDO SARETE DIVENTATI BRAVI, SARETE FINALMENTE</a:t>
            </a:r>
          </a:p>
          <a:p>
            <a:pPr marL="0" indent="0" algn="ctr">
              <a:buNone/>
            </a:pPr>
            <a:r>
              <a:rPr lang="it-IT" sz="4400" b="1" dirty="0"/>
              <a:t>IMPRENDITORI LIBERI</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5" name="Titolo 4">
            <a:extLst>
              <a:ext uri="{FF2B5EF4-FFF2-40B4-BE49-F238E27FC236}">
                <a16:creationId xmlns:a16="http://schemas.microsoft.com/office/drawing/2014/main" id="{7B95F2A3-DE4E-4AF2-9262-751A1220AE14}"/>
              </a:ext>
            </a:extLst>
          </p:cNvPr>
          <p:cNvSpPr>
            <a:spLocks noGrp="1"/>
          </p:cNvSpPr>
          <p:nvPr>
            <p:ph type="title"/>
          </p:nvPr>
        </p:nvSpPr>
        <p:spPr/>
        <p:txBody>
          <a:bodyPr/>
          <a:lstStyle/>
          <a:p>
            <a:r>
              <a:rPr lang="it-IT" dirty="0"/>
              <a:t>PUNTI CHIAVE</a:t>
            </a:r>
          </a:p>
        </p:txBody>
      </p:sp>
    </p:spTree>
    <p:extLst>
      <p:ext uri="{BB962C8B-B14F-4D97-AF65-F5344CB8AC3E}">
        <p14:creationId xmlns:p14="http://schemas.microsoft.com/office/powerpoint/2010/main" val="1033683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MARCHESINI">
            <a:hlinkClick r:id="" action="ppaction://media"/>
            <a:extLst>
              <a:ext uri="{FF2B5EF4-FFF2-40B4-BE49-F238E27FC236}">
                <a16:creationId xmlns:a16="http://schemas.microsoft.com/office/drawing/2014/main" id="{EAD3733F-595F-4FEF-AA54-3E876A8F9D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9157" y="0"/>
            <a:ext cx="9173685" cy="6858000"/>
          </a:xfrm>
          <a:prstGeom prst="rect">
            <a:avLst/>
          </a:prstGeom>
        </p:spPr>
      </p:pic>
    </p:spTree>
    <p:extLst>
      <p:ext uri="{BB962C8B-B14F-4D97-AF65-F5344CB8AC3E}">
        <p14:creationId xmlns:p14="http://schemas.microsoft.com/office/powerpoint/2010/main" val="278391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5" name="Titolo 4">
            <a:extLst>
              <a:ext uri="{FF2B5EF4-FFF2-40B4-BE49-F238E27FC236}">
                <a16:creationId xmlns:a16="http://schemas.microsoft.com/office/drawing/2014/main" id="{7B95F2A3-DE4E-4AF2-9262-751A1220AE14}"/>
              </a:ext>
            </a:extLst>
          </p:cNvPr>
          <p:cNvSpPr>
            <a:spLocks noGrp="1"/>
          </p:cNvSpPr>
          <p:nvPr>
            <p:ph type="title"/>
          </p:nvPr>
        </p:nvSpPr>
        <p:spPr>
          <a:xfrm>
            <a:off x="624840" y="2785923"/>
            <a:ext cx="8789147" cy="2429151"/>
          </a:xfrm>
        </p:spPr>
        <p:txBody>
          <a:bodyPr>
            <a:normAutofit fontScale="90000"/>
          </a:bodyPr>
          <a:lstStyle/>
          <a:p>
            <a:r>
              <a:rPr lang="it-IT" dirty="0"/>
              <a:t>GRAZIE</a:t>
            </a:r>
            <a:br>
              <a:rPr lang="it-IT" dirty="0"/>
            </a:br>
            <a:br>
              <a:rPr lang="it-IT" dirty="0"/>
            </a:br>
            <a:r>
              <a:rPr lang="it-IT" b="1" dirty="0">
                <a:latin typeface="Bradley Hand ITC" panose="03070402050302030203" pitchFamily="66" charset="0"/>
              </a:rPr>
              <a:t>Cristina Marchesini</a:t>
            </a:r>
            <a:br>
              <a:rPr lang="it-IT" b="1" dirty="0">
                <a:latin typeface="Bradley Hand ITC" panose="03070402050302030203" pitchFamily="66" charset="0"/>
              </a:rPr>
            </a:br>
            <a:br>
              <a:rPr lang="it-IT" dirty="0"/>
            </a:br>
            <a:r>
              <a:rPr lang="it-IT" dirty="0"/>
              <a:t>Telefono: 3355885635</a:t>
            </a:r>
            <a:br>
              <a:rPr lang="it-IT" dirty="0"/>
            </a:br>
            <a:r>
              <a:rPr lang="it-IT" dirty="0"/>
              <a:t>Email: cmarchesini@studioguandalini.net</a:t>
            </a:r>
            <a:br>
              <a:rPr lang="it-IT" dirty="0"/>
            </a:br>
            <a:endParaRPr lang="it-IT" dirty="0"/>
          </a:p>
        </p:txBody>
      </p:sp>
    </p:spTree>
    <p:extLst>
      <p:ext uri="{BB962C8B-B14F-4D97-AF65-F5344CB8AC3E}">
        <p14:creationId xmlns:p14="http://schemas.microsoft.com/office/powerpoint/2010/main" val="53674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7474172" cy="1325563"/>
          </a:xfrm>
        </p:spPr>
        <p:txBody>
          <a:bodyPr>
            <a:normAutofit/>
          </a:bodyPr>
          <a:lstStyle/>
          <a:p>
            <a:r>
              <a:rPr lang="it-IT" dirty="0"/>
              <a:t>COSA SIGNIFICA PER ME ESSERE UN IMPRENDITORE LIBERO</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36428" y="2148397"/>
            <a:ext cx="6467867" cy="4082039"/>
          </a:xfrm>
        </p:spPr>
        <p:txBody>
          <a:bodyPr anchor="ctr">
            <a:normAutofit/>
          </a:bodyPr>
          <a:lstStyle/>
          <a:p>
            <a:pPr algn="just"/>
            <a:r>
              <a:rPr lang="it-IT" sz="2000" dirty="0"/>
              <a:t>Fin da giovanissima essere dipendente era una situazione  che mi stava stretta e appena ho potuto sono diventata una libera professionista. </a:t>
            </a:r>
            <a:r>
              <a:rPr lang="it-IT" b="1" dirty="0"/>
              <a:t>A 28 anni ero già socia di uno studio di Bologna  </a:t>
            </a:r>
            <a:endParaRPr lang="it-IT" sz="2000" b="1" dirty="0"/>
          </a:p>
          <a:p>
            <a:pPr algn="just"/>
            <a:r>
              <a:rPr lang="it-IT" sz="2000" dirty="0"/>
              <a:t>Perché mi stava stretto il ruolo da dipendente:  perché </a:t>
            </a:r>
            <a:r>
              <a:rPr lang="it-IT" sz="3000" b="1" dirty="0"/>
              <a:t>volevo essere libera di gestire la mia vita lavorativa</a:t>
            </a:r>
            <a:r>
              <a:rPr lang="it-IT" sz="2000" dirty="0"/>
              <a:t>. Non per lavorare di meno, anzi, ma per avere il potere decisionale nelle mie mani. </a:t>
            </a:r>
          </a:p>
          <a:p>
            <a:pPr marL="0" indent="0" algn="ctr">
              <a:buNone/>
            </a:pPr>
            <a:r>
              <a:rPr lang="it-IT" sz="2000" dirty="0"/>
              <a:t>    </a:t>
            </a:r>
            <a:r>
              <a:rPr lang="it-IT" sz="3000" b="1" dirty="0"/>
              <a:t>Se lavoravo e mi impegnavo tanto volevo    deciderlo io</a:t>
            </a:r>
            <a:r>
              <a:rPr lang="it-IT" sz="2000" dirty="0"/>
              <a:t>.</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4116600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egnaposto contenuto 2">
            <a:extLst>
              <a:ext uri="{FF2B5EF4-FFF2-40B4-BE49-F238E27FC236}">
                <a16:creationId xmlns:a16="http://schemas.microsoft.com/office/drawing/2014/main" id="{F392B402-07BA-4D09-9E1B-98AA56ED9341}"/>
              </a:ext>
            </a:extLst>
          </p:cNvPr>
          <p:cNvSpPr>
            <a:spLocks noGrp="1"/>
          </p:cNvSpPr>
          <p:nvPr>
            <p:ph idx="1"/>
          </p:nvPr>
        </p:nvSpPr>
        <p:spPr>
          <a:xfrm>
            <a:off x="1179226" y="872045"/>
            <a:ext cx="9833548" cy="3557911"/>
          </a:xfrm>
        </p:spPr>
        <p:txBody>
          <a:bodyPr anchor="ctr">
            <a:normAutofit/>
          </a:bodyPr>
          <a:lstStyle/>
          <a:p>
            <a:pPr marL="0" indent="0" algn="ctr">
              <a:buNone/>
            </a:pPr>
            <a:r>
              <a:rPr lang="it-IT" sz="7200" dirty="0">
                <a:solidFill>
                  <a:srgbClr val="FFFFFF"/>
                </a:solidFill>
              </a:rPr>
              <a:t>E’ LIBERO SOLO COLUI CHE E’ PADRONE DI SE STESSO</a:t>
            </a:r>
          </a:p>
          <a:p>
            <a:pPr marL="0" indent="0" algn="ctr">
              <a:buNone/>
            </a:pPr>
            <a:endParaRPr lang="it-IT" sz="7200" dirty="0">
              <a:solidFill>
                <a:srgbClr val="FFFFFF"/>
              </a:solidFill>
            </a:endParaRPr>
          </a:p>
        </p:txBody>
      </p:sp>
    </p:spTree>
    <p:extLst>
      <p:ext uri="{BB962C8B-B14F-4D97-AF65-F5344CB8AC3E}">
        <p14:creationId xmlns:p14="http://schemas.microsoft.com/office/powerpoint/2010/main" val="286341252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8952452" cy="1325563"/>
          </a:xfrm>
        </p:spPr>
        <p:txBody>
          <a:bodyPr>
            <a:normAutofit/>
          </a:bodyPr>
          <a:lstStyle/>
          <a:p>
            <a:r>
              <a:rPr lang="it-IT" dirty="0"/>
              <a:t>SONO UNA DONNA FORTUNATA</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36428" y="1793289"/>
            <a:ext cx="6443814" cy="4437147"/>
          </a:xfrm>
        </p:spPr>
        <p:txBody>
          <a:bodyPr anchor="ctr">
            <a:normAutofit/>
          </a:bodyPr>
          <a:lstStyle/>
          <a:p>
            <a:pPr algn="just"/>
            <a:r>
              <a:rPr lang="it-IT" sz="2000" dirty="0"/>
              <a:t>Sono stata e sono una donna fortunata. Non perché non abbia avuto problemi o difficoltà, ma perché, </a:t>
            </a:r>
            <a:r>
              <a:rPr lang="it-IT" b="1" dirty="0"/>
              <a:t>prima di tutto  vedo la parte positiva delle cose e delle persone </a:t>
            </a:r>
            <a:r>
              <a:rPr lang="it-IT" sz="2000" dirty="0"/>
              <a:t>e questo mi aiuta a trovare sempre una soluzione.</a:t>
            </a:r>
          </a:p>
          <a:p>
            <a:pPr algn="just"/>
            <a:r>
              <a:rPr lang="it-IT" sz="2000" dirty="0"/>
              <a:t>Sono stata e sono una  donna fortunata perché  </a:t>
            </a:r>
            <a:r>
              <a:rPr lang="it-IT" b="1" dirty="0"/>
              <a:t>ho incontrato sul mio cammino persone che hanno creduto in me</a:t>
            </a:r>
            <a:r>
              <a:rPr lang="it-IT" sz="2000" dirty="0"/>
              <a:t>, prima ancora che io credessi in me stessa.</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pic>
        <p:nvPicPr>
          <p:cNvPr id="5" name="Immagine 4">
            <a:extLst>
              <a:ext uri="{FF2B5EF4-FFF2-40B4-BE49-F238E27FC236}">
                <a16:creationId xmlns:a16="http://schemas.microsoft.com/office/drawing/2014/main" id="{ED9E431E-0AFF-43A6-A005-A7CFE8554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117" y="5141231"/>
            <a:ext cx="1842023" cy="1512000"/>
          </a:xfrm>
          <a:prstGeom prst="rect">
            <a:avLst/>
          </a:prstGeom>
        </p:spPr>
      </p:pic>
      <p:pic>
        <p:nvPicPr>
          <p:cNvPr id="8" name="Immagine 7">
            <a:extLst>
              <a:ext uri="{FF2B5EF4-FFF2-40B4-BE49-F238E27FC236}">
                <a16:creationId xmlns:a16="http://schemas.microsoft.com/office/drawing/2014/main" id="{8C19E43B-AB60-4E13-9DC0-69BD62976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117" y="4997673"/>
            <a:ext cx="1842023" cy="1512000"/>
          </a:xfrm>
          <a:prstGeom prst="rect">
            <a:avLst/>
          </a:prstGeom>
        </p:spPr>
      </p:pic>
    </p:spTree>
    <p:extLst>
      <p:ext uri="{BB962C8B-B14F-4D97-AF65-F5344CB8AC3E}">
        <p14:creationId xmlns:p14="http://schemas.microsoft.com/office/powerpoint/2010/main" val="192552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9" y="733581"/>
            <a:ext cx="7474172" cy="1325563"/>
          </a:xfrm>
        </p:spPr>
        <p:txBody>
          <a:bodyPr>
            <a:normAutofit/>
          </a:bodyPr>
          <a:lstStyle/>
          <a:p>
            <a:r>
              <a:rPr lang="it-IT" dirty="0"/>
              <a:t>SONO UNA DONNA FORTUNATA</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04478" y="1731146"/>
            <a:ext cx="6467867" cy="4776186"/>
          </a:xfrm>
        </p:spPr>
        <p:txBody>
          <a:bodyPr anchor="ctr">
            <a:normAutofit fontScale="92500" lnSpcReduction="10000"/>
          </a:bodyPr>
          <a:lstStyle/>
          <a:p>
            <a:pPr algn="just"/>
            <a:r>
              <a:rPr lang="it-IT" sz="2400" dirty="0"/>
              <a:t>I primi a credere in me sono stati i miei genitori. </a:t>
            </a:r>
            <a:r>
              <a:rPr lang="it-IT" b="1" dirty="0"/>
              <a:t>Mi hanno sempre lasciata libera di decidere della mia vita</a:t>
            </a:r>
            <a:r>
              <a:rPr lang="it-IT" sz="2400" dirty="0"/>
              <a:t>, a quattordici anni quando ho deciso la scuola che avrei frequentato, a 18 anni quando ho deciso di sposarmi. Loro non hanno mai messo in discussione le mie decisioni. </a:t>
            </a:r>
          </a:p>
          <a:p>
            <a:pPr algn="just"/>
            <a:r>
              <a:rPr lang="it-IT" sz="2400" dirty="0"/>
              <a:t>Tra pochi mesi festeggerò 40 anni di matrimonio. Un loro successo non avermi fermata.</a:t>
            </a:r>
          </a:p>
          <a:p>
            <a:pPr algn="just"/>
            <a:r>
              <a:rPr lang="it-IT" sz="2400" dirty="0"/>
              <a:t>Fortunata per aver incontrato un uomo, un compagno di vita  che non ha mai messo in discussione le mie scelte professionali.</a:t>
            </a:r>
          </a:p>
          <a:p>
            <a:pPr algn="just"/>
            <a:r>
              <a:rPr lang="it-IT" sz="2400" dirty="0"/>
              <a:t>Anche lui aveva capito:  </a:t>
            </a:r>
          </a:p>
          <a:p>
            <a:pPr marL="0" indent="0" algn="ctr">
              <a:buNone/>
            </a:pPr>
            <a:r>
              <a:rPr lang="it-IT" sz="3000" b="1" dirty="0"/>
              <a:t>Lasciami libera e sarò per sempre al tuo fianco.</a:t>
            </a:r>
            <a:endParaRPr lang="it-IT" sz="1800" b="1"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pic>
        <p:nvPicPr>
          <p:cNvPr id="5" name="Immagine 4">
            <a:extLst>
              <a:ext uri="{FF2B5EF4-FFF2-40B4-BE49-F238E27FC236}">
                <a16:creationId xmlns:a16="http://schemas.microsoft.com/office/drawing/2014/main" id="{0D525D45-CECD-4DF0-869E-491302C0B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135" y="4810786"/>
            <a:ext cx="2236745" cy="1836000"/>
          </a:xfrm>
          <a:prstGeom prst="rect">
            <a:avLst/>
          </a:prstGeom>
        </p:spPr>
      </p:pic>
    </p:spTree>
    <p:extLst>
      <p:ext uri="{BB962C8B-B14F-4D97-AF65-F5344CB8AC3E}">
        <p14:creationId xmlns:p14="http://schemas.microsoft.com/office/powerpoint/2010/main" val="1055190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7474172" cy="1325563"/>
          </a:xfrm>
        </p:spPr>
        <p:txBody>
          <a:bodyPr>
            <a:normAutofit/>
          </a:bodyPr>
          <a:lstStyle/>
          <a:p>
            <a:r>
              <a:rPr lang="it-IT" dirty="0"/>
              <a:t>SONO UNA DONNA FORTUNATA</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36428" y="1669001"/>
            <a:ext cx="6467867" cy="4962618"/>
          </a:xfrm>
        </p:spPr>
        <p:txBody>
          <a:bodyPr anchor="ctr">
            <a:normAutofit fontScale="70000" lnSpcReduction="20000"/>
          </a:bodyPr>
          <a:lstStyle/>
          <a:p>
            <a:pPr algn="just"/>
            <a:r>
              <a:rPr lang="it-IT" dirty="0"/>
              <a:t>Ho poi incontrato  sul mio percorso professionisti  che mi hanno dato fiducia, che mi hanno insegnato tanto. Ed io in cambio ho dato tutto il mio impegno, il mio tempo, la mia vita.</a:t>
            </a:r>
          </a:p>
          <a:p>
            <a:pPr algn="just"/>
            <a:r>
              <a:rPr lang="it-IT" dirty="0"/>
              <a:t>A 28 anni  sono diventata socia del primo studio. Libera di decidere e di gestire uno studio con 500 clienti e 1000 dichiarazioni dei redditi. I professionisti in sala sanno cosa vuole dire.</a:t>
            </a:r>
          </a:p>
          <a:p>
            <a:pPr algn="just"/>
            <a:r>
              <a:rPr lang="it-IT" dirty="0"/>
              <a:t> Poi, insieme al  mio socio di allora  si decise che era arrivato il momento di far entrare altri soci, perché avevamo bisogno di aiuto. Un’ottima idea, peccato che la scelta delle persone non fu quella  giusta. Almeno per me. </a:t>
            </a:r>
            <a:r>
              <a:rPr lang="it-IT" b="1" dirty="0"/>
              <a:t>I valori, i principi non erano i nostri  Dopo alcuni mesi di incontri estenuanti, posi fine all’agonia, e decisi di andarmene. </a:t>
            </a:r>
          </a:p>
          <a:p>
            <a:pPr algn="just"/>
            <a:r>
              <a:rPr lang="it-IT" dirty="0"/>
              <a:t>La loro società si sciolse dopo 9 mesi . </a:t>
            </a:r>
          </a:p>
          <a:p>
            <a:pPr marL="0" indent="0" algn="ctr">
              <a:buNone/>
            </a:pPr>
            <a:r>
              <a:rPr lang="it-IT" sz="4000" b="1" dirty="0"/>
              <a:t>Se non condividi gli stessi principi e gli stessi valori non  puoi farcela. Il mio ex socio non lo aveva capito.</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pic>
        <p:nvPicPr>
          <p:cNvPr id="5" name="Immagine 4">
            <a:extLst>
              <a:ext uri="{FF2B5EF4-FFF2-40B4-BE49-F238E27FC236}">
                <a16:creationId xmlns:a16="http://schemas.microsoft.com/office/drawing/2014/main" id="{8F47F8C5-BF6D-488D-B33E-4560D9BA2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025" y="4904874"/>
            <a:ext cx="1973597" cy="1620000"/>
          </a:xfrm>
          <a:prstGeom prst="rect">
            <a:avLst/>
          </a:prstGeom>
        </p:spPr>
      </p:pic>
    </p:spTree>
    <p:extLst>
      <p:ext uri="{BB962C8B-B14F-4D97-AF65-F5344CB8AC3E}">
        <p14:creationId xmlns:p14="http://schemas.microsoft.com/office/powerpoint/2010/main" val="2078025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ADB00D-B949-43DB-8A91-485262A9BD87}"/>
              </a:ext>
            </a:extLst>
          </p:cNvPr>
          <p:cNvSpPr>
            <a:spLocks noGrp="1"/>
          </p:cNvSpPr>
          <p:nvPr>
            <p:ph type="title"/>
          </p:nvPr>
        </p:nvSpPr>
        <p:spPr>
          <a:xfrm>
            <a:off x="1136428" y="627564"/>
            <a:ext cx="7474172" cy="1325563"/>
          </a:xfrm>
        </p:spPr>
        <p:txBody>
          <a:bodyPr>
            <a:normAutofit/>
          </a:bodyPr>
          <a:lstStyle/>
          <a:p>
            <a:r>
              <a:rPr lang="it-IT" dirty="0"/>
              <a:t>SONO UNA DONNA FORTUNATA</a:t>
            </a:r>
          </a:p>
        </p:txBody>
      </p:sp>
      <p:sp>
        <p:nvSpPr>
          <p:cNvPr id="3" name="Segnaposto contenuto 2">
            <a:extLst>
              <a:ext uri="{FF2B5EF4-FFF2-40B4-BE49-F238E27FC236}">
                <a16:creationId xmlns:a16="http://schemas.microsoft.com/office/drawing/2014/main" id="{4D451284-8930-4E54-802F-F2D5E575BFAD}"/>
              </a:ext>
            </a:extLst>
          </p:cNvPr>
          <p:cNvSpPr>
            <a:spLocks noGrp="1"/>
          </p:cNvSpPr>
          <p:nvPr>
            <p:ph idx="1"/>
          </p:nvPr>
        </p:nvSpPr>
        <p:spPr>
          <a:xfrm>
            <a:off x="1136428" y="1724012"/>
            <a:ext cx="6467867" cy="4944862"/>
          </a:xfrm>
        </p:spPr>
        <p:txBody>
          <a:bodyPr anchor="ctr">
            <a:normAutofit fontScale="92500" lnSpcReduction="20000"/>
          </a:bodyPr>
          <a:lstStyle/>
          <a:p>
            <a:pPr algn="just"/>
            <a:r>
              <a:rPr lang="it-IT" sz="2400" b="1" dirty="0"/>
              <a:t>Decisi da sola</a:t>
            </a:r>
            <a:r>
              <a:rPr lang="it-IT" sz="2400" dirty="0"/>
              <a:t>, perché nessuno può dirti cosa fare in questi momenti. Devi decidere e basta.  Anche se la decisione ti fa stare male. </a:t>
            </a:r>
          </a:p>
          <a:p>
            <a:pPr algn="just"/>
            <a:r>
              <a:rPr lang="it-IT" sz="2400" dirty="0"/>
              <a:t>Mi trovai senza nulla tra le mani, tranne il mio piccolo studio e la voglia di ricominciare. </a:t>
            </a:r>
          </a:p>
          <a:p>
            <a:pPr algn="just"/>
            <a:r>
              <a:rPr lang="it-IT" sz="2400" dirty="0"/>
              <a:t>Però è proprio in questi momenti che la vita ti riserva delle sorprese.</a:t>
            </a:r>
          </a:p>
          <a:p>
            <a:pPr algn="just"/>
            <a:r>
              <a:rPr lang="it-IT" sz="2400" dirty="0"/>
              <a:t>Dopo poco, un professionista di grande valore mi chiese di collaborare con lui. Gli dissi che sarebbe stato un grande onore collaborare con lui. Mi chiese quali fossero le mie condizioni. </a:t>
            </a:r>
            <a:r>
              <a:rPr lang="it-IT" sz="2400" b="1" dirty="0"/>
              <a:t>Non  parlai di denaro. L’unica condizione che posi era di avere carta bianca nella gestione dello studio.  L’unica sua richiesta: far sì che i clienti fossero soddisfatti.</a:t>
            </a:r>
          </a:p>
          <a:p>
            <a:pPr algn="just"/>
            <a:r>
              <a:rPr lang="it-IT" sz="2400" dirty="0"/>
              <a:t>Dopo un anno ero socia, dopo 20 anni  sono ancora con lui. Non ha mai interferito con le miei decisioni. In cambio ha avuto ed ha  tutta la mia lealtà e impegno. </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pic>
        <p:nvPicPr>
          <p:cNvPr id="5" name="Immagine 4">
            <a:extLst>
              <a:ext uri="{FF2B5EF4-FFF2-40B4-BE49-F238E27FC236}">
                <a16:creationId xmlns:a16="http://schemas.microsoft.com/office/drawing/2014/main" id="{EA5371F0-966E-451F-99A2-47220EA45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133" y="4904874"/>
            <a:ext cx="2149029" cy="1764000"/>
          </a:xfrm>
          <a:prstGeom prst="rect">
            <a:avLst/>
          </a:prstGeom>
        </p:spPr>
      </p:pic>
    </p:spTree>
    <p:extLst>
      <p:ext uri="{BB962C8B-B14F-4D97-AF65-F5344CB8AC3E}">
        <p14:creationId xmlns:p14="http://schemas.microsoft.com/office/powerpoint/2010/main" val="3761588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164136D-BE36-468F-A846-D26601208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pic>
        <p:nvPicPr>
          <p:cNvPr id="11" name="Immagine 10" descr="Immagine correlata">
            <a:extLst>
              <a:ext uri="{FF2B5EF4-FFF2-40B4-BE49-F238E27FC236}">
                <a16:creationId xmlns:a16="http://schemas.microsoft.com/office/drawing/2014/main" id="{209137EB-AA1F-4332-8B14-3B3117E726A4}"/>
              </a:ext>
            </a:extLst>
          </p:cNvPr>
          <p:cNvPicPr/>
          <p:nvPr/>
        </p:nvPicPr>
        <p:blipFill>
          <a:blip r:embed="rId4"/>
          <a:srcRect/>
          <a:stretch>
            <a:fillRect/>
          </a:stretch>
        </p:blipFill>
        <p:spPr bwMode="auto">
          <a:xfrm>
            <a:off x="662678" y="862011"/>
            <a:ext cx="7915275" cy="5133975"/>
          </a:xfrm>
          <a:prstGeom prst="rect">
            <a:avLst/>
          </a:prstGeom>
          <a:noFill/>
          <a:ln w="9525">
            <a:noFill/>
            <a:miter lim="800000"/>
            <a:headEnd/>
            <a:tailEnd/>
          </a:ln>
        </p:spPr>
      </p:pic>
    </p:spTree>
    <p:extLst>
      <p:ext uri="{BB962C8B-B14F-4D97-AF65-F5344CB8AC3E}">
        <p14:creationId xmlns:p14="http://schemas.microsoft.com/office/powerpoint/2010/main" val="232060977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1509</Words>
  <Application>Microsoft Office PowerPoint</Application>
  <PresentationFormat>Widescreen</PresentationFormat>
  <Paragraphs>97</Paragraphs>
  <Slides>22</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22</vt:i4>
      </vt:variant>
    </vt:vector>
  </HeadingPairs>
  <TitlesOfParts>
    <vt:vector size="27" baseType="lpstr">
      <vt:lpstr>Arial</vt:lpstr>
      <vt:lpstr>Bradley Hand ITC</vt:lpstr>
      <vt:lpstr>Calibri</vt:lpstr>
      <vt:lpstr>Calibri Light</vt:lpstr>
      <vt:lpstr>Tema di Office</vt:lpstr>
      <vt:lpstr>GESTIRE LA FISCALITA’</vt:lpstr>
      <vt:lpstr>CHI SONO</vt:lpstr>
      <vt:lpstr>COSA SIGNIFICA PER ME ESSERE UN IMPRENDITORE LIBERO</vt:lpstr>
      <vt:lpstr>Presentazione standard di PowerPoint</vt:lpstr>
      <vt:lpstr>SONO UNA DONNA FORTUNATA</vt:lpstr>
      <vt:lpstr>SONO UNA DONNA FORTUNATA</vt:lpstr>
      <vt:lpstr>SONO UNA DONNA FORTUNATA</vt:lpstr>
      <vt:lpstr>SONO UNA DONNA FORTUNATA</vt:lpstr>
      <vt:lpstr>Presentazione standard di PowerPoint</vt:lpstr>
      <vt:lpstr>TUTTO QUESTO PER DIRVI CHE</vt:lpstr>
      <vt:lpstr>ESSERE UN IMPRENDITORE LIBERO COSA SIGNIFICA?</vt:lpstr>
      <vt:lpstr>INDICE DI LIBERTA’ FISCALE</vt:lpstr>
      <vt:lpstr>Presentazione standard di PowerPoint</vt:lpstr>
      <vt:lpstr>Presentazione standard di PowerPoint</vt:lpstr>
      <vt:lpstr>PER ESSERE LIBERI SERVE DISCIPLINA</vt:lpstr>
      <vt:lpstr>Presentazione standard di PowerPoint</vt:lpstr>
      <vt:lpstr>DISCIPLINA FISCALE</vt:lpstr>
      <vt:lpstr>NUOVI PROGETTI</vt:lpstr>
      <vt:lpstr>CREARE SINERGIA</vt:lpstr>
      <vt:lpstr>PUNTI CHIAVE</vt:lpstr>
      <vt:lpstr>Presentazione standard di PowerPoint</vt:lpstr>
      <vt:lpstr>GRAZIE  Cristina Marchesini  Telefono: 3355885635 Email: cmarchesini@studioguandalini.net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GESTIRE LA FISCALITA’</dc:title>
  <dc:creator>silvia marabese</dc:creator>
  <cp:lastModifiedBy>silvia marabese</cp:lastModifiedBy>
  <cp:revision>26</cp:revision>
  <dcterms:created xsi:type="dcterms:W3CDTF">2019-05-27T21:01:18Z</dcterms:created>
  <dcterms:modified xsi:type="dcterms:W3CDTF">2019-05-29T08:25:44Z</dcterms:modified>
</cp:coreProperties>
</file>