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329" r:id="rId2"/>
    <p:sldId id="257" r:id="rId3"/>
    <p:sldId id="275" r:id="rId4"/>
    <p:sldId id="291" r:id="rId5"/>
    <p:sldId id="292" r:id="rId6"/>
    <p:sldId id="276" r:id="rId7"/>
    <p:sldId id="268" r:id="rId8"/>
    <p:sldId id="269" r:id="rId9"/>
    <p:sldId id="270" r:id="rId10"/>
    <p:sldId id="262" r:id="rId11"/>
    <p:sldId id="263" r:id="rId12"/>
    <p:sldId id="264" r:id="rId13"/>
    <p:sldId id="265" r:id="rId14"/>
    <p:sldId id="266" r:id="rId15"/>
    <p:sldId id="273" r:id="rId16"/>
    <p:sldId id="274" r:id="rId17"/>
    <p:sldId id="272" r:id="rId18"/>
    <p:sldId id="277" r:id="rId19"/>
    <p:sldId id="294" r:id="rId20"/>
    <p:sldId id="293" r:id="rId21"/>
    <p:sldId id="295" r:id="rId22"/>
    <p:sldId id="296" r:id="rId23"/>
    <p:sldId id="278" r:id="rId24"/>
    <p:sldId id="310" r:id="rId25"/>
    <p:sldId id="279" r:id="rId26"/>
    <p:sldId id="297" r:id="rId27"/>
    <p:sldId id="298" r:id="rId28"/>
    <p:sldId id="299" r:id="rId29"/>
    <p:sldId id="300" r:id="rId30"/>
    <p:sldId id="301" r:id="rId31"/>
    <p:sldId id="280" r:id="rId32"/>
    <p:sldId id="302" r:id="rId33"/>
    <p:sldId id="321" r:id="rId34"/>
    <p:sldId id="281" r:id="rId35"/>
    <p:sldId id="328" r:id="rId36"/>
    <p:sldId id="311" r:id="rId37"/>
    <p:sldId id="312" r:id="rId38"/>
    <p:sldId id="309" r:id="rId39"/>
    <p:sldId id="314" r:id="rId40"/>
    <p:sldId id="313" r:id="rId41"/>
    <p:sldId id="283" r:id="rId42"/>
    <p:sldId id="282" r:id="rId43"/>
    <p:sldId id="318" r:id="rId44"/>
    <p:sldId id="319" r:id="rId45"/>
    <p:sldId id="320" r:id="rId46"/>
    <p:sldId id="290" r:id="rId47"/>
    <p:sldId id="324" r:id="rId48"/>
    <p:sldId id="323" r:id="rId49"/>
    <p:sldId id="325" r:id="rId50"/>
    <p:sldId id="326" r:id="rId51"/>
    <p:sldId id="327" r:id="rId52"/>
    <p:sldId id="322" r:id="rId53"/>
    <p:sldId id="304" r:id="rId54"/>
    <p:sldId id="305" r:id="rId55"/>
    <p:sldId id="306" r:id="rId56"/>
    <p:sldId id="284" r:id="rId57"/>
    <p:sldId id="307" r:id="rId58"/>
    <p:sldId id="308" r:id="rId59"/>
    <p:sldId id="286" r:id="rId60"/>
    <p:sldId id="287" r:id="rId61"/>
    <p:sldId id="289" r:id="rId62"/>
    <p:sldId id="288" r:id="rId6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00" autoAdjust="0"/>
    <p:restoredTop sz="94607" autoAdjust="0"/>
  </p:normalViewPr>
  <p:slideViewPr>
    <p:cSldViewPr>
      <p:cViewPr varScale="1">
        <p:scale>
          <a:sx n="81" d="100"/>
          <a:sy n="81" d="100"/>
        </p:scale>
        <p:origin x="-1080" y="-90"/>
      </p:cViewPr>
      <p:guideLst>
        <p:guide orient="horz" pos="2160"/>
        <p:guide pos="2880"/>
      </p:guideLst>
    </p:cSldViewPr>
  </p:slideViewPr>
  <p:outlineViewPr>
    <p:cViewPr>
      <p:scale>
        <a:sx n="33" d="100"/>
        <a:sy n="33" d="100"/>
      </p:scale>
      <p:origin x="0" y="1512"/>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F988F0-25C1-4EB8-AEA2-90F8D1B584C9}" type="datetimeFigureOut">
              <a:rPr lang="it-IT" smtClean="0"/>
              <a:pPr/>
              <a:t>27/05/2019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AABF19-2FD5-494B-A37B-6C86E5C17997}" type="slidenum">
              <a:rPr lang="it-IT" smtClean="0"/>
              <a:pPr/>
              <a:t>‹N›</a:t>
            </a:fld>
            <a:endParaRPr lang="it-IT"/>
          </a:p>
        </p:txBody>
      </p:sp>
    </p:spTree>
    <p:extLst>
      <p:ext uri="{BB962C8B-B14F-4D97-AF65-F5344CB8AC3E}">
        <p14:creationId xmlns="" xmlns:p14="http://schemas.microsoft.com/office/powerpoint/2010/main" val="653111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02ADC35-35DD-4FCA-8768-7B3222624A7C}" type="slidenum">
              <a:rPr lang="it-IT" smtClean="0"/>
              <a:pPr/>
              <a:t>7</a:t>
            </a:fld>
            <a:endParaRPr lang="it-IT"/>
          </a:p>
        </p:txBody>
      </p:sp>
    </p:spTree>
    <p:extLst>
      <p:ext uri="{BB962C8B-B14F-4D97-AF65-F5344CB8AC3E}">
        <p14:creationId xmlns="" xmlns:p14="http://schemas.microsoft.com/office/powerpoint/2010/main" val="1649781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pPr/>
              <a:t>27/05/2019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pPr/>
              <a:t>27/05/2019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pPr/>
              <a:t>27/05/2019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pPr/>
              <a:t>27/05/2019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pPr/>
              <a:t>27/05/2019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7F49D355-16BD-4E45-BD9A-5EA878CF7CBD}" type="datetimeFigureOut">
              <a:rPr lang="it-IT" smtClean="0"/>
              <a:pPr/>
              <a:t>27/05/2019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7F49D355-16BD-4E45-BD9A-5EA878CF7CBD}" type="datetimeFigureOut">
              <a:rPr lang="it-IT" smtClean="0"/>
              <a:pPr/>
              <a:t>27/05/2019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7F49D355-16BD-4E45-BD9A-5EA878CF7CBD}" type="datetimeFigureOut">
              <a:rPr lang="it-IT" smtClean="0"/>
              <a:pPr/>
              <a:t>27/05/2019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pPr/>
              <a:t>27/05/2019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pPr/>
              <a:t>27/05/2019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pPr/>
              <a:t>27/05/2019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9D355-16BD-4E45-BD9A-5EA878CF7CBD}" type="datetimeFigureOut">
              <a:rPr lang="it-IT" smtClean="0"/>
              <a:pPr/>
              <a:t>27/05/2019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7.xml"/><Relationship Id="rId6" Type="http://schemas.openxmlformats.org/officeDocument/2006/relationships/image" Target="../media/image108.jpeg"/><Relationship Id="rId5" Type="http://schemas.openxmlformats.org/officeDocument/2006/relationships/image" Target="../media/image107.jpeg"/><Relationship Id="rId4" Type="http://schemas.openxmlformats.org/officeDocument/2006/relationships/image" Target="../media/image106.jpeg"/></Relationships>
</file>

<file path=ppt/slides/_rels/slide12.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png"/><Relationship Id="rId1" Type="http://schemas.openxmlformats.org/officeDocument/2006/relationships/slideLayout" Target="../slideLayouts/slideLayout7.xml"/><Relationship Id="rId4" Type="http://schemas.openxmlformats.org/officeDocument/2006/relationships/image" Target="../media/image1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png"/><Relationship Id="rId1" Type="http://schemas.openxmlformats.org/officeDocument/2006/relationships/slideLayout" Target="../slideLayouts/slideLayout7.xml"/><Relationship Id="rId5" Type="http://schemas.openxmlformats.org/officeDocument/2006/relationships/image" Target="../media/image115.jpeg"/><Relationship Id="rId4" Type="http://schemas.openxmlformats.org/officeDocument/2006/relationships/image" Target="../media/image1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png"/><Relationship Id="rId1" Type="http://schemas.openxmlformats.org/officeDocument/2006/relationships/slideLayout" Target="../slideLayouts/slideLayout7.xml"/><Relationship Id="rId5" Type="http://schemas.openxmlformats.org/officeDocument/2006/relationships/image" Target="../media/image119.jpeg"/><Relationship Id="rId4" Type="http://schemas.openxmlformats.org/officeDocument/2006/relationships/image" Target="../media/image118.png"/></Relationships>
</file>

<file path=ppt/slides/_rels/slide15.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1.jpeg"/><Relationship Id="rId7" Type="http://schemas.openxmlformats.org/officeDocument/2006/relationships/image" Target="../media/image125.png"/><Relationship Id="rId2" Type="http://schemas.openxmlformats.org/officeDocument/2006/relationships/image" Target="../media/image120.jpeg"/><Relationship Id="rId1" Type="http://schemas.openxmlformats.org/officeDocument/2006/relationships/slideLayout" Target="../slideLayouts/slideLayout7.xml"/><Relationship Id="rId6" Type="http://schemas.openxmlformats.org/officeDocument/2006/relationships/image" Target="../media/image124.jpeg"/><Relationship Id="rId5" Type="http://schemas.openxmlformats.org/officeDocument/2006/relationships/image" Target="../media/image123.jpeg"/><Relationship Id="rId4" Type="http://schemas.openxmlformats.org/officeDocument/2006/relationships/image" Target="../media/image122.jpeg"/></Relationships>
</file>

<file path=ppt/slides/_rels/slide16.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image" Target="../media/image127.jpeg"/><Relationship Id="rId1" Type="http://schemas.openxmlformats.org/officeDocument/2006/relationships/slideLayout" Target="../slideLayouts/slideLayout7.xml"/><Relationship Id="rId5" Type="http://schemas.openxmlformats.org/officeDocument/2006/relationships/image" Target="../media/image130.png"/><Relationship Id="rId4" Type="http://schemas.openxmlformats.org/officeDocument/2006/relationships/image" Target="../media/image129.jpeg"/></Relationships>
</file>

<file path=ppt/slides/_rels/slide17.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hyperlink" Target="https://www.google.it/url?sa=i&amp;rct=j&amp;q=&amp;esrc=s&amp;source=images&amp;cd=&amp;ved=2ahUKEwiZz7GVx7niAhWPDOwKHY-SAl8QjRx6BAgBEAU&amp;url=https://it.wikipedia.org/wiki/File:Flag_of_the_United_States.svg&amp;psig=AOvVaw2tiLM1lhajj2aeHBGfCXv9&amp;ust=1558972467331755" TargetMode="External"/><Relationship Id="rId1" Type="http://schemas.openxmlformats.org/officeDocument/2006/relationships/slideLayout" Target="../slideLayouts/slideLayout7.xml"/><Relationship Id="rId4" Type="http://schemas.openxmlformats.org/officeDocument/2006/relationships/hyperlink" Target="https://www.google.it/url?sa=i&amp;rct=j&amp;q=&amp;esrc=s&amp;source=images&amp;cd=&amp;ved=2ahUKEwiy9KeSyrniAhWqsaQKHbCVA9EQjRx6BAgBEAU&amp;url=https://icon-icons.com/it/icona/negozio/51010&amp;psig=AOvVaw349iSruZllgCunuvqPQZ1Z&amp;ust=1558973269181315"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hyperlink" Target="https://www.google.it/url?sa=i&amp;rct=j&amp;q=&amp;esrc=s&amp;source=images&amp;cd=&amp;ved=2ahUKEwiZz7GVx7niAhWPDOwKHY-SAl8QjRx6BAgBEAU&amp;url=https://it.wikipedia.org/wiki/File:Flag_of_the_United_States.svg&amp;psig=AOvVaw2tiLM1lhajj2aeHBGfCXv9&amp;ust=1558972467331755" TargetMode="External"/><Relationship Id="rId1" Type="http://schemas.openxmlformats.org/officeDocument/2006/relationships/slideLayout" Target="../slideLayouts/slideLayout7.xml"/><Relationship Id="rId6" Type="http://schemas.openxmlformats.org/officeDocument/2006/relationships/hyperlink" Target="https://www.google.it/url?sa=i&amp;rct=j&amp;q=&amp;esrc=s&amp;source=images&amp;cd=&amp;ved=2ahUKEwiy9KeSyrniAhWqsaQKHbCVA9EQjRx6BAgBEAU&amp;url=https://icon-icons.com/it/icona/negozio/51010&amp;psig=AOvVaw349iSruZllgCunuvqPQZ1Z&amp;ust=1558973269181315" TargetMode="External"/><Relationship Id="rId5" Type="http://schemas.openxmlformats.org/officeDocument/2006/relationships/image" Target="../media/image133.png"/><Relationship Id="rId4" Type="http://schemas.openxmlformats.org/officeDocument/2006/relationships/hyperlink" Target="https://www.google.it/url?sa=i&amp;rct=j&amp;q=&amp;esrc=s&amp;source=images&amp;cd=&amp;ved=2ahUKEwih9YH8x7niAhUsMuwKHSVZCfUQjRx6BAgBEAU&amp;url=https://it.wikipedia.org/wiki/Bandiera_dell'Europa&amp;psig=AOvVaw3dPNbRUebcBSEpsczvYFqd&amp;ust=155897268520400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www.google.it/url?sa=i&amp;rct=j&amp;q=&amp;esrc=s&amp;source=images&amp;cd=&amp;ved=2ahUKEwiy9KeSyrniAhWqsaQKHbCVA9EQjRx6BAgBEAU&amp;url=https://icon-icons.com/it/icona/negozio/51010&amp;psig=AOvVaw349iSruZllgCunuvqPQZ1Z&amp;ust=1558973269181315" TargetMode="External"/><Relationship Id="rId3" Type="http://schemas.openxmlformats.org/officeDocument/2006/relationships/image" Target="../media/image132.png"/><Relationship Id="rId7" Type="http://schemas.openxmlformats.org/officeDocument/2006/relationships/image" Target="../media/image134.png"/><Relationship Id="rId2" Type="http://schemas.openxmlformats.org/officeDocument/2006/relationships/hyperlink" Target="https://www.google.it/url?sa=i&amp;rct=j&amp;q=&amp;esrc=s&amp;source=images&amp;cd=&amp;ved=2ahUKEwiZz7GVx7niAhWPDOwKHY-SAl8QjRx6BAgBEAU&amp;url=https://it.wikipedia.org/wiki/File:Flag_of_the_United_States.svg&amp;psig=AOvVaw2tiLM1lhajj2aeHBGfCXv9&amp;ust=1558972467331755" TargetMode="External"/><Relationship Id="rId1" Type="http://schemas.openxmlformats.org/officeDocument/2006/relationships/slideLayout" Target="../slideLayouts/slideLayout7.xml"/><Relationship Id="rId6" Type="http://schemas.openxmlformats.org/officeDocument/2006/relationships/hyperlink" Target="https://www.google.it/url?sa=i&amp;rct=j&amp;q=&amp;esrc=s&amp;source=images&amp;cd=&amp;ved=2ahUKEwjt7NXGyLniAhVHhqQKHXpYBAUQjRx6BAgBEAU&amp;url=https://it.wikipedia.org/wiki/Bandiera_d'Italia&amp;psig=AOvVaw2s7UeZmO5ZiQFTJXqdGZjP&amp;ust=1558972841618595" TargetMode="External"/><Relationship Id="rId5" Type="http://schemas.openxmlformats.org/officeDocument/2006/relationships/image" Target="../media/image133.png"/><Relationship Id="rId4" Type="http://schemas.openxmlformats.org/officeDocument/2006/relationships/hyperlink" Target="https://www.google.it/url?sa=i&amp;rct=j&amp;q=&amp;esrc=s&amp;source=images&amp;cd=&amp;ved=2ahUKEwih9YH8x7niAhUsMuwKHSVZCfUQjRx6BAgBEAU&amp;url=https://it.wikipedia.org/wiki/Bandiera_dell'Europa&amp;psig=AOvVaw3dPNbRUebcBSEpsczvYFqd&amp;ust=1558972685204009"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6.png"/><Relationship Id="rId7" Type="http://schemas.openxmlformats.org/officeDocument/2006/relationships/image" Target="../media/image138.png"/><Relationship Id="rId2" Type="http://schemas.openxmlformats.org/officeDocument/2006/relationships/image" Target="../media/image135.png"/><Relationship Id="rId1" Type="http://schemas.openxmlformats.org/officeDocument/2006/relationships/slideLayout" Target="../slideLayouts/slideLayout7.xml"/><Relationship Id="rId6" Type="http://schemas.openxmlformats.org/officeDocument/2006/relationships/hyperlink" Target="https://www.google.it/url?sa=i&amp;rct=j&amp;q=&amp;esrc=s&amp;source=images&amp;cd=&amp;cad=rja&amp;uact=8&amp;ved=2ahUKEwiryJrhzLniAhXNxqQKHc0RBpMQjRx6BAgBEAU&amp;url=https://it.kisspng.com/kisspng-yy3f6l/preview.html&amp;psig=AOvVaw1d12NLwKhnUZ9xWm1O7Ibr&amp;ust=1558973924515374" TargetMode="External"/><Relationship Id="rId5" Type="http://schemas.openxmlformats.org/officeDocument/2006/relationships/image" Target="../media/image137.png"/><Relationship Id="rId4" Type="http://schemas.openxmlformats.org/officeDocument/2006/relationships/hyperlink" Target="https://www.google.it/url?sa=i&amp;rct=j&amp;q=&amp;esrc=s&amp;source=images&amp;cd=&amp;ved=2ahUKEwj7uerTzLniAhUC6qQKHdo7AjsQjRx6BAgBEAU&amp;url=https://icon-icons.com/it/icona/donna/49954&amp;psig=AOvVaw1d12NLwKhnUZ9xWm1O7Ibr&amp;ust=1558973924515374"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36.png"/><Relationship Id="rId7" Type="http://schemas.openxmlformats.org/officeDocument/2006/relationships/image" Target="../media/image138.png"/><Relationship Id="rId2" Type="http://schemas.openxmlformats.org/officeDocument/2006/relationships/image" Target="../media/image135.png"/><Relationship Id="rId1" Type="http://schemas.openxmlformats.org/officeDocument/2006/relationships/slideLayout" Target="../slideLayouts/slideLayout7.xml"/><Relationship Id="rId6" Type="http://schemas.openxmlformats.org/officeDocument/2006/relationships/hyperlink" Target="https://www.google.it/url?sa=i&amp;rct=j&amp;q=&amp;esrc=s&amp;source=images&amp;cd=&amp;cad=rja&amp;uact=8&amp;ved=2ahUKEwiryJrhzLniAhXNxqQKHc0RBpMQjRx6BAgBEAU&amp;url=https://it.kisspng.com/kisspng-yy3f6l/preview.html&amp;psig=AOvVaw1d12NLwKhnUZ9xWm1O7Ibr&amp;ust=1558973924515374" TargetMode="External"/><Relationship Id="rId5" Type="http://schemas.openxmlformats.org/officeDocument/2006/relationships/image" Target="../media/image137.png"/><Relationship Id="rId10" Type="http://schemas.openxmlformats.org/officeDocument/2006/relationships/image" Target="../media/image141.png"/><Relationship Id="rId4" Type="http://schemas.openxmlformats.org/officeDocument/2006/relationships/hyperlink" Target="https://www.google.it/url?sa=i&amp;rct=j&amp;q=&amp;esrc=s&amp;source=images&amp;cd=&amp;ved=2ahUKEwj7uerTzLniAhUC6qQKHdo7AjsQjRx6BAgBEAU&amp;url=https://icon-icons.com/it/icona/donna/49954&amp;psig=AOvVaw1d12NLwKhnUZ9xWm1O7Ibr&amp;ust=1558973924515374" TargetMode="External"/><Relationship Id="rId9" Type="http://schemas.openxmlformats.org/officeDocument/2006/relationships/image" Target="../media/image140.png"/></Relationships>
</file>

<file path=ppt/slides/_rels/slide25.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it/url?sa=i&amp;rct=j&amp;q=&amp;esrc=s&amp;source=images&amp;cd=&amp;ved=2ahUKEwjsr8PB0rniAhVMMewKHdtXDREQjRx6BAgBEAU&amp;url=http://www.biocheck.it/home/servizi/grande-distribuzione-organizzata/&amp;psig=AOvVaw3U4Pr2o7TS6FAN1uOu4QDI&amp;ust=1558975491945375" TargetMode="External"/><Relationship Id="rId2" Type="http://schemas.openxmlformats.org/officeDocument/2006/relationships/image" Target="../media/image135.png"/><Relationship Id="rId1" Type="http://schemas.openxmlformats.org/officeDocument/2006/relationships/slideLayout" Target="../slideLayouts/slideLayout7.xml"/><Relationship Id="rId4" Type="http://schemas.openxmlformats.org/officeDocument/2006/relationships/image" Target="../media/image142.png"/></Relationships>
</file>

<file path=ppt/slides/_rels/slide27.xml.rels><?xml version="1.0" encoding="UTF-8" standalone="yes"?>
<Relationships xmlns="http://schemas.openxmlformats.org/package/2006/relationships"><Relationship Id="rId3" Type="http://schemas.openxmlformats.org/officeDocument/2006/relationships/hyperlink" Target="https://www.google.it/url?sa=i&amp;rct=j&amp;q=&amp;esrc=s&amp;source=images&amp;cd=&amp;ved=2ahUKEwjsr8PB0rniAhVMMewKHdtXDREQjRx6BAgBEAU&amp;url=http://www.biocheck.it/home/servizi/grande-distribuzione-organizzata/&amp;psig=AOvVaw3U4Pr2o7TS6FAN1uOu4QDI&amp;ust=1558975491945375" TargetMode="External"/><Relationship Id="rId2" Type="http://schemas.openxmlformats.org/officeDocument/2006/relationships/image" Target="../media/image135.png"/><Relationship Id="rId1" Type="http://schemas.openxmlformats.org/officeDocument/2006/relationships/slideLayout" Target="../slideLayouts/slideLayout7.xml"/><Relationship Id="rId6" Type="http://schemas.openxmlformats.org/officeDocument/2006/relationships/image" Target="../media/image143.png"/><Relationship Id="rId5" Type="http://schemas.openxmlformats.org/officeDocument/2006/relationships/hyperlink" Target="https://www.google.it/url?sa=i&amp;rct=j&amp;q=&amp;esrc=s&amp;source=images&amp;cd=&amp;ved=2ahUKEwjRrJua1LniAhVI2qQKHZQIC60QjRx6BAgBEAU&amp;url=https://emojiterra.com/it/punto-di-domanda-pieno/&amp;psig=AOvVaw3dPH-hwICr_1NSKEh89rmI&amp;ust=1558975949275568" TargetMode="External"/><Relationship Id="rId4" Type="http://schemas.openxmlformats.org/officeDocument/2006/relationships/image" Target="../media/image142.png"/></Relationships>
</file>

<file path=ppt/slides/_rels/slide28.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image" Target="../media/image135.png"/><Relationship Id="rId1" Type="http://schemas.openxmlformats.org/officeDocument/2006/relationships/slideLayout" Target="../slideLayouts/slideLayout7.xml"/><Relationship Id="rId5" Type="http://schemas.openxmlformats.org/officeDocument/2006/relationships/image" Target="../media/image145.png"/><Relationship Id="rId4" Type="http://schemas.openxmlformats.org/officeDocument/2006/relationships/hyperlink" Target="https://www.google.it/url?sa=i&amp;rct=j&amp;q=&amp;esrc=s&amp;source=images&amp;cd=&amp;cad=rja&amp;uact=8&amp;ved=2ahUKEwjmq9rl3LniAhXE-qQKHRq6CGAQjRx6BAgBEAU&amp;url=https://www.ilverogladiatoredellescommesse.it/il-sistema-di-x-del-23-agosto-in-francia-ligue-2/&amp;psig=AOvVaw3SLYXgtfib45J_uGe48C8J&amp;ust=1558978268333466"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48.png"/><Relationship Id="rId13" Type="http://schemas.openxmlformats.org/officeDocument/2006/relationships/image" Target="../media/image145.png"/><Relationship Id="rId3" Type="http://schemas.openxmlformats.org/officeDocument/2006/relationships/hyperlink" Target="https://www.google.it/url?sa=i&amp;rct=j&amp;q=&amp;esrc=s&amp;source=images&amp;cd=&amp;ved=2ahUKEwiG2Kvu1LniAhXRjqQKHbdJC44QjRx6BAgBEAU&amp;url=http://www.franchisingmanager.it/nuovi-franchising/&amp;psig=AOvVaw1Jq60kbBZ8SMQKEm3ec-PZ&amp;ust=1558976084523396" TargetMode="External"/><Relationship Id="rId7" Type="http://schemas.openxmlformats.org/officeDocument/2006/relationships/hyperlink" Target="https://www.google.it/url?sa=i&amp;rct=j&amp;q=&amp;esrc=s&amp;source=images&amp;cd=&amp;ved=2ahUKEwiRrtnK1rniAhWC26QKHciSArYQjRx6BAgBEAU&amp;url=http://www.k2innovazione.it/Soluzioni/GDOepiccoladitribuzione.aspx&amp;psig=AOvVaw1i6VMA_0tdsLLTFlvlYh5c&amp;ust=1558976589435122" TargetMode="External"/><Relationship Id="rId12" Type="http://schemas.openxmlformats.org/officeDocument/2006/relationships/hyperlink" Target="https://www.google.it/url?sa=i&amp;rct=j&amp;q=&amp;esrc=s&amp;source=images&amp;cd=&amp;cad=rja&amp;uact=8&amp;ved=2ahUKEwjmq9rl3LniAhXE-qQKHRq6CGAQjRx6BAgBEAU&amp;url=https://www.ilverogladiatoredellescommesse.it/il-sistema-di-x-del-23-agosto-in-francia-ligue-2/&amp;psig=AOvVaw3SLYXgtfib45J_uGe48C8J&amp;ust=1558978268333466" TargetMode="External"/><Relationship Id="rId2" Type="http://schemas.openxmlformats.org/officeDocument/2006/relationships/image" Target="../media/image135.png"/><Relationship Id="rId1" Type="http://schemas.openxmlformats.org/officeDocument/2006/relationships/slideLayout" Target="../slideLayouts/slideLayout7.xml"/><Relationship Id="rId6" Type="http://schemas.openxmlformats.org/officeDocument/2006/relationships/image" Target="../media/image147.png"/><Relationship Id="rId11" Type="http://schemas.openxmlformats.org/officeDocument/2006/relationships/image" Target="../media/image144.jpeg"/><Relationship Id="rId5" Type="http://schemas.openxmlformats.org/officeDocument/2006/relationships/hyperlink" Target="https://www.google.it/url?sa=i&amp;rct=j&amp;q=&amp;esrc=s&amp;source=images&amp;cd=&amp;ved=2ahUKEwjR9Zu81bniAhWmM-wKHdT1DEQQjRx6BAgBEAU&amp;url=http://www.howtobuyafranchise.com/retail-vs-service/&amp;psig=AOvVaw1I4BsvScjKqAp5pdKyHZAT&amp;ust=1558976287197255" TargetMode="External"/><Relationship Id="rId10" Type="http://schemas.openxmlformats.org/officeDocument/2006/relationships/image" Target="../media/image149.jpeg"/><Relationship Id="rId4" Type="http://schemas.openxmlformats.org/officeDocument/2006/relationships/image" Target="../media/image146.jpeg"/><Relationship Id="rId9" Type="http://schemas.openxmlformats.org/officeDocument/2006/relationships/hyperlink" Target="https://www.google.it/url?sa=i&amp;rct=j&amp;q=&amp;esrc=s&amp;source=images&amp;cd=&amp;ved=2ahUKEwiDipqh2LniAhUS6KQKHX2hAFoQjRx6BAgBEAU&amp;url=http://www.programmatic-rtb.com/top-add-ons-e-consigli-per-un-e-commerce-di-successo-che-mi-eccitano/&amp;psig=AOvVaw0ByXSWMyTzEqI9j9R09axZ&amp;ust=1558976950688402"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148.png"/><Relationship Id="rId13" Type="http://schemas.openxmlformats.org/officeDocument/2006/relationships/image" Target="../media/image150.jpeg"/><Relationship Id="rId18" Type="http://schemas.openxmlformats.org/officeDocument/2006/relationships/hyperlink" Target="https://www.google.it/url?sa=i&amp;rct=j&amp;q=&amp;esrc=s&amp;source=images&amp;cd=&amp;cad=rja&amp;uact=8&amp;ved=2ahUKEwjmq9rl3LniAhXE-qQKHRq6CGAQjRx6BAgBEAU&amp;url=https://www.ilverogladiatoredellescommesse.it/il-sistema-di-x-del-23-agosto-in-francia-ligue-2/&amp;psig=AOvVaw3SLYXgtfib45J_uGe48C8J&amp;ust=1558978268333466" TargetMode="External"/><Relationship Id="rId3" Type="http://schemas.openxmlformats.org/officeDocument/2006/relationships/hyperlink" Target="https://www.google.it/url?sa=i&amp;rct=j&amp;q=&amp;esrc=s&amp;source=images&amp;cd=&amp;ved=2ahUKEwiG2Kvu1LniAhXRjqQKHbdJC44QjRx6BAgBEAU&amp;url=http://www.franchisingmanager.it/nuovi-franchising/&amp;psig=AOvVaw1Jq60kbBZ8SMQKEm3ec-PZ&amp;ust=1558976084523396" TargetMode="External"/><Relationship Id="rId7" Type="http://schemas.openxmlformats.org/officeDocument/2006/relationships/hyperlink" Target="https://www.google.it/url?sa=i&amp;rct=j&amp;q=&amp;esrc=s&amp;source=images&amp;cd=&amp;ved=2ahUKEwiRrtnK1rniAhWC26QKHciSArYQjRx6BAgBEAU&amp;url=http://www.k2innovazione.it/Soluzioni/GDOepiccoladitribuzione.aspx&amp;psig=AOvVaw1i6VMA_0tdsLLTFlvlYh5c&amp;ust=1558976589435122" TargetMode="External"/><Relationship Id="rId12" Type="http://schemas.openxmlformats.org/officeDocument/2006/relationships/hyperlink" Target="https://www.google.it/url?sa=i&amp;rct=j&amp;q=&amp;esrc=s&amp;source=images&amp;cd=&amp;ved=2ahUKEwiU64__2rniAhVKC-wKHVFOB0AQjRx6BAgBEAU&amp;url=https://depositphotos.com/112553388/stock-illustration-economies-of-scale-mind-map.html&amp;psig=AOvVaw0PnOyiZkYtQfPn2Ik7FnWh&amp;ust=1558977678456557" TargetMode="External"/><Relationship Id="rId17" Type="http://schemas.openxmlformats.org/officeDocument/2006/relationships/image" Target="../media/image152.png"/><Relationship Id="rId2" Type="http://schemas.openxmlformats.org/officeDocument/2006/relationships/image" Target="../media/image135.png"/><Relationship Id="rId16" Type="http://schemas.openxmlformats.org/officeDocument/2006/relationships/hyperlink" Target="https://www.google.it/url?sa=i&amp;rct=j&amp;q=&amp;esrc=s&amp;source=images&amp;cd=&amp;ved=2ahUKEwjLnaeT3LniAhUG2qQKHSH2DJ0QjRx6BAgBEAU&amp;url=https://www.unicusano.it/blog/universita/digital-marketing-livello-base-limperdibile-corso-online-unicusano/&amp;psig=AOvVaw1IXCgNHkheQ3rzoXB6Ua_D&amp;ust=1558977224753727" TargetMode="External"/><Relationship Id="rId1" Type="http://schemas.openxmlformats.org/officeDocument/2006/relationships/slideLayout" Target="../slideLayouts/slideLayout7.xml"/><Relationship Id="rId6" Type="http://schemas.openxmlformats.org/officeDocument/2006/relationships/image" Target="../media/image147.png"/><Relationship Id="rId11" Type="http://schemas.openxmlformats.org/officeDocument/2006/relationships/image" Target="../media/image144.jpeg"/><Relationship Id="rId5" Type="http://schemas.openxmlformats.org/officeDocument/2006/relationships/hyperlink" Target="https://www.google.it/url?sa=i&amp;rct=j&amp;q=&amp;esrc=s&amp;source=images&amp;cd=&amp;ved=2ahUKEwjR9Zu81bniAhWmM-wKHdT1DEQQjRx6BAgBEAU&amp;url=http://www.howtobuyafranchise.com/retail-vs-service/&amp;psig=AOvVaw1I4BsvScjKqAp5pdKyHZAT&amp;ust=1558976287197255" TargetMode="External"/><Relationship Id="rId15" Type="http://schemas.openxmlformats.org/officeDocument/2006/relationships/image" Target="../media/image151.png"/><Relationship Id="rId10" Type="http://schemas.openxmlformats.org/officeDocument/2006/relationships/image" Target="../media/image149.jpeg"/><Relationship Id="rId19" Type="http://schemas.openxmlformats.org/officeDocument/2006/relationships/image" Target="../media/image145.png"/><Relationship Id="rId4" Type="http://schemas.openxmlformats.org/officeDocument/2006/relationships/image" Target="../media/image146.jpeg"/><Relationship Id="rId9" Type="http://schemas.openxmlformats.org/officeDocument/2006/relationships/hyperlink" Target="https://www.google.it/url?sa=i&amp;rct=j&amp;q=&amp;esrc=s&amp;source=images&amp;cd=&amp;ved=2ahUKEwiDipqh2LniAhUS6KQKHX2hAFoQjRx6BAgBEAU&amp;url=http://www.programmatic-rtb.com/top-add-ons-e-consigli-per-un-e-commerce-di-successo-che-mi-eccitano/&amp;psig=AOvVaw0ByXSWMyTzEqI9j9R09axZ&amp;ust=1558976950688402" TargetMode="External"/><Relationship Id="rId14" Type="http://schemas.openxmlformats.org/officeDocument/2006/relationships/hyperlink" Target="https://www.google.it/url?sa=i&amp;rct=j&amp;q=&amp;esrc=s&amp;source=images&amp;cd=&amp;ved=2ahUKEwi3xNvr27niAhVPKuwKHf0EDvQQjRx6BAgBEAU&amp;url=http://www.umbertosantucci.it/atlante/multicanalita-e-omnicanalita/&amp;psig=AOvVaw17GoniecNl1i-n2S1UsbH0&amp;ust=1558977996097585"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148.png"/><Relationship Id="rId13" Type="http://schemas.openxmlformats.org/officeDocument/2006/relationships/image" Target="../media/image150.jpeg"/><Relationship Id="rId18" Type="http://schemas.openxmlformats.org/officeDocument/2006/relationships/hyperlink" Target="https://www.google.it/url?sa=i&amp;rct=j&amp;q=&amp;esrc=s&amp;source=images&amp;cd=&amp;cad=rja&amp;uact=8&amp;ved=2ahUKEwjmq9rl3LniAhXE-qQKHRq6CGAQjRx6BAgBEAU&amp;url=https://www.ilverogladiatoredellescommesse.it/il-sistema-di-x-del-23-agosto-in-francia-ligue-2/&amp;psig=AOvVaw3SLYXgtfib45J_uGe48C8J&amp;ust=1558978268333466" TargetMode="External"/><Relationship Id="rId3" Type="http://schemas.openxmlformats.org/officeDocument/2006/relationships/hyperlink" Target="https://www.google.it/url?sa=i&amp;rct=j&amp;q=&amp;esrc=s&amp;source=images&amp;cd=&amp;ved=2ahUKEwiG2Kvu1LniAhXRjqQKHbdJC44QjRx6BAgBEAU&amp;url=http://www.franchisingmanager.it/nuovi-franchising/&amp;psig=AOvVaw1Jq60kbBZ8SMQKEm3ec-PZ&amp;ust=1558976084523396" TargetMode="External"/><Relationship Id="rId21" Type="http://schemas.openxmlformats.org/officeDocument/2006/relationships/image" Target="../media/image153.png"/><Relationship Id="rId7" Type="http://schemas.openxmlformats.org/officeDocument/2006/relationships/hyperlink" Target="https://www.google.it/url?sa=i&amp;rct=j&amp;q=&amp;esrc=s&amp;source=images&amp;cd=&amp;ved=2ahUKEwiRrtnK1rniAhWC26QKHciSArYQjRx6BAgBEAU&amp;url=http://www.k2innovazione.it/Soluzioni/GDOepiccoladitribuzione.aspx&amp;psig=AOvVaw1i6VMA_0tdsLLTFlvlYh5c&amp;ust=1558976589435122" TargetMode="External"/><Relationship Id="rId12" Type="http://schemas.openxmlformats.org/officeDocument/2006/relationships/hyperlink" Target="https://www.google.it/url?sa=i&amp;rct=j&amp;q=&amp;esrc=s&amp;source=images&amp;cd=&amp;ved=2ahUKEwiU64__2rniAhVKC-wKHVFOB0AQjRx6BAgBEAU&amp;url=https://depositphotos.com/112553388/stock-illustration-economies-of-scale-mind-map.html&amp;psig=AOvVaw0PnOyiZkYtQfPn2Ik7FnWh&amp;ust=1558977678456557" TargetMode="External"/><Relationship Id="rId17" Type="http://schemas.openxmlformats.org/officeDocument/2006/relationships/image" Target="../media/image152.png"/><Relationship Id="rId2" Type="http://schemas.openxmlformats.org/officeDocument/2006/relationships/image" Target="../media/image135.png"/><Relationship Id="rId16" Type="http://schemas.openxmlformats.org/officeDocument/2006/relationships/hyperlink" Target="https://www.google.it/url?sa=i&amp;rct=j&amp;q=&amp;esrc=s&amp;source=images&amp;cd=&amp;ved=2ahUKEwjLnaeT3LniAhUG2qQKHSH2DJ0QjRx6BAgBEAU&amp;url=https://www.unicusano.it/blog/universita/digital-marketing-livello-base-limperdibile-corso-online-unicusano/&amp;psig=AOvVaw1IXCgNHkheQ3rzoXB6Ua_D&amp;ust=1558977224753727" TargetMode="External"/><Relationship Id="rId20" Type="http://schemas.openxmlformats.org/officeDocument/2006/relationships/hyperlink" Target="https://www.google.it/url?sa=i&amp;rct=j&amp;q=&amp;esrc=s&amp;source=images&amp;cd=&amp;ved=2ahUKEwjvl7fi3bniAhUQ16QKHVvlB1MQjRx6BAgBEAU&amp;url=http://www.palazzoinnovazione.it/&amp;psig=AOvVaw0Zf0AShF5P0KWylx-poulJ&amp;ust=1558978386835176" TargetMode="External"/><Relationship Id="rId1" Type="http://schemas.openxmlformats.org/officeDocument/2006/relationships/slideLayout" Target="../slideLayouts/slideLayout7.xml"/><Relationship Id="rId6" Type="http://schemas.openxmlformats.org/officeDocument/2006/relationships/image" Target="../media/image147.png"/><Relationship Id="rId11" Type="http://schemas.openxmlformats.org/officeDocument/2006/relationships/image" Target="../media/image144.jpeg"/><Relationship Id="rId5" Type="http://schemas.openxmlformats.org/officeDocument/2006/relationships/hyperlink" Target="https://www.google.it/url?sa=i&amp;rct=j&amp;q=&amp;esrc=s&amp;source=images&amp;cd=&amp;ved=2ahUKEwjR9Zu81bniAhWmM-wKHdT1DEQQjRx6BAgBEAU&amp;url=http://www.howtobuyafranchise.com/retail-vs-service/&amp;psig=AOvVaw1I4BsvScjKqAp5pdKyHZAT&amp;ust=1558976287197255" TargetMode="External"/><Relationship Id="rId15" Type="http://schemas.openxmlformats.org/officeDocument/2006/relationships/image" Target="../media/image151.png"/><Relationship Id="rId10" Type="http://schemas.openxmlformats.org/officeDocument/2006/relationships/image" Target="../media/image149.jpeg"/><Relationship Id="rId19" Type="http://schemas.openxmlformats.org/officeDocument/2006/relationships/image" Target="../media/image145.png"/><Relationship Id="rId4" Type="http://schemas.openxmlformats.org/officeDocument/2006/relationships/image" Target="../media/image146.jpeg"/><Relationship Id="rId9" Type="http://schemas.openxmlformats.org/officeDocument/2006/relationships/hyperlink" Target="https://www.google.it/url?sa=i&amp;rct=j&amp;q=&amp;esrc=s&amp;source=images&amp;cd=&amp;ved=2ahUKEwiDipqh2LniAhUS6KQKHX2hAFoQjRx6BAgBEAU&amp;url=http://www.programmatic-rtb.com/top-add-ons-e-consigli-per-un-e-commerce-di-successo-che-mi-eccitano/&amp;psig=AOvVaw0ByXSWMyTzEqI9j9R09axZ&amp;ust=1558976950688402" TargetMode="External"/><Relationship Id="rId14" Type="http://schemas.openxmlformats.org/officeDocument/2006/relationships/hyperlink" Target="https://www.google.it/url?sa=i&amp;rct=j&amp;q=&amp;esrc=s&amp;source=images&amp;cd=&amp;ved=2ahUKEwi3xNvr27niAhVPKuwKHf0EDvQQjRx6BAgBEAU&amp;url=http://www.umbertosantucci.it/atlante/multicanalita-e-omnicanalita/&amp;psig=AOvVaw17GoniecNl1i-n2S1UsbH0&amp;ust=1558977996097585"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hyperlink" Target="https://www.google.it/url?sa=i&amp;rct=j&amp;q=&amp;esrc=s&amp;source=images&amp;cd=&amp;ved=2ahUKEwjd2J72m7ziAhUT7eAKHdKYB74QjRx6BAgBEAU&amp;url=https://www.benesserecorpomente.it/passione-ed-entusiasmo-viverli-con-equilibrio/&amp;psig=AOvVaw3lDJwO5NKYrSuP2lytaYnE&amp;ust=1559063795734514"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google.it/url?sa=i&amp;rct=j&amp;q=&amp;esrc=s&amp;source=images&amp;cd=&amp;cad=rja&amp;uact=8&amp;ved=2ahUKEwjmq9rl3LniAhXE-qQKHRq6CGAQjRx6BAgBEAU&amp;url=https://www.ilverogladiatoredellescommesse.it/il-sistema-di-x-del-23-agosto-in-francia-ligue-2/&amp;psig=AOvVaw3SLYXgtfib45J_uGe48C8J&amp;ust=1558978268333466" TargetMode="External"/><Relationship Id="rId2" Type="http://schemas.openxmlformats.org/officeDocument/2006/relationships/image" Target="../media/image135.png"/><Relationship Id="rId1" Type="http://schemas.openxmlformats.org/officeDocument/2006/relationships/slideLayout" Target="../slideLayouts/slideLayout7.xml"/><Relationship Id="rId4" Type="http://schemas.openxmlformats.org/officeDocument/2006/relationships/image" Target="../media/image145.png"/></Relationships>
</file>

<file path=ppt/slides/_rels/slide35.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hyperlink" Target="https://www.google.it/url?sa=i&amp;rct=j&amp;q=&amp;esrc=s&amp;source=images&amp;cd=&amp;ved=2ahUKEwiOuY3F3rniAhXOwKQKHd3ACdUQjRx6BAgBEAU&amp;url=https://www.propagandaitalia.com/geomarketing-fai-arrivare-messaggio-ai-clienti-desideri/&amp;psig=AOvVaw1fK9Aqw_hikmWno3-XK-OG&amp;ust=1558978733519757" TargetMode="External"/><Relationship Id="rId1" Type="http://schemas.openxmlformats.org/officeDocument/2006/relationships/slideLayout" Target="../slideLayouts/slideLayout7.xml"/><Relationship Id="rId6" Type="http://schemas.openxmlformats.org/officeDocument/2006/relationships/image" Target="../media/image145.png"/><Relationship Id="rId5" Type="http://schemas.openxmlformats.org/officeDocument/2006/relationships/hyperlink" Target="https://www.google.it/url?sa=i&amp;rct=j&amp;q=&amp;esrc=s&amp;source=images&amp;cd=&amp;cad=rja&amp;uact=8&amp;ved=2ahUKEwjmq9rl3LniAhXE-qQKHRq6CGAQjRx6BAgBEAU&amp;url=https://www.ilverogladiatoredellescommesse.it/il-sistema-di-x-del-23-agosto-in-francia-ligue-2/&amp;psig=AOvVaw3SLYXgtfib45J_uGe48C8J&amp;ust=1558978268333466" TargetMode="External"/><Relationship Id="rId4" Type="http://schemas.openxmlformats.org/officeDocument/2006/relationships/image" Target="../media/image135.png"/></Relationships>
</file>

<file path=ppt/slides/_rels/slide36.xml.rels><?xml version="1.0" encoding="UTF-8" standalone="yes"?>
<Relationships xmlns="http://schemas.openxmlformats.org/package/2006/relationships"><Relationship Id="rId8" Type="http://schemas.openxmlformats.org/officeDocument/2006/relationships/image" Target="../media/image156.png"/><Relationship Id="rId3" Type="http://schemas.openxmlformats.org/officeDocument/2006/relationships/image" Target="../media/image155.jpeg"/><Relationship Id="rId7" Type="http://schemas.openxmlformats.org/officeDocument/2006/relationships/hyperlink" Target="https://www.google.it/url?sa=i&amp;rct=j&amp;q=&amp;esrc=s&amp;source=images&amp;cd=&amp;ved=2ahUKEwjEzp614LniAhVDDOwKHRE4BnsQjRx6BAgBEAU&amp;url=http://www.pngall.com/bank-png&amp;psig=AOvVaw37IDJ6UIdJUKFneYtuQ1sq&amp;ust=1558979241018596" TargetMode="External"/><Relationship Id="rId2" Type="http://schemas.openxmlformats.org/officeDocument/2006/relationships/hyperlink" Target="https://www.google.it/url?sa=i&amp;rct=j&amp;q=&amp;esrc=s&amp;source=images&amp;cd=&amp;ved=2ahUKEwiOuY3F3rniAhXOwKQKHd3ACdUQjRx6BAgBEAU&amp;url=https://www.propagandaitalia.com/geomarketing-fai-arrivare-messaggio-ai-clienti-desideri/&amp;psig=AOvVaw1fK9Aqw_hikmWno3-XK-OG&amp;ust=1558978733519757" TargetMode="External"/><Relationship Id="rId1" Type="http://schemas.openxmlformats.org/officeDocument/2006/relationships/slideLayout" Target="../slideLayouts/slideLayout7.xml"/><Relationship Id="rId6" Type="http://schemas.openxmlformats.org/officeDocument/2006/relationships/image" Target="../media/image145.png"/><Relationship Id="rId5" Type="http://schemas.openxmlformats.org/officeDocument/2006/relationships/hyperlink" Target="https://www.google.it/url?sa=i&amp;rct=j&amp;q=&amp;esrc=s&amp;source=images&amp;cd=&amp;cad=rja&amp;uact=8&amp;ved=2ahUKEwjmq9rl3LniAhXE-qQKHRq6CGAQjRx6BAgBEAU&amp;url=https://www.ilverogladiatoredellescommesse.it/il-sistema-di-x-del-23-agosto-in-francia-ligue-2/&amp;psig=AOvVaw3SLYXgtfib45J_uGe48C8J&amp;ust=1558978268333466" TargetMode="External"/><Relationship Id="rId4" Type="http://schemas.openxmlformats.org/officeDocument/2006/relationships/image" Target="../media/image135.png"/></Relationships>
</file>

<file path=ppt/slides/_rels/slide37.xml.rels><?xml version="1.0" encoding="UTF-8" standalone="yes"?>
<Relationships xmlns="http://schemas.openxmlformats.org/package/2006/relationships"><Relationship Id="rId8" Type="http://schemas.openxmlformats.org/officeDocument/2006/relationships/image" Target="../media/image156.png"/><Relationship Id="rId3" Type="http://schemas.openxmlformats.org/officeDocument/2006/relationships/image" Target="../media/image155.jpeg"/><Relationship Id="rId7" Type="http://schemas.openxmlformats.org/officeDocument/2006/relationships/hyperlink" Target="https://www.google.it/url?sa=i&amp;rct=j&amp;q=&amp;esrc=s&amp;source=images&amp;cd=&amp;ved=2ahUKEwjEzp614LniAhVDDOwKHRE4BnsQjRx6BAgBEAU&amp;url=http://www.pngall.com/bank-png&amp;psig=AOvVaw37IDJ6UIdJUKFneYtuQ1sq&amp;ust=1558979241018596" TargetMode="External"/><Relationship Id="rId2" Type="http://schemas.openxmlformats.org/officeDocument/2006/relationships/hyperlink" Target="https://www.google.it/url?sa=i&amp;rct=j&amp;q=&amp;esrc=s&amp;source=images&amp;cd=&amp;ved=2ahUKEwiOuY3F3rniAhXOwKQKHd3ACdUQjRx6BAgBEAU&amp;url=https://www.propagandaitalia.com/geomarketing-fai-arrivare-messaggio-ai-clienti-desideri/&amp;psig=AOvVaw1fK9Aqw_hikmWno3-XK-OG&amp;ust=1558978733519757" TargetMode="External"/><Relationship Id="rId1" Type="http://schemas.openxmlformats.org/officeDocument/2006/relationships/slideLayout" Target="../slideLayouts/slideLayout7.xml"/><Relationship Id="rId6" Type="http://schemas.openxmlformats.org/officeDocument/2006/relationships/image" Target="../media/image145.png"/><Relationship Id="rId5" Type="http://schemas.openxmlformats.org/officeDocument/2006/relationships/hyperlink" Target="https://www.google.it/url?sa=i&amp;rct=j&amp;q=&amp;esrc=s&amp;source=images&amp;cd=&amp;cad=rja&amp;uact=8&amp;ved=2ahUKEwjmq9rl3LniAhXE-qQKHRq6CGAQjRx6BAgBEAU&amp;url=https://www.ilverogladiatoredellescommesse.it/il-sistema-di-x-del-23-agosto-in-francia-ligue-2/&amp;psig=AOvVaw3SLYXgtfib45J_uGe48C8J&amp;ust=1558978268333466" TargetMode="External"/><Relationship Id="rId4" Type="http://schemas.openxmlformats.org/officeDocument/2006/relationships/image" Target="../media/image135.png"/></Relationships>
</file>

<file path=ppt/slides/_rels/slide38.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hyperlink" Target="https://www.google.it/url?sa=i&amp;rct=j&amp;q=&amp;esrc=s&amp;source=images&amp;cd=&amp;ved=2ahUKEwiduc26mrriAhVHNOwKHfWkA5sQjRx6BAgBEAU&amp;url=http://www.marketing-insights.it/strategie-di-diversificazione/&amp;psig=AOvVaw3oA0ZriOb6HfmuQn-_NmMY&amp;ust=1558994819597994"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hyperlink" Target="https://www.google.it/url?sa=i&amp;rct=j&amp;q=&amp;esrc=s&amp;source=images&amp;cd=&amp;ved=2ahUKEwjbj5OenbriAhUSyqQKHVVSBjQQjRx6BAgBEAU&amp;url=https://radiorisaala.com/akhriso-q-3-aad-dhacdooyinkii-ugu-waa-weynaa-soomaaliya-2017/&amp;psig=AOvVaw1kV51LjOAPrtTH6Lj6o4VA&amp;ust=1558995567687556"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hyperlink" Target="https://www.google.it/url?sa=i&amp;rct=j&amp;q=&amp;esrc=s&amp;source=images&amp;cd=&amp;ved=2ahUKEwiy9KeSyrniAhWqsaQKHbCVA9EQjRx6BAgBEAU&amp;url=https://icon-icons.com/it/icona/negozio/51010&amp;psig=AOvVaw349iSruZllgCunuvqPQZ1Z&amp;ust=1558973269181315" TargetMode="External"/><Relationship Id="rId3" Type="http://schemas.openxmlformats.org/officeDocument/2006/relationships/image" Target="../media/image132.png"/><Relationship Id="rId7" Type="http://schemas.openxmlformats.org/officeDocument/2006/relationships/image" Target="../media/image134.png"/><Relationship Id="rId2" Type="http://schemas.openxmlformats.org/officeDocument/2006/relationships/hyperlink" Target="https://www.google.it/url?sa=i&amp;rct=j&amp;q=&amp;esrc=s&amp;source=images&amp;cd=&amp;ved=2ahUKEwiZz7GVx7niAhWPDOwKHY-SAl8QjRx6BAgBEAU&amp;url=https://it.wikipedia.org/wiki/File:Flag_of_the_United_States.svg&amp;psig=AOvVaw2tiLM1lhajj2aeHBGfCXv9&amp;ust=1558972467331755" TargetMode="External"/><Relationship Id="rId1" Type="http://schemas.openxmlformats.org/officeDocument/2006/relationships/slideLayout" Target="../slideLayouts/slideLayout7.xml"/><Relationship Id="rId6" Type="http://schemas.openxmlformats.org/officeDocument/2006/relationships/hyperlink" Target="https://www.google.it/url?sa=i&amp;rct=j&amp;q=&amp;esrc=s&amp;source=images&amp;cd=&amp;ved=2ahUKEwjt7NXGyLniAhVHhqQKHXpYBAUQjRx6BAgBEAU&amp;url=https://it.wikipedia.org/wiki/Bandiera_d'Italia&amp;psig=AOvVaw2s7UeZmO5ZiQFTJXqdGZjP&amp;ust=1558972841618595" TargetMode="External"/><Relationship Id="rId5" Type="http://schemas.openxmlformats.org/officeDocument/2006/relationships/image" Target="../media/image133.png"/><Relationship Id="rId4" Type="http://schemas.openxmlformats.org/officeDocument/2006/relationships/hyperlink" Target="https://www.google.it/url?sa=i&amp;rct=j&amp;q=&amp;esrc=s&amp;source=images&amp;cd=&amp;ved=2ahUKEwih9YH8x7niAhUsMuwKHSVZCfUQjRx6BAgBEAU&amp;url=https://it.wikipedia.org/wiki/Bandiera_dell'Europa&amp;psig=AOvVaw3dPNbRUebcBSEpsczvYFqd&amp;ust=1558972685204009"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www.google.it/url?sa=i&amp;rct=j&amp;q=&amp;esrc=s&amp;source=images&amp;cd=&amp;ved=2ahUKEwiy9KeSyrniAhWqsaQKHbCVA9EQjRx6BAgBEAU&amp;url=https://icon-icons.com/it/icona/negozio/51010&amp;psig=AOvVaw349iSruZllgCunuvqPQZ1Z&amp;ust=1558973269181315" TargetMode="External"/><Relationship Id="rId3" Type="http://schemas.openxmlformats.org/officeDocument/2006/relationships/image" Target="../media/image132.png"/><Relationship Id="rId7" Type="http://schemas.openxmlformats.org/officeDocument/2006/relationships/image" Target="../media/image134.png"/><Relationship Id="rId2" Type="http://schemas.openxmlformats.org/officeDocument/2006/relationships/hyperlink" Target="https://www.google.it/url?sa=i&amp;rct=j&amp;q=&amp;esrc=s&amp;source=images&amp;cd=&amp;ved=2ahUKEwiZz7GVx7niAhWPDOwKHY-SAl8QjRx6BAgBEAU&amp;url=https://it.wikipedia.org/wiki/File:Flag_of_the_United_States.svg&amp;psig=AOvVaw2tiLM1lhajj2aeHBGfCXv9&amp;ust=1558972467331755" TargetMode="External"/><Relationship Id="rId1" Type="http://schemas.openxmlformats.org/officeDocument/2006/relationships/slideLayout" Target="../slideLayouts/slideLayout7.xml"/><Relationship Id="rId6" Type="http://schemas.openxmlformats.org/officeDocument/2006/relationships/hyperlink" Target="https://www.google.it/url?sa=i&amp;rct=j&amp;q=&amp;esrc=s&amp;source=images&amp;cd=&amp;ved=2ahUKEwjt7NXGyLniAhVHhqQKHXpYBAUQjRx6BAgBEAU&amp;url=https://it.wikipedia.org/wiki/Bandiera_d'Italia&amp;psig=AOvVaw2s7UeZmO5ZiQFTJXqdGZjP&amp;ust=1558972841618595" TargetMode="External"/><Relationship Id="rId5" Type="http://schemas.openxmlformats.org/officeDocument/2006/relationships/image" Target="../media/image133.png"/><Relationship Id="rId4" Type="http://schemas.openxmlformats.org/officeDocument/2006/relationships/hyperlink" Target="https://www.google.it/url?sa=i&amp;rct=j&amp;q=&amp;esrc=s&amp;source=images&amp;cd=&amp;ved=2ahUKEwih9YH8x7niAhUsMuwKHSVZCfUQjRx6BAgBEAU&amp;url=https://it.wikipedia.org/wiki/Bandiera_dell'Europa&amp;psig=AOvVaw3dPNbRUebcBSEpsczvYFqd&amp;ust=1558972685204009"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59.png"/><Relationship Id="rId7" Type="http://schemas.openxmlformats.org/officeDocument/2006/relationships/image" Target="../media/image16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google.it/url?sa=i&amp;rct=j&amp;q=&amp;esrc=s&amp;source=images&amp;cd=&amp;ved=2ahUKEwjLnaeT3LniAhUG2qQKHSH2DJ0QjRx6BAgBEAU&amp;url=https://www.unicusano.it/blog/universita/digital-marketing-livello-base-limperdibile-corso-online-unicusano/&amp;psig=AOvVaw1IXCgNHkheQ3rzoXB6Ua_D&amp;ust=1558977224753727" TargetMode="External"/><Relationship Id="rId5" Type="http://schemas.openxmlformats.org/officeDocument/2006/relationships/image" Target="../media/image146.jpeg"/><Relationship Id="rId4" Type="http://schemas.openxmlformats.org/officeDocument/2006/relationships/hyperlink" Target="https://www.google.it/url?sa=i&amp;rct=j&amp;q=&amp;esrc=s&amp;source=images&amp;cd=&amp;ved=2ahUKEwiG2Kvu1LniAhXRjqQKHbdJC44QjRx6BAgBEAU&amp;url=http://www.franchisingmanager.it/nuovi-franchising/&amp;psig=AOvVaw1Jq60kbBZ8SMQKEm3ec-PZ&amp;ust=1558976084523396"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161.jpeg"/><Relationship Id="rId3" Type="http://schemas.openxmlformats.org/officeDocument/2006/relationships/image" Target="../media/image159.png"/><Relationship Id="rId7" Type="http://schemas.openxmlformats.org/officeDocument/2006/relationships/image" Target="../media/image16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google.it/url?sa=i&amp;rct=j&amp;q=&amp;esrc=s&amp;source=images&amp;cd=&amp;ved=2ahUKEwjLnaeT3LniAhUG2qQKHSH2DJ0QjRx6BAgBEAU&amp;url=https://www.unicusano.it/blog/universita/digital-marketing-livello-base-limperdibile-corso-online-unicusano/&amp;psig=AOvVaw1IXCgNHkheQ3rzoXB6Ua_D&amp;ust=1558977224753727" TargetMode="External"/><Relationship Id="rId5" Type="http://schemas.openxmlformats.org/officeDocument/2006/relationships/image" Target="../media/image146.jpeg"/><Relationship Id="rId10" Type="http://schemas.openxmlformats.org/officeDocument/2006/relationships/image" Target="../media/image162.jpeg"/><Relationship Id="rId4" Type="http://schemas.openxmlformats.org/officeDocument/2006/relationships/hyperlink" Target="https://www.google.it/url?sa=i&amp;rct=j&amp;q=&amp;esrc=s&amp;source=images&amp;cd=&amp;ved=2ahUKEwiG2Kvu1LniAhXRjqQKHbdJC44QjRx6BAgBEAU&amp;url=http://www.franchisingmanager.it/nuovi-franchising/&amp;psig=AOvVaw1Jq60kbBZ8SMQKEm3ec-PZ&amp;ust=1558976084523396" TargetMode="External"/><Relationship Id="rId9" Type="http://schemas.openxmlformats.org/officeDocument/2006/relationships/hyperlink" Target="https://www.google.it/url?sa=i&amp;rct=j&amp;q=&amp;esrc=s&amp;source=images&amp;cd=&amp;ved=2ahUKEwjk7LKjt7viAhXl6aYKHf4_AqUQjRx6BAgBEAU&amp;url=https://www.shutterstock.com/search/relationsip&amp;psig=AOvVaw16cEPleT9YR1b1PkWAvcVR&amp;ust=1559036897493253"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161.jpeg"/><Relationship Id="rId3" Type="http://schemas.openxmlformats.org/officeDocument/2006/relationships/image" Target="../media/image159.png"/><Relationship Id="rId7" Type="http://schemas.openxmlformats.org/officeDocument/2006/relationships/image" Target="../media/image16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google.it/url?sa=i&amp;rct=j&amp;q=&amp;esrc=s&amp;source=images&amp;cd=&amp;ved=2ahUKEwjLnaeT3LniAhUG2qQKHSH2DJ0QjRx6BAgBEAU&amp;url=https://www.unicusano.it/blog/universita/digital-marketing-livello-base-limperdibile-corso-online-unicusano/&amp;psig=AOvVaw1IXCgNHkheQ3rzoXB6Ua_D&amp;ust=1558977224753727" TargetMode="External"/><Relationship Id="rId5" Type="http://schemas.openxmlformats.org/officeDocument/2006/relationships/image" Target="../media/image146.jpeg"/><Relationship Id="rId10" Type="http://schemas.openxmlformats.org/officeDocument/2006/relationships/image" Target="../media/image162.jpeg"/><Relationship Id="rId4" Type="http://schemas.openxmlformats.org/officeDocument/2006/relationships/hyperlink" Target="https://www.google.it/url?sa=i&amp;rct=j&amp;q=&amp;esrc=s&amp;source=images&amp;cd=&amp;ved=2ahUKEwiG2Kvu1LniAhXRjqQKHbdJC44QjRx6BAgBEAU&amp;url=http://www.franchisingmanager.it/nuovi-franchising/&amp;psig=AOvVaw1Jq60kbBZ8SMQKEm3ec-PZ&amp;ust=1558976084523396" TargetMode="External"/><Relationship Id="rId9" Type="http://schemas.openxmlformats.org/officeDocument/2006/relationships/hyperlink" Target="https://www.google.it/url?sa=i&amp;rct=j&amp;q=&amp;esrc=s&amp;source=images&amp;cd=&amp;ved=2ahUKEwjk7LKjt7viAhXl6aYKHf4_AqUQjRx6BAgBEAU&amp;url=https://www.shutterstock.com/search/relationsip&amp;psig=AOvVaw16cEPleT9YR1b1PkWAvcVR&amp;ust=1559036897493253"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161.jpeg"/><Relationship Id="rId3" Type="http://schemas.openxmlformats.org/officeDocument/2006/relationships/image" Target="../media/image159.png"/><Relationship Id="rId7" Type="http://schemas.openxmlformats.org/officeDocument/2006/relationships/image" Target="../media/image16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google.it/url?sa=i&amp;rct=j&amp;q=&amp;esrc=s&amp;source=images&amp;cd=&amp;ved=2ahUKEwjLnaeT3LniAhUG2qQKHSH2DJ0QjRx6BAgBEAU&amp;url=https://www.unicusano.it/blog/universita/digital-marketing-livello-base-limperdibile-corso-online-unicusano/&amp;psig=AOvVaw1IXCgNHkheQ3rzoXB6Ua_D&amp;ust=1558977224753727" TargetMode="External"/><Relationship Id="rId5" Type="http://schemas.openxmlformats.org/officeDocument/2006/relationships/image" Target="../media/image146.jpeg"/><Relationship Id="rId10" Type="http://schemas.openxmlformats.org/officeDocument/2006/relationships/image" Target="../media/image162.jpeg"/><Relationship Id="rId4" Type="http://schemas.openxmlformats.org/officeDocument/2006/relationships/hyperlink" Target="https://www.google.it/url?sa=i&amp;rct=j&amp;q=&amp;esrc=s&amp;source=images&amp;cd=&amp;ved=2ahUKEwiG2Kvu1LniAhXRjqQKHbdJC44QjRx6BAgBEAU&amp;url=http://www.franchisingmanager.it/nuovi-franchising/&amp;psig=AOvVaw1Jq60kbBZ8SMQKEm3ec-PZ&amp;ust=1558976084523396" TargetMode="External"/><Relationship Id="rId9" Type="http://schemas.openxmlformats.org/officeDocument/2006/relationships/hyperlink" Target="https://www.google.it/url?sa=i&amp;rct=j&amp;q=&amp;esrc=s&amp;source=images&amp;cd=&amp;ved=2ahUKEwjk7LKjt7viAhXl6aYKHf4_AqUQjRx6BAgBEAU&amp;url=https://www.shutterstock.com/search/relationsip&amp;psig=AOvVaw16cEPleT9YR1b1PkWAvcVR&amp;ust=1559036897493253"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hyperlink" Target="https://www.google.it/url?sa=i&amp;rct=j&amp;q=&amp;esrc=s&amp;source=images&amp;cd=&amp;ved=2ahUKEwjrxePojbriAhVE2qQKHXgFC4gQjRx6BAgBEAU&amp;url=https://www.liceolabriola.it/attivita/p-t-o-f/piano-triennale-progetti&amp;psig=AOvVaw3nhl9L8loK6e8JRjFuEli9&amp;ust=1558991347518663"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s://www.google.it/url?sa=i&amp;rct=j&amp;q=&amp;esrc=s&amp;source=images&amp;cd=&amp;ved=2ahUKEwjrxePojbriAhVE2qQKHXgFC4gQjRx6BAgBEAU&amp;url=https://www.liceolabriola.it/attivita/p-t-o-f/piano-triennale-progetti&amp;psig=AOvVaw3nhl9L8loK6e8JRjFuEli9&amp;ust=1558991347518663" TargetMode="External"/><Relationship Id="rId2" Type="http://schemas.openxmlformats.org/officeDocument/2006/relationships/image" Target="../media/image135.png"/><Relationship Id="rId1" Type="http://schemas.openxmlformats.org/officeDocument/2006/relationships/slideLayout" Target="../slideLayouts/slideLayout7.xml"/><Relationship Id="rId4" Type="http://schemas.openxmlformats.org/officeDocument/2006/relationships/image" Target="../media/image163.png"/></Relationships>
</file>

<file path=ppt/slides/_rels/slide56.xml.rels><?xml version="1.0" encoding="UTF-8" standalone="yes"?>
<Relationships xmlns="http://schemas.openxmlformats.org/package/2006/relationships"><Relationship Id="rId3" Type="http://schemas.openxmlformats.org/officeDocument/2006/relationships/hyperlink" Target="https://www.google.it/url?sa=i&amp;rct=j&amp;q=&amp;esrc=s&amp;source=images&amp;cd=&amp;ved=2ahUKEwjrxePojbriAhVE2qQKHXgFC4gQjRx6BAgBEAU&amp;url=https://www.liceolabriola.it/attivita/p-t-o-f/piano-triennale-progetti&amp;psig=AOvVaw3nhl9L8loK6e8JRjFuEli9&amp;ust=1558991347518663" TargetMode="External"/><Relationship Id="rId2" Type="http://schemas.openxmlformats.org/officeDocument/2006/relationships/image" Target="../media/image135.png"/><Relationship Id="rId1" Type="http://schemas.openxmlformats.org/officeDocument/2006/relationships/slideLayout" Target="../slideLayouts/slideLayout7.xml"/><Relationship Id="rId6" Type="http://schemas.openxmlformats.org/officeDocument/2006/relationships/image" Target="../media/image164.png"/><Relationship Id="rId5" Type="http://schemas.openxmlformats.org/officeDocument/2006/relationships/hyperlink" Target="https://www.google.it/url?sa=i&amp;rct=j&amp;q=&amp;esrc=s&amp;source=images&amp;cd=&amp;ved=2ahUKEwj2pt6Zj7riAhUI6KQKHWQtAX0QjRx6BAgBEAU&amp;url=http://www.franchisingmanager.it/franchising-abbigliamento-bambino/franchising-abbiglaimento-bambino/&amp;psig=AOvVaw0PThWfgFB4DwkPCjAhl7xB&amp;ust=1558991781868040" TargetMode="External"/><Relationship Id="rId4" Type="http://schemas.openxmlformats.org/officeDocument/2006/relationships/image" Target="../media/image163.png"/></Relationships>
</file>

<file path=ppt/slides/_rels/slide57.xml.rels><?xml version="1.0" encoding="UTF-8" standalone="yes"?>
<Relationships xmlns="http://schemas.openxmlformats.org/package/2006/relationships"><Relationship Id="rId2" Type="http://schemas.openxmlformats.org/officeDocument/2006/relationships/image" Target="../media/image16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6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66.png"/><Relationship Id="rId1" Type="http://schemas.openxmlformats.org/officeDocument/2006/relationships/slideLayout" Target="../slideLayouts/slideLayout7.xml"/><Relationship Id="rId5" Type="http://schemas.openxmlformats.org/officeDocument/2006/relationships/image" Target="../media/image167.jpeg"/><Relationship Id="rId4" Type="http://schemas.openxmlformats.org/officeDocument/2006/relationships/hyperlink" Target="https://www.google.it/url?sa=i&amp;rct=j&amp;q=&amp;esrc=s&amp;source=images&amp;cd=&amp;ved=2ahUKEwiywpC0kbriAhUQyaQKHZsKCnAQjRx6BAgBEAU&amp;url=https://www.uline.mx/Product/Detail/S-9959A/Warehouse-Signs/Exit-Sign-Aluminum&amp;psig=AOvVaw0JxMqz3lpCT9cdb1zq-zhI&amp;ust=1558992390915757"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s://www.google.it/url?sa=i&amp;rct=j&amp;q=&amp;esrc=s&amp;source=images&amp;cd=&amp;ved=2ahUKEwjrxePojbriAhVE2qQKHXgFC4gQjRx6BAgBEAU&amp;url=https://www.liceolabriola.it/attivita/p-t-o-f/piano-triennale-progetti&amp;psig=AOvVaw3nhl9L8loK6e8JRjFuEli9&amp;ust=1558991347518663" TargetMode="External"/><Relationship Id="rId2" Type="http://schemas.openxmlformats.org/officeDocument/2006/relationships/image" Target="../media/image135.png"/><Relationship Id="rId1" Type="http://schemas.openxmlformats.org/officeDocument/2006/relationships/slideLayout" Target="../slideLayouts/slideLayout7.xml"/><Relationship Id="rId4" Type="http://schemas.openxmlformats.org/officeDocument/2006/relationships/image" Target="../media/image163.png"/></Relationships>
</file>

<file path=ppt/slides/_rels/slide61.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69.jpeg"/><Relationship Id="rId2" Type="http://schemas.openxmlformats.org/officeDocument/2006/relationships/hyperlink" Target="https://www.google.it/url?sa=i&amp;rct=j&amp;q=&amp;esrc=s&amp;source=images&amp;cd=&amp;ved=2ahUKEwiW69jZk7riAhWECewKHfaqCbUQjRx6BAgBEAU&amp;url=https://www.ibusinesscampus.it/2016/05/19/il-consulente-dazienda-cosa-sapere-cosa-evitare-cosa-cercare/&amp;psig=AOvVaw0bzgMqUI31O56TaavvEDxI&amp;ust=1558992995189686" TargetMode="Externa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8.jpeg"/><Relationship Id="rId21" Type="http://schemas.openxmlformats.org/officeDocument/2006/relationships/image" Target="../media/image26.jpeg"/><Relationship Id="rId7" Type="http://schemas.openxmlformats.org/officeDocument/2006/relationships/image" Target="../media/image12.png"/><Relationship Id="rId12" Type="http://schemas.openxmlformats.org/officeDocument/2006/relationships/image" Target="../media/image17.jpeg"/><Relationship Id="rId17" Type="http://schemas.openxmlformats.org/officeDocument/2006/relationships/image" Target="../media/image22.jpeg"/><Relationship Id="rId25" Type="http://schemas.openxmlformats.org/officeDocument/2006/relationships/image" Target="../media/image30.png"/><Relationship Id="rId2" Type="http://schemas.openxmlformats.org/officeDocument/2006/relationships/notesSlide" Target="../notesSlides/notesSlide1.xml"/><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png"/><Relationship Id="rId24" Type="http://schemas.openxmlformats.org/officeDocument/2006/relationships/image" Target="../media/image29.png"/><Relationship Id="rId32" Type="http://schemas.openxmlformats.org/officeDocument/2006/relationships/image" Target="../media/image37.png"/><Relationship Id="rId5" Type="http://schemas.openxmlformats.org/officeDocument/2006/relationships/image" Target="../media/image10.jpeg"/><Relationship Id="rId15" Type="http://schemas.openxmlformats.org/officeDocument/2006/relationships/image" Target="../media/image20.jpeg"/><Relationship Id="rId23" Type="http://schemas.openxmlformats.org/officeDocument/2006/relationships/image" Target="../media/image28.png"/><Relationship Id="rId28" Type="http://schemas.openxmlformats.org/officeDocument/2006/relationships/image" Target="../media/image33.png"/><Relationship Id="rId10" Type="http://schemas.openxmlformats.org/officeDocument/2006/relationships/image" Target="../media/image15.png"/><Relationship Id="rId19" Type="http://schemas.openxmlformats.org/officeDocument/2006/relationships/image" Target="../media/image24.jpeg"/><Relationship Id="rId31" Type="http://schemas.openxmlformats.org/officeDocument/2006/relationships/image" Target="../media/image36.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 Id="rId22" Type="http://schemas.openxmlformats.org/officeDocument/2006/relationships/image" Target="../media/image27.png"/><Relationship Id="rId27" Type="http://schemas.openxmlformats.org/officeDocument/2006/relationships/image" Target="../media/image32.jpeg"/><Relationship Id="rId30"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jpeg"/><Relationship Id="rId18" Type="http://schemas.openxmlformats.org/officeDocument/2006/relationships/image" Target="../media/image54.jpeg"/><Relationship Id="rId26" Type="http://schemas.openxmlformats.org/officeDocument/2006/relationships/image" Target="../media/image62.png"/><Relationship Id="rId3" Type="http://schemas.openxmlformats.org/officeDocument/2006/relationships/image" Target="../media/image39.png"/><Relationship Id="rId21" Type="http://schemas.openxmlformats.org/officeDocument/2006/relationships/image" Target="../media/image57.jpeg"/><Relationship Id="rId34" Type="http://schemas.openxmlformats.org/officeDocument/2006/relationships/image" Target="../media/image70.pn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5" Type="http://schemas.openxmlformats.org/officeDocument/2006/relationships/image" Target="../media/image61.jpeg"/><Relationship Id="rId33" Type="http://schemas.openxmlformats.org/officeDocument/2006/relationships/image" Target="../media/image69.png"/><Relationship Id="rId2" Type="http://schemas.openxmlformats.org/officeDocument/2006/relationships/image" Target="../media/image38.jpeg"/><Relationship Id="rId16" Type="http://schemas.openxmlformats.org/officeDocument/2006/relationships/image" Target="../media/image52.png"/><Relationship Id="rId20" Type="http://schemas.openxmlformats.org/officeDocument/2006/relationships/image" Target="../media/image56.jpeg"/><Relationship Id="rId29" Type="http://schemas.openxmlformats.org/officeDocument/2006/relationships/image" Target="../media/image65.jpeg"/><Relationship Id="rId1" Type="http://schemas.openxmlformats.org/officeDocument/2006/relationships/slideLayout" Target="../slideLayouts/slideLayout7.xml"/><Relationship Id="rId6" Type="http://schemas.openxmlformats.org/officeDocument/2006/relationships/image" Target="../media/image42.jpeg"/><Relationship Id="rId11" Type="http://schemas.openxmlformats.org/officeDocument/2006/relationships/image" Target="../media/image47.jpeg"/><Relationship Id="rId24" Type="http://schemas.openxmlformats.org/officeDocument/2006/relationships/image" Target="../media/image60.png"/><Relationship Id="rId32" Type="http://schemas.openxmlformats.org/officeDocument/2006/relationships/image" Target="../media/image68.jpeg"/><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image" Target="../media/image59.png"/><Relationship Id="rId28" Type="http://schemas.openxmlformats.org/officeDocument/2006/relationships/image" Target="../media/image64.png"/><Relationship Id="rId10" Type="http://schemas.openxmlformats.org/officeDocument/2006/relationships/image" Target="../media/image46.png"/><Relationship Id="rId19" Type="http://schemas.openxmlformats.org/officeDocument/2006/relationships/image" Target="../media/image55.png"/><Relationship Id="rId31" Type="http://schemas.openxmlformats.org/officeDocument/2006/relationships/image" Target="../media/image67.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jpeg"/><Relationship Id="rId22" Type="http://schemas.openxmlformats.org/officeDocument/2006/relationships/image" Target="../media/image58.jpeg"/><Relationship Id="rId27" Type="http://schemas.openxmlformats.org/officeDocument/2006/relationships/image" Target="../media/image63.jpeg"/><Relationship Id="rId30" Type="http://schemas.openxmlformats.org/officeDocument/2006/relationships/image" Target="../media/image66.png"/><Relationship Id="rId35" Type="http://schemas.openxmlformats.org/officeDocument/2006/relationships/image" Target="../media/image71.png"/></Relationships>
</file>

<file path=ppt/slides/_rels/slide9.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jpeg"/><Relationship Id="rId18" Type="http://schemas.openxmlformats.org/officeDocument/2006/relationships/image" Target="../media/image88.jpeg"/><Relationship Id="rId26" Type="http://schemas.openxmlformats.org/officeDocument/2006/relationships/image" Target="../media/image96.jpeg"/><Relationship Id="rId3" Type="http://schemas.openxmlformats.org/officeDocument/2006/relationships/image" Target="../media/image73.jpeg"/><Relationship Id="rId21" Type="http://schemas.openxmlformats.org/officeDocument/2006/relationships/image" Target="../media/image91.jpeg"/><Relationship Id="rId7" Type="http://schemas.openxmlformats.org/officeDocument/2006/relationships/image" Target="../media/image77.jpeg"/><Relationship Id="rId12" Type="http://schemas.openxmlformats.org/officeDocument/2006/relationships/image" Target="../media/image82.png"/><Relationship Id="rId17" Type="http://schemas.openxmlformats.org/officeDocument/2006/relationships/image" Target="../media/image87.png"/><Relationship Id="rId25" Type="http://schemas.openxmlformats.org/officeDocument/2006/relationships/image" Target="../media/image95.jpeg"/><Relationship Id="rId2" Type="http://schemas.openxmlformats.org/officeDocument/2006/relationships/image" Target="../media/image72.jpeg"/><Relationship Id="rId16" Type="http://schemas.openxmlformats.org/officeDocument/2006/relationships/image" Target="../media/image86.jpeg"/><Relationship Id="rId20" Type="http://schemas.openxmlformats.org/officeDocument/2006/relationships/image" Target="../media/image90.jpeg"/><Relationship Id="rId29" Type="http://schemas.openxmlformats.org/officeDocument/2006/relationships/image" Target="../media/image99.jpe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81.jpeg"/><Relationship Id="rId24" Type="http://schemas.openxmlformats.org/officeDocument/2006/relationships/image" Target="../media/image94.png"/><Relationship Id="rId32" Type="http://schemas.openxmlformats.org/officeDocument/2006/relationships/image" Target="../media/image102.png"/><Relationship Id="rId5" Type="http://schemas.openxmlformats.org/officeDocument/2006/relationships/image" Target="../media/image75.jpeg"/><Relationship Id="rId15" Type="http://schemas.openxmlformats.org/officeDocument/2006/relationships/image" Target="../media/image85.jpeg"/><Relationship Id="rId23" Type="http://schemas.openxmlformats.org/officeDocument/2006/relationships/image" Target="../media/image93.png"/><Relationship Id="rId28" Type="http://schemas.openxmlformats.org/officeDocument/2006/relationships/image" Target="../media/image98.jpeg"/><Relationship Id="rId10" Type="http://schemas.openxmlformats.org/officeDocument/2006/relationships/image" Target="../media/image80.png"/><Relationship Id="rId19" Type="http://schemas.openxmlformats.org/officeDocument/2006/relationships/image" Target="../media/image89.jpeg"/><Relationship Id="rId31" Type="http://schemas.openxmlformats.org/officeDocument/2006/relationships/image" Target="../media/image101.jpeg"/><Relationship Id="rId4" Type="http://schemas.openxmlformats.org/officeDocument/2006/relationships/image" Target="../media/image74.jpeg"/><Relationship Id="rId9" Type="http://schemas.openxmlformats.org/officeDocument/2006/relationships/image" Target="../media/image79.png"/><Relationship Id="rId14" Type="http://schemas.openxmlformats.org/officeDocument/2006/relationships/image" Target="../media/image84.png"/><Relationship Id="rId22" Type="http://schemas.openxmlformats.org/officeDocument/2006/relationships/image" Target="../media/image92.png"/><Relationship Id="rId27" Type="http://schemas.openxmlformats.org/officeDocument/2006/relationships/image" Target="../media/image97.jpeg"/><Relationship Id="rId30" Type="http://schemas.openxmlformats.org/officeDocument/2006/relationships/image" Target="../media/image10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04663" y="3430976"/>
            <a:ext cx="7482113" cy="1569660"/>
          </a:xfrm>
          <a:prstGeom prst="rect">
            <a:avLst/>
          </a:prstGeom>
          <a:noFill/>
        </p:spPr>
        <p:txBody>
          <a:bodyPr wrap="none" rtlCol="0">
            <a:spAutoFit/>
          </a:bodyPr>
          <a:lstStyle/>
          <a:p>
            <a:pPr algn="ctr"/>
            <a:r>
              <a:rPr lang="it-IT" sz="4800" b="1" dirty="0" smtClean="0"/>
              <a:t>Scopri se il tuo business </a:t>
            </a:r>
          </a:p>
          <a:p>
            <a:pPr algn="ctr"/>
            <a:r>
              <a:rPr lang="it-IT" sz="4800" b="1" dirty="0" smtClean="0"/>
              <a:t>può diventare un franchising</a:t>
            </a:r>
            <a:endParaRPr lang="it-IT" sz="4800" b="1" dirty="0"/>
          </a:p>
        </p:txBody>
      </p:sp>
      <p:pic>
        <p:nvPicPr>
          <p:cNvPr id="3" name="Picture 2" descr="https://www.reting.it/hosted/images/2a/cf6a60d8fa11e8ae626d729f7090aa/Schermata-2018-10-26-alle-10.35.36.png"/>
          <p:cNvPicPr>
            <a:picLocks noChangeAspect="1" noChangeArrowheads="1"/>
          </p:cNvPicPr>
          <p:nvPr/>
        </p:nvPicPr>
        <p:blipFill>
          <a:blip r:embed="rId2"/>
          <a:srcRect/>
          <a:stretch>
            <a:fillRect/>
          </a:stretch>
        </p:blipFill>
        <p:spPr bwMode="auto">
          <a:xfrm>
            <a:off x="1357290" y="571480"/>
            <a:ext cx="6429420" cy="171451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magine correlat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627785" y="548680"/>
            <a:ext cx="3888431" cy="388843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CasellaDiTesto 3"/>
          <p:cNvSpPr txBox="1"/>
          <p:nvPr/>
        </p:nvSpPr>
        <p:spPr>
          <a:xfrm>
            <a:off x="802271" y="4653136"/>
            <a:ext cx="7571304" cy="1631216"/>
          </a:xfrm>
          <a:prstGeom prst="rect">
            <a:avLst/>
          </a:prstGeom>
          <a:noFill/>
        </p:spPr>
        <p:txBody>
          <a:bodyPr wrap="none" rtlCol="0">
            <a:spAutoFit/>
          </a:bodyPr>
          <a:lstStyle/>
          <a:p>
            <a:pPr algn="ctr"/>
            <a:r>
              <a:rPr lang="it-IT" sz="4000" dirty="0">
                <a:latin typeface="Titillium Lt" panose="00000400000000000000" pitchFamily="2" charset="0"/>
              </a:rPr>
              <a:t>I 4clienti top, nei 4 principali settori</a:t>
            </a:r>
          </a:p>
          <a:p>
            <a:pPr algn="ctr"/>
            <a:r>
              <a:rPr lang="it-IT" sz="2000" dirty="0">
                <a:latin typeface="Titillium Lt" panose="00000400000000000000" pitchFamily="2" charset="0"/>
              </a:rPr>
              <a:t>Ristorazione – Commercio – Estetica – Servizi </a:t>
            </a:r>
          </a:p>
          <a:p>
            <a:pPr algn="ctr"/>
            <a:endParaRPr lang="it-IT" sz="4000" dirty="0">
              <a:latin typeface="Titillium Lt" panose="00000400000000000000" pitchFamily="2" charset="0"/>
            </a:endParaRPr>
          </a:p>
        </p:txBody>
      </p:sp>
    </p:spTree>
    <p:extLst>
      <p:ext uri="{BB962C8B-B14F-4D97-AF65-F5344CB8AC3E}">
        <p14:creationId xmlns="" xmlns:p14="http://schemas.microsoft.com/office/powerpoint/2010/main" val="2285589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descr="E:\1. TEMPORARY MANAGER\0. EDM.COM\PERSONAL BRANDING\Loghi portfolio EDM\Sviluppo\Lowengrube.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19277"/>
          <a:stretch/>
        </p:blipFill>
        <p:spPr bwMode="auto">
          <a:xfrm>
            <a:off x="755576" y="548680"/>
            <a:ext cx="1811820" cy="144016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ttangolo 2"/>
          <p:cNvSpPr/>
          <p:nvPr/>
        </p:nvSpPr>
        <p:spPr>
          <a:xfrm>
            <a:off x="3744416" y="548680"/>
            <a:ext cx="4572000" cy="1754326"/>
          </a:xfrm>
          <a:prstGeom prst="rect">
            <a:avLst/>
          </a:prstGeom>
        </p:spPr>
        <p:txBody>
          <a:bodyPr>
            <a:spAutoFit/>
          </a:bodyPr>
          <a:lstStyle/>
          <a:p>
            <a:pPr algn="just"/>
            <a:r>
              <a:rPr lang="it-IT" b="1" dirty="0"/>
              <a:t>LOWENGRUBE &gt; Ristorazione</a:t>
            </a:r>
            <a:endParaRPr lang="it-IT" dirty="0"/>
          </a:p>
          <a:p>
            <a:pPr algn="just"/>
            <a:r>
              <a:rPr lang="it-IT" dirty="0"/>
              <a:t>Dopo aver contribuito allo sviluppo della rete si è instaurato un rapporto che li ha spinti ad affidarmi la rappresentanza del brand in tutti gli eventi, gli </a:t>
            </a:r>
            <a:r>
              <a:rPr lang="it-IT" dirty="0" err="1"/>
              <a:t>speech</a:t>
            </a:r>
            <a:r>
              <a:rPr lang="it-IT" dirty="0"/>
              <a:t> e le fiere.</a:t>
            </a:r>
          </a:p>
          <a:p>
            <a:pPr algn="just"/>
            <a:endParaRPr lang="it-IT" dirty="0"/>
          </a:p>
        </p:txBody>
      </p:sp>
      <p:pic>
        <p:nvPicPr>
          <p:cNvPr id="4" name="Immagin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04126" y="4293096"/>
            <a:ext cx="2339682" cy="156238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asellaDiTesto 4"/>
          <p:cNvSpPr txBox="1"/>
          <p:nvPr/>
        </p:nvSpPr>
        <p:spPr>
          <a:xfrm>
            <a:off x="522467" y="6002124"/>
            <a:ext cx="2321341" cy="523220"/>
          </a:xfrm>
          <a:prstGeom prst="rect">
            <a:avLst/>
          </a:prstGeom>
          <a:noFill/>
        </p:spPr>
        <p:txBody>
          <a:bodyPr wrap="none" rtlCol="0">
            <a:spAutoFit/>
          </a:bodyPr>
          <a:lstStyle/>
          <a:p>
            <a:pPr algn="ctr"/>
            <a:r>
              <a:rPr lang="it-IT" sz="1400" b="1" dirty="0"/>
              <a:t>Best Franchisee of the World</a:t>
            </a:r>
          </a:p>
          <a:p>
            <a:pPr algn="ctr"/>
            <a:r>
              <a:rPr lang="it-IT" sz="1400" dirty="0"/>
              <a:t>Premio come miglior rete</a:t>
            </a:r>
          </a:p>
        </p:txBody>
      </p:sp>
      <p:pic>
        <p:nvPicPr>
          <p:cNvPr id="9" name="Immagin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287125" y="3356992"/>
            <a:ext cx="2004955" cy="25272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CasellaDiTesto 9"/>
          <p:cNvSpPr txBox="1"/>
          <p:nvPr/>
        </p:nvSpPr>
        <p:spPr>
          <a:xfrm>
            <a:off x="3331094" y="6002124"/>
            <a:ext cx="1960986" cy="523220"/>
          </a:xfrm>
          <a:prstGeom prst="rect">
            <a:avLst/>
          </a:prstGeom>
          <a:noFill/>
        </p:spPr>
        <p:txBody>
          <a:bodyPr wrap="none" rtlCol="0">
            <a:spAutoFit/>
          </a:bodyPr>
          <a:lstStyle/>
          <a:p>
            <a:pPr algn="ctr"/>
            <a:r>
              <a:rPr lang="it-IT" sz="1400" b="1" dirty="0" err="1"/>
              <a:t>Mapic</a:t>
            </a:r>
            <a:endParaRPr lang="it-IT" sz="1400" b="1" dirty="0"/>
          </a:p>
          <a:p>
            <a:pPr algn="ctr"/>
            <a:r>
              <a:rPr lang="it-IT" sz="1400" dirty="0"/>
              <a:t>Speech di presentazione</a:t>
            </a:r>
          </a:p>
        </p:txBody>
      </p:sp>
      <p:pic>
        <p:nvPicPr>
          <p:cNvPr id="2050"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652120" y="3356991"/>
            <a:ext cx="3098290" cy="173173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2" name="CasellaDiTesto 11"/>
          <p:cNvSpPr txBox="1"/>
          <p:nvPr/>
        </p:nvSpPr>
        <p:spPr>
          <a:xfrm>
            <a:off x="6074875" y="5210616"/>
            <a:ext cx="2449773" cy="523220"/>
          </a:xfrm>
          <a:prstGeom prst="rect">
            <a:avLst/>
          </a:prstGeom>
          <a:noFill/>
        </p:spPr>
        <p:txBody>
          <a:bodyPr wrap="none" rtlCol="0">
            <a:spAutoFit/>
          </a:bodyPr>
          <a:lstStyle/>
          <a:p>
            <a:pPr algn="ctr"/>
            <a:r>
              <a:rPr lang="it-IT" sz="1400" b="1" dirty="0"/>
              <a:t>Fiera del Franchising di Milano</a:t>
            </a:r>
          </a:p>
          <a:p>
            <a:pPr algn="ctr"/>
            <a:r>
              <a:rPr lang="it-IT" sz="1400" dirty="0"/>
              <a:t>Video intervista</a:t>
            </a:r>
          </a:p>
        </p:txBody>
      </p:sp>
      <p:pic>
        <p:nvPicPr>
          <p:cNvPr id="11" name="Immagine 10"/>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504126" y="2204864"/>
            <a:ext cx="2339682" cy="151031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4" name="CasellaDiTesto 13"/>
          <p:cNvSpPr txBox="1"/>
          <p:nvPr/>
        </p:nvSpPr>
        <p:spPr>
          <a:xfrm>
            <a:off x="823893" y="3789040"/>
            <a:ext cx="1718484" cy="307777"/>
          </a:xfrm>
          <a:prstGeom prst="rect">
            <a:avLst/>
          </a:prstGeom>
          <a:noFill/>
        </p:spPr>
        <p:txBody>
          <a:bodyPr wrap="none" rtlCol="0">
            <a:spAutoFit/>
          </a:bodyPr>
          <a:lstStyle/>
          <a:p>
            <a:pPr algn="ctr"/>
            <a:r>
              <a:rPr lang="it-IT" sz="1400" b="1" dirty="0"/>
              <a:t>Tour </a:t>
            </a:r>
            <a:r>
              <a:rPr lang="it-IT" sz="1400" b="1" dirty="0" err="1"/>
              <a:t>Assofranchising</a:t>
            </a:r>
            <a:endParaRPr lang="it-IT" sz="1400" b="1" dirty="0"/>
          </a:p>
        </p:txBody>
      </p:sp>
    </p:spTree>
    <p:extLst>
      <p:ext uri="{BB962C8B-B14F-4D97-AF65-F5344CB8AC3E}">
        <p14:creationId xmlns="" xmlns:p14="http://schemas.microsoft.com/office/powerpoint/2010/main" val="952549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744416" y="548680"/>
            <a:ext cx="5148064" cy="1477328"/>
          </a:xfrm>
          <a:prstGeom prst="rect">
            <a:avLst/>
          </a:prstGeom>
        </p:spPr>
        <p:txBody>
          <a:bodyPr wrap="square">
            <a:spAutoFit/>
          </a:bodyPr>
          <a:lstStyle/>
          <a:p>
            <a:r>
              <a:rPr lang="it-IT" b="1" dirty="0"/>
              <a:t>101CAFFE’ &gt; Commercio</a:t>
            </a:r>
          </a:p>
          <a:p>
            <a:r>
              <a:rPr lang="it-IT" dirty="0"/>
              <a:t>Dopo averli rappresentati per un certo periodo, portando a casa un </a:t>
            </a:r>
            <a:r>
              <a:rPr lang="it-IT" dirty="0" err="1"/>
              <a:t>closing</a:t>
            </a:r>
            <a:r>
              <a:rPr lang="it-IT" dirty="0"/>
              <a:t> superiore al 5%, in virtù della stima reciproca ci siamo ritrovati a scrivere un libro a 4 mani per raccontare la nostra esperienza.</a:t>
            </a:r>
          </a:p>
        </p:txBody>
      </p:sp>
      <p:sp>
        <p:nvSpPr>
          <p:cNvPr id="12" name="CasellaDiTesto 11"/>
          <p:cNvSpPr txBox="1"/>
          <p:nvPr/>
        </p:nvSpPr>
        <p:spPr>
          <a:xfrm>
            <a:off x="770929" y="4633972"/>
            <a:ext cx="1797160" cy="523220"/>
          </a:xfrm>
          <a:prstGeom prst="rect">
            <a:avLst/>
          </a:prstGeom>
          <a:noFill/>
        </p:spPr>
        <p:txBody>
          <a:bodyPr wrap="none" rtlCol="0">
            <a:spAutoFit/>
          </a:bodyPr>
          <a:lstStyle/>
          <a:p>
            <a:pPr algn="ctr"/>
            <a:r>
              <a:rPr lang="it-IT" sz="1400" b="1" dirty="0"/>
              <a:t>Best seller Amazon</a:t>
            </a:r>
          </a:p>
          <a:p>
            <a:pPr algn="ctr"/>
            <a:r>
              <a:rPr lang="it-IT" sz="1400" dirty="0"/>
              <a:t>101 Storie di Successo</a:t>
            </a: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31840" y="3212976"/>
            <a:ext cx="5472608" cy="3149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2" descr="E:\1. TEMPORARY MANAGER\0. EDM.COM\PERSONAL BRANDING\Loghi portfolio EDM\Sviluppo\101CAFF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60294" y="548680"/>
            <a:ext cx="1207450" cy="1584175"/>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Immagine 1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20388" y="2204864"/>
            <a:ext cx="2323420" cy="23234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 xmlns:p14="http://schemas.microsoft.com/office/powerpoint/2010/main" val="1179135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744416" y="548680"/>
            <a:ext cx="5148064" cy="2031325"/>
          </a:xfrm>
          <a:prstGeom prst="rect">
            <a:avLst/>
          </a:prstGeom>
        </p:spPr>
        <p:txBody>
          <a:bodyPr wrap="square">
            <a:spAutoFit/>
          </a:bodyPr>
          <a:lstStyle/>
          <a:p>
            <a:pPr algn="just"/>
            <a:r>
              <a:rPr lang="it-IT" b="1" dirty="0"/>
              <a:t>SKINMEDIC BEAUTY CLINIC &gt; Estetica</a:t>
            </a:r>
            <a:endParaRPr lang="it-IT" dirty="0"/>
          </a:p>
          <a:p>
            <a:pPr algn="just"/>
            <a:r>
              <a:rPr lang="it-IT" dirty="0"/>
              <a:t>Siamo passati dalla realizzazione della loro start up, alla gestione dei contatti per arrivare alla creazione di una Academy interna volta a fornire ai propri affiliati una formazione diversa, più performante e concreta.</a:t>
            </a:r>
          </a:p>
          <a:p>
            <a:r>
              <a:rPr lang="it-IT" dirty="0"/>
              <a:t> </a:t>
            </a:r>
          </a:p>
        </p:txBody>
      </p:sp>
      <p:sp>
        <p:nvSpPr>
          <p:cNvPr id="13" name="CasellaDiTesto 12"/>
          <p:cNvSpPr txBox="1"/>
          <p:nvPr/>
        </p:nvSpPr>
        <p:spPr>
          <a:xfrm>
            <a:off x="2627784" y="6361583"/>
            <a:ext cx="1504065" cy="307777"/>
          </a:xfrm>
          <a:prstGeom prst="rect">
            <a:avLst/>
          </a:prstGeom>
          <a:noFill/>
        </p:spPr>
        <p:txBody>
          <a:bodyPr wrap="none" rtlCol="0">
            <a:spAutoFit/>
          </a:bodyPr>
          <a:lstStyle/>
          <a:p>
            <a:pPr algn="ctr"/>
            <a:r>
              <a:rPr lang="it-IT" sz="1400" b="1" dirty="0"/>
              <a:t>Training Academy</a:t>
            </a:r>
          </a:p>
        </p:txBody>
      </p:sp>
      <p:pic>
        <p:nvPicPr>
          <p:cNvPr id="5122"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b="4297"/>
          <a:stretch/>
        </p:blipFill>
        <p:spPr bwMode="auto">
          <a:xfrm>
            <a:off x="374206" y="1350641"/>
            <a:ext cx="1317473" cy="50306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 name="Immagine 1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907704" y="3356992"/>
            <a:ext cx="2906742" cy="29067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6" name="CasellaDiTesto 15"/>
          <p:cNvSpPr txBox="1"/>
          <p:nvPr/>
        </p:nvSpPr>
        <p:spPr>
          <a:xfrm>
            <a:off x="1836778" y="2703115"/>
            <a:ext cx="1907638" cy="307777"/>
          </a:xfrm>
          <a:prstGeom prst="rect">
            <a:avLst/>
          </a:prstGeom>
          <a:noFill/>
        </p:spPr>
        <p:txBody>
          <a:bodyPr wrap="none" rtlCol="0">
            <a:spAutoFit/>
          </a:bodyPr>
          <a:lstStyle/>
          <a:p>
            <a:pPr algn="ctr"/>
            <a:r>
              <a:rPr lang="it-IT" sz="1400" b="1" dirty="0" err="1"/>
              <a:t>Millionaire</a:t>
            </a:r>
            <a:r>
              <a:rPr lang="it-IT" sz="1400" b="1" dirty="0"/>
              <a:t> marzo 2018</a:t>
            </a:r>
          </a:p>
        </p:txBody>
      </p:sp>
      <p:pic>
        <p:nvPicPr>
          <p:cNvPr id="12" name="Picture 19" descr="E:\1. TEMPORARY MANAGER\0. EDM.COM\PERSONAL BRANDING\Loghi portfolio EDM\Sviluppo\SkinMedic.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06657" y="692696"/>
            <a:ext cx="3069199" cy="936105"/>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Immagine 1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220072" y="3368277"/>
            <a:ext cx="3528392" cy="25089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8" name="CasellaDiTesto 17"/>
          <p:cNvSpPr txBox="1"/>
          <p:nvPr/>
        </p:nvSpPr>
        <p:spPr>
          <a:xfrm>
            <a:off x="6308295" y="6001543"/>
            <a:ext cx="1504065" cy="523220"/>
          </a:xfrm>
          <a:prstGeom prst="rect">
            <a:avLst/>
          </a:prstGeom>
          <a:noFill/>
        </p:spPr>
        <p:txBody>
          <a:bodyPr wrap="none" rtlCol="0">
            <a:spAutoFit/>
          </a:bodyPr>
          <a:lstStyle/>
          <a:p>
            <a:pPr algn="ctr"/>
            <a:r>
              <a:rPr lang="it-IT" sz="1400" b="1" dirty="0"/>
              <a:t>Training Academy</a:t>
            </a:r>
          </a:p>
          <a:p>
            <a:pPr algn="ctr"/>
            <a:r>
              <a:rPr lang="it-IT" sz="1400" dirty="0"/>
              <a:t>In aula</a:t>
            </a:r>
          </a:p>
        </p:txBody>
      </p:sp>
    </p:spTree>
    <p:extLst>
      <p:ext uri="{BB962C8B-B14F-4D97-AF65-F5344CB8AC3E}">
        <p14:creationId xmlns="" xmlns:p14="http://schemas.microsoft.com/office/powerpoint/2010/main" val="2168052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744416" y="548680"/>
            <a:ext cx="5148064" cy="1477328"/>
          </a:xfrm>
          <a:prstGeom prst="rect">
            <a:avLst/>
          </a:prstGeom>
        </p:spPr>
        <p:txBody>
          <a:bodyPr wrap="square">
            <a:spAutoFit/>
          </a:bodyPr>
          <a:lstStyle/>
          <a:p>
            <a:r>
              <a:rPr lang="it-IT" b="1" dirty="0"/>
              <a:t>ACCORD SOLUZIONE DEBITI &gt; Servizi</a:t>
            </a:r>
            <a:endParaRPr lang="it-IT" dirty="0"/>
          </a:p>
          <a:p>
            <a:pPr algn="just"/>
            <a:r>
              <a:rPr lang="it-IT" dirty="0"/>
              <a:t>Con lo sviluppo della rete abbiamo superato qualsiasi record, creando dal nulla una rete di più di 20 affiliati in meno di un anno attraverso una campagna video che mi vedeva come protagonista.</a:t>
            </a:r>
          </a:p>
        </p:txBody>
      </p:sp>
      <p:sp>
        <p:nvSpPr>
          <p:cNvPr id="9" name="CasellaDiTesto 8"/>
          <p:cNvSpPr txBox="1"/>
          <p:nvPr/>
        </p:nvSpPr>
        <p:spPr>
          <a:xfrm>
            <a:off x="5037869" y="2636912"/>
            <a:ext cx="1910395" cy="523220"/>
          </a:xfrm>
          <a:prstGeom prst="rect">
            <a:avLst/>
          </a:prstGeom>
          <a:noFill/>
        </p:spPr>
        <p:txBody>
          <a:bodyPr wrap="none" rtlCol="0">
            <a:spAutoFit/>
          </a:bodyPr>
          <a:lstStyle/>
          <a:p>
            <a:pPr algn="ctr"/>
            <a:r>
              <a:rPr lang="it-IT" sz="1400" b="1" dirty="0"/>
              <a:t>Video trailer</a:t>
            </a:r>
          </a:p>
          <a:p>
            <a:pPr algn="ctr"/>
            <a:r>
              <a:rPr lang="it-IT" sz="1400" dirty="0"/>
              <a:t>Accord Soluzione Debiti</a:t>
            </a:r>
          </a:p>
        </p:txBody>
      </p:sp>
      <p:sp>
        <p:nvSpPr>
          <p:cNvPr id="10" name="CasellaDiTesto 9"/>
          <p:cNvSpPr txBox="1"/>
          <p:nvPr/>
        </p:nvSpPr>
        <p:spPr>
          <a:xfrm>
            <a:off x="1081835" y="3800380"/>
            <a:ext cx="1170641" cy="523220"/>
          </a:xfrm>
          <a:prstGeom prst="rect">
            <a:avLst/>
          </a:prstGeom>
          <a:noFill/>
        </p:spPr>
        <p:txBody>
          <a:bodyPr wrap="none" rtlCol="0">
            <a:spAutoFit/>
          </a:bodyPr>
          <a:lstStyle/>
          <a:p>
            <a:pPr algn="ctr"/>
            <a:r>
              <a:rPr lang="it-IT" sz="1400" b="1" dirty="0"/>
              <a:t>Video Accord</a:t>
            </a:r>
          </a:p>
          <a:p>
            <a:pPr algn="ctr"/>
            <a:r>
              <a:rPr lang="it-IT" sz="1400" dirty="0"/>
              <a:t>Backstage</a:t>
            </a:r>
          </a:p>
        </p:txBody>
      </p:sp>
      <p:pic>
        <p:nvPicPr>
          <p:cNvPr id="1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87125" y="3284984"/>
            <a:ext cx="5463285" cy="28876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5" name="Picture 3" descr="E:\1. TEMPORARY MANAGER\0. EDM.COM\PERSONAL BRANDING\Loghi portfolio EDM\Sviluppo\Accord.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78796" y="908720"/>
            <a:ext cx="2020996" cy="784499"/>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22191" y="4437112"/>
            <a:ext cx="1561577" cy="17380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8" name="Immagine 1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3568" y="2204864"/>
            <a:ext cx="1967177" cy="14753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9" name="CasellaDiTesto 18"/>
          <p:cNvSpPr txBox="1"/>
          <p:nvPr/>
        </p:nvSpPr>
        <p:spPr>
          <a:xfrm>
            <a:off x="1192898" y="6289575"/>
            <a:ext cx="1074846" cy="307777"/>
          </a:xfrm>
          <a:prstGeom prst="rect">
            <a:avLst/>
          </a:prstGeom>
          <a:noFill/>
        </p:spPr>
        <p:txBody>
          <a:bodyPr wrap="none" rtlCol="0">
            <a:spAutoFit/>
          </a:bodyPr>
          <a:lstStyle/>
          <a:p>
            <a:pPr algn="ctr"/>
            <a:r>
              <a:rPr lang="it-IT" sz="1400" b="1" dirty="0"/>
              <a:t>Rete Accord</a:t>
            </a:r>
          </a:p>
        </p:txBody>
      </p:sp>
    </p:spTree>
    <p:extLst>
      <p:ext uri="{BB962C8B-B14F-4D97-AF65-F5344CB8AC3E}">
        <p14:creationId xmlns="" xmlns:p14="http://schemas.microsoft.com/office/powerpoint/2010/main" val="4070210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 xmlns:a14="http://schemas.microsoft.com/office/drawing/2010/main" val="0"/>
              </a:ext>
            </a:extLst>
          </a:blip>
          <a:srcRect l="22045" r="17164"/>
          <a:stretch/>
        </p:blipFill>
        <p:spPr>
          <a:xfrm>
            <a:off x="4860032" y="4149080"/>
            <a:ext cx="1342417" cy="16561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Immagin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07998" y="1173088"/>
            <a:ext cx="1900106" cy="25439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Immagin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69923" y="1173088"/>
            <a:ext cx="2543944" cy="25439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Immagine 1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204520" y="1173088"/>
            <a:ext cx="2543944" cy="25439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CasellaDiTesto 12"/>
          <p:cNvSpPr txBox="1"/>
          <p:nvPr/>
        </p:nvSpPr>
        <p:spPr>
          <a:xfrm>
            <a:off x="657630" y="467961"/>
            <a:ext cx="1997791" cy="584775"/>
          </a:xfrm>
          <a:prstGeom prst="rect">
            <a:avLst/>
          </a:prstGeom>
          <a:noFill/>
        </p:spPr>
        <p:txBody>
          <a:bodyPr wrap="none" rtlCol="0">
            <a:spAutoFit/>
          </a:bodyPr>
          <a:lstStyle/>
          <a:p>
            <a:pPr algn="ctr"/>
            <a:r>
              <a:rPr lang="it-IT" b="1" dirty="0" err="1"/>
              <a:t>Millionaire</a:t>
            </a:r>
            <a:endParaRPr lang="it-IT" b="1" dirty="0"/>
          </a:p>
          <a:p>
            <a:pPr algn="ctr"/>
            <a:r>
              <a:rPr lang="it-IT" sz="1400" dirty="0"/>
              <a:t>Intervista febbraio 2018</a:t>
            </a:r>
          </a:p>
        </p:txBody>
      </p:sp>
      <p:sp>
        <p:nvSpPr>
          <p:cNvPr id="14" name="CasellaDiTesto 13"/>
          <p:cNvSpPr txBox="1"/>
          <p:nvPr/>
        </p:nvSpPr>
        <p:spPr>
          <a:xfrm>
            <a:off x="3491880" y="467961"/>
            <a:ext cx="2187523" cy="584775"/>
          </a:xfrm>
          <a:prstGeom prst="rect">
            <a:avLst/>
          </a:prstGeom>
          <a:noFill/>
        </p:spPr>
        <p:txBody>
          <a:bodyPr wrap="none" rtlCol="0">
            <a:spAutoFit/>
          </a:bodyPr>
          <a:lstStyle/>
          <a:p>
            <a:pPr algn="ctr"/>
            <a:r>
              <a:rPr lang="it-IT" b="1" dirty="0"/>
              <a:t>Fiera del Franchising</a:t>
            </a:r>
          </a:p>
          <a:p>
            <a:pPr algn="ctr"/>
            <a:r>
              <a:rPr lang="it-IT" sz="1400" dirty="0"/>
              <a:t>Milano</a:t>
            </a:r>
          </a:p>
        </p:txBody>
      </p:sp>
      <p:pic>
        <p:nvPicPr>
          <p:cNvPr id="16" name="Immagine 1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915816" y="4149080"/>
            <a:ext cx="1656184" cy="16561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7" name="CasellaDiTesto 16"/>
          <p:cNvSpPr txBox="1"/>
          <p:nvPr/>
        </p:nvSpPr>
        <p:spPr>
          <a:xfrm>
            <a:off x="2987824" y="5868561"/>
            <a:ext cx="3211136" cy="584775"/>
          </a:xfrm>
          <a:prstGeom prst="rect">
            <a:avLst/>
          </a:prstGeom>
          <a:noFill/>
        </p:spPr>
        <p:txBody>
          <a:bodyPr wrap="none" rtlCol="0">
            <a:spAutoFit/>
          </a:bodyPr>
          <a:lstStyle/>
          <a:p>
            <a:pPr algn="ctr"/>
            <a:r>
              <a:rPr lang="it-IT" b="1" dirty="0"/>
              <a:t>Radio</a:t>
            </a:r>
          </a:p>
          <a:p>
            <a:pPr algn="ctr"/>
            <a:r>
              <a:rPr lang="it-IT" sz="1400" dirty="0"/>
              <a:t>Rubrica su Radio Franchising ed intervista</a:t>
            </a:r>
          </a:p>
        </p:txBody>
      </p:sp>
      <p:sp>
        <p:nvSpPr>
          <p:cNvPr id="19" name="CasellaDiTesto 18"/>
          <p:cNvSpPr txBox="1"/>
          <p:nvPr/>
        </p:nvSpPr>
        <p:spPr>
          <a:xfrm>
            <a:off x="6294520" y="476672"/>
            <a:ext cx="2309928" cy="584775"/>
          </a:xfrm>
          <a:prstGeom prst="rect">
            <a:avLst/>
          </a:prstGeom>
          <a:noFill/>
        </p:spPr>
        <p:txBody>
          <a:bodyPr wrap="none" rtlCol="0">
            <a:spAutoFit/>
          </a:bodyPr>
          <a:lstStyle/>
          <a:p>
            <a:pPr algn="ctr"/>
            <a:r>
              <a:rPr lang="it-IT" b="1" dirty="0"/>
              <a:t>E-book</a:t>
            </a:r>
          </a:p>
          <a:p>
            <a:pPr algn="ctr"/>
            <a:r>
              <a:rPr lang="it-IT" sz="1400" dirty="0"/>
              <a:t>Il Lato Oscuro del Franchising</a:t>
            </a:r>
          </a:p>
        </p:txBody>
      </p:sp>
      <p:pic>
        <p:nvPicPr>
          <p:cNvPr id="17410" name="Picture 2"/>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5526" y="4149080"/>
            <a:ext cx="1800210" cy="16709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7411" name="Picture 3"/>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6532562" y="4609633"/>
            <a:ext cx="2215902" cy="119563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5" name="CasellaDiTesto 14"/>
          <p:cNvSpPr txBox="1"/>
          <p:nvPr/>
        </p:nvSpPr>
        <p:spPr>
          <a:xfrm>
            <a:off x="539552" y="5877272"/>
            <a:ext cx="1590628" cy="369332"/>
          </a:xfrm>
          <a:prstGeom prst="rect">
            <a:avLst/>
          </a:prstGeom>
          <a:noFill/>
        </p:spPr>
        <p:txBody>
          <a:bodyPr wrap="none" rtlCol="0">
            <a:spAutoFit/>
          </a:bodyPr>
          <a:lstStyle/>
          <a:p>
            <a:pPr algn="ctr"/>
            <a:r>
              <a:rPr lang="it-IT" b="1" dirty="0"/>
              <a:t>Iscritto all’albo</a:t>
            </a:r>
          </a:p>
        </p:txBody>
      </p:sp>
      <p:sp>
        <p:nvSpPr>
          <p:cNvPr id="18" name="CasellaDiTesto 17"/>
          <p:cNvSpPr txBox="1"/>
          <p:nvPr/>
        </p:nvSpPr>
        <p:spPr>
          <a:xfrm>
            <a:off x="6941812" y="5877272"/>
            <a:ext cx="1590628" cy="369332"/>
          </a:xfrm>
          <a:prstGeom prst="rect">
            <a:avLst/>
          </a:prstGeom>
          <a:noFill/>
        </p:spPr>
        <p:txBody>
          <a:bodyPr wrap="none" rtlCol="0">
            <a:spAutoFit/>
          </a:bodyPr>
          <a:lstStyle/>
          <a:p>
            <a:pPr algn="ctr"/>
            <a:r>
              <a:rPr lang="it-IT" b="1" dirty="0"/>
              <a:t>Iscritto all’albo</a:t>
            </a:r>
          </a:p>
        </p:txBody>
      </p:sp>
    </p:spTree>
    <p:extLst>
      <p:ext uri="{BB962C8B-B14F-4D97-AF65-F5344CB8AC3E}">
        <p14:creationId xmlns="" xmlns:p14="http://schemas.microsoft.com/office/powerpoint/2010/main" val="4263307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 xmlns:a16="http://schemas.microsoft.com/office/drawing/2014/main" id="{902FC83B-A64A-4FEA-82FC-41D99FA7C443}"/>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t="17150" r="7375"/>
          <a:stretch/>
        </p:blipFill>
        <p:spPr>
          <a:xfrm>
            <a:off x="683568" y="620688"/>
            <a:ext cx="3240360" cy="217380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Immagine 5">
            <a:extLst>
              <a:ext uri="{FF2B5EF4-FFF2-40B4-BE49-F238E27FC236}">
                <a16:creationId xmlns="" xmlns:a16="http://schemas.microsoft.com/office/drawing/2014/main" id="{9A44424D-41E6-4D55-813C-E5675DB57503}"/>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83568" y="3645024"/>
            <a:ext cx="3240360" cy="21738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CasellaDiTesto 8">
            <a:extLst>
              <a:ext uri="{FF2B5EF4-FFF2-40B4-BE49-F238E27FC236}">
                <a16:creationId xmlns="" xmlns:a16="http://schemas.microsoft.com/office/drawing/2014/main" id="{EEC63DE3-8554-4F05-B0EF-3732DAFAF210}"/>
              </a:ext>
            </a:extLst>
          </p:cNvPr>
          <p:cNvSpPr txBox="1"/>
          <p:nvPr/>
        </p:nvSpPr>
        <p:spPr>
          <a:xfrm>
            <a:off x="1222281" y="2977789"/>
            <a:ext cx="2053575" cy="307777"/>
          </a:xfrm>
          <a:prstGeom prst="rect">
            <a:avLst/>
          </a:prstGeom>
          <a:noFill/>
        </p:spPr>
        <p:txBody>
          <a:bodyPr wrap="none" rtlCol="0">
            <a:spAutoFit/>
          </a:bodyPr>
          <a:lstStyle/>
          <a:p>
            <a:pPr algn="ctr"/>
            <a:r>
              <a:rPr lang="it-IT" sz="1400" b="1" dirty="0"/>
              <a:t>Convegno sul Franchising</a:t>
            </a:r>
          </a:p>
        </p:txBody>
      </p:sp>
      <p:sp>
        <p:nvSpPr>
          <p:cNvPr id="10" name="CasellaDiTesto 9">
            <a:extLst>
              <a:ext uri="{FF2B5EF4-FFF2-40B4-BE49-F238E27FC236}">
                <a16:creationId xmlns="" xmlns:a16="http://schemas.microsoft.com/office/drawing/2014/main" id="{C39AF4F4-D800-4929-877E-7149DCDDF088}"/>
              </a:ext>
            </a:extLst>
          </p:cNvPr>
          <p:cNvSpPr txBox="1"/>
          <p:nvPr/>
        </p:nvSpPr>
        <p:spPr>
          <a:xfrm>
            <a:off x="338972" y="6002124"/>
            <a:ext cx="3864007" cy="307777"/>
          </a:xfrm>
          <a:prstGeom prst="rect">
            <a:avLst/>
          </a:prstGeom>
          <a:noFill/>
        </p:spPr>
        <p:txBody>
          <a:bodyPr wrap="none" rtlCol="0">
            <a:spAutoFit/>
          </a:bodyPr>
          <a:lstStyle/>
          <a:p>
            <a:pPr algn="ctr"/>
            <a:r>
              <a:rPr lang="it-IT" sz="1400" b="1" dirty="0"/>
              <a:t>Talk Show sul Franchising con Piero </a:t>
            </a:r>
            <a:r>
              <a:rPr lang="it-IT" sz="1400" b="1" dirty="0" err="1"/>
              <a:t>Muscari</a:t>
            </a:r>
            <a:r>
              <a:rPr lang="it-IT" sz="1400" b="1" dirty="0"/>
              <a:t> (LA7)</a:t>
            </a:r>
          </a:p>
        </p:txBody>
      </p:sp>
      <p:pic>
        <p:nvPicPr>
          <p:cNvPr id="7" name="Immagine 6">
            <a:extLst>
              <a:ext uri="{FF2B5EF4-FFF2-40B4-BE49-F238E27FC236}">
                <a16:creationId xmlns="" xmlns:a16="http://schemas.microsoft.com/office/drawing/2014/main" id="{EFCB0C81-0254-4DEB-9DBE-38768368E62F}"/>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199726" y="607124"/>
            <a:ext cx="3260706" cy="21738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CasellaDiTesto 7">
            <a:extLst>
              <a:ext uri="{FF2B5EF4-FFF2-40B4-BE49-F238E27FC236}">
                <a16:creationId xmlns="" xmlns:a16="http://schemas.microsoft.com/office/drawing/2014/main" id="{46B2ECDF-83EA-4210-AE42-773680A35390}"/>
              </a:ext>
            </a:extLst>
          </p:cNvPr>
          <p:cNvSpPr txBox="1"/>
          <p:nvPr/>
        </p:nvSpPr>
        <p:spPr>
          <a:xfrm>
            <a:off x="6014014" y="2977207"/>
            <a:ext cx="1687130" cy="307777"/>
          </a:xfrm>
          <a:prstGeom prst="rect">
            <a:avLst/>
          </a:prstGeom>
          <a:noFill/>
        </p:spPr>
        <p:txBody>
          <a:bodyPr wrap="none" rtlCol="0">
            <a:spAutoFit/>
          </a:bodyPr>
          <a:lstStyle/>
          <a:p>
            <a:pPr algn="ctr"/>
            <a:r>
              <a:rPr lang="it-IT" sz="1400" b="1" dirty="0"/>
              <a:t>Fiere sul Franchising</a:t>
            </a:r>
          </a:p>
        </p:txBody>
      </p:sp>
      <p:pic>
        <p:nvPicPr>
          <p:cNvPr id="14" name="Immagine 13">
            <a:extLst>
              <a:ext uri="{FF2B5EF4-FFF2-40B4-BE49-F238E27FC236}">
                <a16:creationId xmlns="" xmlns:a16="http://schemas.microsoft.com/office/drawing/2014/main" id="{44A4B704-19E8-4193-A372-41782F15B235}"/>
              </a:ext>
            </a:extLst>
          </p:cNvPr>
          <p:cNvPicPr>
            <a:picLocks noChangeAspect="1"/>
          </p:cNvPicPr>
          <p:nvPr/>
        </p:nvPicPr>
        <p:blipFill>
          <a:blip r:embed="rId5" cstate="print"/>
          <a:stretch>
            <a:fillRect/>
          </a:stretch>
        </p:blipFill>
        <p:spPr>
          <a:xfrm>
            <a:off x="5217638" y="3648164"/>
            <a:ext cx="3260706" cy="17250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6" name="CasellaDiTesto 15">
            <a:extLst>
              <a:ext uri="{FF2B5EF4-FFF2-40B4-BE49-F238E27FC236}">
                <a16:creationId xmlns="" xmlns:a16="http://schemas.microsoft.com/office/drawing/2014/main" id="{9F1145AE-31DA-4699-975F-274F9B28AE71}"/>
              </a:ext>
            </a:extLst>
          </p:cNvPr>
          <p:cNvSpPr txBox="1"/>
          <p:nvPr/>
        </p:nvSpPr>
        <p:spPr>
          <a:xfrm>
            <a:off x="5722076" y="6001543"/>
            <a:ext cx="2349426" cy="307777"/>
          </a:xfrm>
          <a:prstGeom prst="rect">
            <a:avLst/>
          </a:prstGeom>
          <a:noFill/>
        </p:spPr>
        <p:txBody>
          <a:bodyPr wrap="none" rtlCol="0">
            <a:spAutoFit/>
          </a:bodyPr>
          <a:lstStyle/>
          <a:p>
            <a:pPr algn="ctr"/>
            <a:r>
              <a:rPr lang="it-IT" sz="1400" b="1" dirty="0"/>
              <a:t>Video tutorial sul Franchising</a:t>
            </a:r>
          </a:p>
        </p:txBody>
      </p:sp>
    </p:spTree>
    <p:extLst>
      <p:ext uri="{BB962C8B-B14F-4D97-AF65-F5344CB8AC3E}">
        <p14:creationId xmlns="" xmlns:p14="http://schemas.microsoft.com/office/powerpoint/2010/main" val="162969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Franchise.jp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 xmlns:p14="http://schemas.microsoft.com/office/powerpoint/2010/main" val="4177428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sultati immagini per bandiera usa png">
            <a:hlinkClick r:id="rId2"/>
          </p:cNvPr>
          <p:cNvPicPr>
            <a:picLocks noChangeAspect="1" noChangeArrowheads="1"/>
          </p:cNvPicPr>
          <p:nvPr/>
        </p:nvPicPr>
        <p:blipFill>
          <a:blip r:embed="rId3" cstate="print"/>
          <a:srcRect/>
          <a:stretch>
            <a:fillRect/>
          </a:stretch>
        </p:blipFill>
        <p:spPr bwMode="auto">
          <a:xfrm>
            <a:off x="1000101" y="571480"/>
            <a:ext cx="2857519" cy="1504824"/>
          </a:xfrm>
          <a:prstGeom prst="rect">
            <a:avLst/>
          </a:prstGeom>
          <a:noFill/>
        </p:spPr>
      </p:pic>
      <p:sp>
        <p:nvSpPr>
          <p:cNvPr id="5" name="CasellaDiTesto 4"/>
          <p:cNvSpPr txBox="1"/>
          <p:nvPr/>
        </p:nvSpPr>
        <p:spPr>
          <a:xfrm>
            <a:off x="5357818" y="285728"/>
            <a:ext cx="2629181" cy="1815882"/>
          </a:xfrm>
          <a:prstGeom prst="rect">
            <a:avLst/>
          </a:prstGeom>
          <a:noFill/>
        </p:spPr>
        <p:txBody>
          <a:bodyPr wrap="none" rtlCol="0">
            <a:spAutoFit/>
          </a:bodyPr>
          <a:lstStyle/>
          <a:p>
            <a:pPr algn="ctr"/>
            <a:r>
              <a:rPr lang="it-IT" sz="9600" dirty="0" smtClean="0"/>
              <a:t>30%</a:t>
            </a:r>
          </a:p>
          <a:p>
            <a:pPr algn="ctr"/>
            <a:r>
              <a:rPr lang="it-IT" sz="1600" b="1" dirty="0" smtClean="0"/>
              <a:t>Attività aperte in Franchising</a:t>
            </a:r>
            <a:endParaRPr lang="it-IT" sz="1600" b="1" dirty="0"/>
          </a:p>
        </p:txBody>
      </p:sp>
      <p:sp>
        <p:nvSpPr>
          <p:cNvPr id="2056" name="AutoShape 8" descr="Risultati immagini per icona negozio png">
            <a:hlinkClick r:id="rId4"/>
          </p:cNvPr>
          <p:cNvSpPr>
            <a:spLocks noChangeAspect="1" noChangeArrowheads="1"/>
          </p:cNvSpPr>
          <p:nvPr/>
        </p:nvSpPr>
        <p:spPr bwMode="auto">
          <a:xfrm>
            <a:off x="2470150" y="-1668463"/>
            <a:ext cx="3486150" cy="34861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58" name="AutoShape 10" descr="Risultati immagini per icona negozio png">
            <a:hlinkClick r:id="rId4"/>
          </p:cNvPr>
          <p:cNvSpPr>
            <a:spLocks noChangeAspect="1" noChangeArrowheads="1"/>
          </p:cNvSpPr>
          <p:nvPr/>
        </p:nvSpPr>
        <p:spPr bwMode="auto">
          <a:xfrm>
            <a:off x="2470150" y="-1668463"/>
            <a:ext cx="3486150" cy="34861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sultati immagini per bandiera usa png">
            <a:hlinkClick r:id="rId2"/>
          </p:cNvPr>
          <p:cNvPicPr>
            <a:picLocks noChangeAspect="1" noChangeArrowheads="1"/>
          </p:cNvPicPr>
          <p:nvPr/>
        </p:nvPicPr>
        <p:blipFill>
          <a:blip r:embed="rId3" cstate="print"/>
          <a:srcRect/>
          <a:stretch>
            <a:fillRect/>
          </a:stretch>
        </p:blipFill>
        <p:spPr bwMode="auto">
          <a:xfrm>
            <a:off x="1000101" y="571480"/>
            <a:ext cx="2857519" cy="1504824"/>
          </a:xfrm>
          <a:prstGeom prst="rect">
            <a:avLst/>
          </a:prstGeom>
          <a:noFill/>
        </p:spPr>
      </p:pic>
      <p:pic>
        <p:nvPicPr>
          <p:cNvPr id="2052" name="Picture 4" descr="Risultati immagini per bandiera europa png">
            <a:hlinkClick r:id="rId4"/>
          </p:cNvPr>
          <p:cNvPicPr>
            <a:picLocks noChangeAspect="1" noChangeArrowheads="1"/>
          </p:cNvPicPr>
          <p:nvPr/>
        </p:nvPicPr>
        <p:blipFill>
          <a:blip r:embed="rId5" cstate="print"/>
          <a:srcRect/>
          <a:stretch>
            <a:fillRect/>
          </a:stretch>
        </p:blipFill>
        <p:spPr bwMode="auto">
          <a:xfrm>
            <a:off x="1000101" y="2643182"/>
            <a:ext cx="2857519" cy="1537379"/>
          </a:xfrm>
          <a:prstGeom prst="rect">
            <a:avLst/>
          </a:prstGeom>
          <a:noFill/>
        </p:spPr>
      </p:pic>
      <p:sp>
        <p:nvSpPr>
          <p:cNvPr id="5" name="CasellaDiTesto 4"/>
          <p:cNvSpPr txBox="1"/>
          <p:nvPr/>
        </p:nvSpPr>
        <p:spPr>
          <a:xfrm>
            <a:off x="5357818" y="285728"/>
            <a:ext cx="2629181" cy="1815882"/>
          </a:xfrm>
          <a:prstGeom prst="rect">
            <a:avLst/>
          </a:prstGeom>
          <a:noFill/>
        </p:spPr>
        <p:txBody>
          <a:bodyPr wrap="none" rtlCol="0">
            <a:spAutoFit/>
          </a:bodyPr>
          <a:lstStyle/>
          <a:p>
            <a:pPr algn="ctr"/>
            <a:r>
              <a:rPr lang="it-IT" sz="9600" dirty="0" smtClean="0"/>
              <a:t>30%</a:t>
            </a:r>
          </a:p>
          <a:p>
            <a:pPr algn="ctr"/>
            <a:r>
              <a:rPr lang="it-IT" sz="1600" b="1" dirty="0" smtClean="0"/>
              <a:t>Attività aperte in Franchising</a:t>
            </a:r>
            <a:endParaRPr lang="it-IT" sz="1600" b="1" dirty="0"/>
          </a:p>
        </p:txBody>
      </p:sp>
      <p:sp>
        <p:nvSpPr>
          <p:cNvPr id="6" name="CasellaDiTesto 5"/>
          <p:cNvSpPr txBox="1"/>
          <p:nvPr/>
        </p:nvSpPr>
        <p:spPr>
          <a:xfrm>
            <a:off x="5357818" y="2430844"/>
            <a:ext cx="2629181" cy="3293209"/>
          </a:xfrm>
          <a:prstGeom prst="rect">
            <a:avLst/>
          </a:prstGeom>
          <a:noFill/>
        </p:spPr>
        <p:txBody>
          <a:bodyPr wrap="none" rtlCol="0">
            <a:spAutoFit/>
          </a:bodyPr>
          <a:lstStyle/>
          <a:p>
            <a:pPr algn="ctr"/>
            <a:r>
              <a:rPr lang="it-IT" sz="9600" dirty="0" smtClean="0"/>
              <a:t>15%</a:t>
            </a:r>
          </a:p>
          <a:p>
            <a:pPr algn="ctr"/>
            <a:r>
              <a:rPr lang="it-IT" sz="1600" b="1" dirty="0" smtClean="0"/>
              <a:t>Attività aperte in Franchising</a:t>
            </a:r>
          </a:p>
          <a:p>
            <a:endParaRPr lang="it-IT" sz="9600" dirty="0"/>
          </a:p>
        </p:txBody>
      </p:sp>
      <p:sp>
        <p:nvSpPr>
          <p:cNvPr id="2056" name="AutoShape 8" descr="Risultati immagini per icona negozio png">
            <a:hlinkClick r:id="rId6"/>
          </p:cNvPr>
          <p:cNvSpPr>
            <a:spLocks noChangeAspect="1" noChangeArrowheads="1"/>
          </p:cNvSpPr>
          <p:nvPr/>
        </p:nvSpPr>
        <p:spPr bwMode="auto">
          <a:xfrm>
            <a:off x="2470150" y="-1668463"/>
            <a:ext cx="3486150" cy="34861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58" name="AutoShape 10" descr="Risultati immagini per icona negozio png">
            <a:hlinkClick r:id="rId6"/>
          </p:cNvPr>
          <p:cNvSpPr>
            <a:spLocks noChangeAspect="1" noChangeArrowheads="1"/>
          </p:cNvSpPr>
          <p:nvPr/>
        </p:nvSpPr>
        <p:spPr bwMode="auto">
          <a:xfrm>
            <a:off x="2470150" y="-1668463"/>
            <a:ext cx="3486150" cy="34861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 xmlns:a16="http://schemas.microsoft.com/office/drawing/2014/main" id="{92D7E5AA-0954-408A-950A-0654D4448659}"/>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7384"/>
            <a:ext cx="9144000" cy="42484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Immagine 2">
            <a:extLst>
              <a:ext uri="{FF2B5EF4-FFF2-40B4-BE49-F238E27FC236}">
                <a16:creationId xmlns="" xmlns:a16="http://schemas.microsoft.com/office/drawing/2014/main" id="{ECE56646-79C9-46EC-A9ED-548117D11D75}"/>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5400000">
            <a:off x="1143360" y="3631100"/>
            <a:ext cx="2118572" cy="4306660"/>
          </a:xfrm>
          <a:prstGeom prst="rect">
            <a:avLst/>
          </a:prstGeom>
        </p:spPr>
      </p:pic>
    </p:spTree>
    <p:extLst>
      <p:ext uri="{BB962C8B-B14F-4D97-AF65-F5344CB8AC3E}">
        <p14:creationId xmlns="" xmlns:p14="http://schemas.microsoft.com/office/powerpoint/2010/main" val="1245184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sultati immagini per bandiera usa png">
            <a:hlinkClick r:id="rId2"/>
          </p:cNvPr>
          <p:cNvPicPr>
            <a:picLocks noChangeAspect="1" noChangeArrowheads="1"/>
          </p:cNvPicPr>
          <p:nvPr/>
        </p:nvPicPr>
        <p:blipFill>
          <a:blip r:embed="rId3" cstate="print"/>
          <a:srcRect/>
          <a:stretch>
            <a:fillRect/>
          </a:stretch>
        </p:blipFill>
        <p:spPr bwMode="auto">
          <a:xfrm>
            <a:off x="1000101" y="571480"/>
            <a:ext cx="2857519" cy="1504824"/>
          </a:xfrm>
          <a:prstGeom prst="rect">
            <a:avLst/>
          </a:prstGeom>
          <a:noFill/>
        </p:spPr>
      </p:pic>
      <p:pic>
        <p:nvPicPr>
          <p:cNvPr id="2052" name="Picture 4" descr="Risultati immagini per bandiera europa png">
            <a:hlinkClick r:id="rId4"/>
          </p:cNvPr>
          <p:cNvPicPr>
            <a:picLocks noChangeAspect="1" noChangeArrowheads="1"/>
          </p:cNvPicPr>
          <p:nvPr/>
        </p:nvPicPr>
        <p:blipFill>
          <a:blip r:embed="rId5" cstate="print"/>
          <a:srcRect/>
          <a:stretch>
            <a:fillRect/>
          </a:stretch>
        </p:blipFill>
        <p:spPr bwMode="auto">
          <a:xfrm>
            <a:off x="1000101" y="2643182"/>
            <a:ext cx="2857519" cy="1537379"/>
          </a:xfrm>
          <a:prstGeom prst="rect">
            <a:avLst/>
          </a:prstGeom>
          <a:noFill/>
        </p:spPr>
      </p:pic>
      <p:pic>
        <p:nvPicPr>
          <p:cNvPr id="2054" name="Picture 6" descr="Risultati immagini per bandiera italia png">
            <a:hlinkClick r:id="rId6"/>
          </p:cNvPr>
          <p:cNvPicPr>
            <a:picLocks noChangeAspect="1" noChangeArrowheads="1"/>
          </p:cNvPicPr>
          <p:nvPr/>
        </p:nvPicPr>
        <p:blipFill>
          <a:blip r:embed="rId7" cstate="print"/>
          <a:srcRect/>
          <a:stretch>
            <a:fillRect/>
          </a:stretch>
        </p:blipFill>
        <p:spPr bwMode="auto">
          <a:xfrm>
            <a:off x="1000101" y="4743460"/>
            <a:ext cx="2857520" cy="1543060"/>
          </a:xfrm>
          <a:prstGeom prst="rect">
            <a:avLst/>
          </a:prstGeom>
          <a:noFill/>
        </p:spPr>
      </p:pic>
      <p:sp>
        <p:nvSpPr>
          <p:cNvPr id="5" name="CasellaDiTesto 4"/>
          <p:cNvSpPr txBox="1"/>
          <p:nvPr/>
        </p:nvSpPr>
        <p:spPr>
          <a:xfrm>
            <a:off x="5357818" y="285728"/>
            <a:ext cx="2629181" cy="1815882"/>
          </a:xfrm>
          <a:prstGeom prst="rect">
            <a:avLst/>
          </a:prstGeom>
          <a:noFill/>
        </p:spPr>
        <p:txBody>
          <a:bodyPr wrap="none" rtlCol="0">
            <a:spAutoFit/>
          </a:bodyPr>
          <a:lstStyle/>
          <a:p>
            <a:pPr algn="ctr"/>
            <a:r>
              <a:rPr lang="it-IT" sz="9600" dirty="0" smtClean="0"/>
              <a:t>30%</a:t>
            </a:r>
          </a:p>
          <a:p>
            <a:pPr algn="ctr"/>
            <a:r>
              <a:rPr lang="it-IT" sz="1600" b="1" dirty="0" smtClean="0"/>
              <a:t>Attività aperte in Franchising</a:t>
            </a:r>
            <a:endParaRPr lang="it-IT" sz="1600" b="1" dirty="0"/>
          </a:p>
        </p:txBody>
      </p:sp>
      <p:sp>
        <p:nvSpPr>
          <p:cNvPr id="6" name="CasellaDiTesto 5"/>
          <p:cNvSpPr txBox="1"/>
          <p:nvPr/>
        </p:nvSpPr>
        <p:spPr>
          <a:xfrm>
            <a:off x="5357818" y="2430844"/>
            <a:ext cx="2629181" cy="3293209"/>
          </a:xfrm>
          <a:prstGeom prst="rect">
            <a:avLst/>
          </a:prstGeom>
          <a:noFill/>
        </p:spPr>
        <p:txBody>
          <a:bodyPr wrap="none" rtlCol="0">
            <a:spAutoFit/>
          </a:bodyPr>
          <a:lstStyle/>
          <a:p>
            <a:pPr algn="ctr"/>
            <a:r>
              <a:rPr lang="it-IT" sz="9600" dirty="0" smtClean="0"/>
              <a:t>15%</a:t>
            </a:r>
          </a:p>
          <a:p>
            <a:pPr algn="ctr"/>
            <a:r>
              <a:rPr lang="it-IT" sz="1600" b="1" dirty="0" smtClean="0"/>
              <a:t>Attività aperte in Franchising</a:t>
            </a:r>
          </a:p>
          <a:p>
            <a:endParaRPr lang="it-IT" sz="9600" dirty="0"/>
          </a:p>
        </p:txBody>
      </p:sp>
      <p:sp>
        <p:nvSpPr>
          <p:cNvPr id="7" name="CasellaDiTesto 6"/>
          <p:cNvSpPr txBox="1"/>
          <p:nvPr/>
        </p:nvSpPr>
        <p:spPr>
          <a:xfrm>
            <a:off x="5357818" y="4573984"/>
            <a:ext cx="2629181" cy="1815882"/>
          </a:xfrm>
          <a:prstGeom prst="rect">
            <a:avLst/>
          </a:prstGeom>
          <a:noFill/>
        </p:spPr>
        <p:txBody>
          <a:bodyPr wrap="none" rtlCol="0">
            <a:spAutoFit/>
          </a:bodyPr>
          <a:lstStyle/>
          <a:p>
            <a:pPr algn="ctr"/>
            <a:r>
              <a:rPr lang="it-IT" sz="9600" dirty="0" smtClean="0">
                <a:solidFill>
                  <a:schemeClr val="bg1"/>
                </a:solidFill>
              </a:rPr>
              <a:t>0</a:t>
            </a:r>
            <a:r>
              <a:rPr lang="it-IT" sz="9600" dirty="0" smtClean="0"/>
              <a:t>5%</a:t>
            </a:r>
          </a:p>
          <a:p>
            <a:pPr algn="ctr"/>
            <a:r>
              <a:rPr lang="it-IT" sz="1600" b="1" dirty="0" smtClean="0"/>
              <a:t>Attività aperte in Franchising</a:t>
            </a:r>
            <a:endParaRPr lang="it-IT" sz="1600" b="1" dirty="0"/>
          </a:p>
        </p:txBody>
      </p:sp>
      <p:sp>
        <p:nvSpPr>
          <p:cNvPr id="2056" name="AutoShape 8" descr="Risultati immagini per icona negozio png">
            <a:hlinkClick r:id="rId8"/>
          </p:cNvPr>
          <p:cNvSpPr>
            <a:spLocks noChangeAspect="1" noChangeArrowheads="1"/>
          </p:cNvSpPr>
          <p:nvPr/>
        </p:nvSpPr>
        <p:spPr bwMode="auto">
          <a:xfrm>
            <a:off x="2470150" y="-1668463"/>
            <a:ext cx="3486150" cy="34861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58" name="AutoShape 10" descr="Risultati immagini per icona negozio png">
            <a:hlinkClick r:id="rId8"/>
          </p:cNvPr>
          <p:cNvSpPr>
            <a:spLocks noChangeAspect="1" noChangeArrowheads="1"/>
          </p:cNvSpPr>
          <p:nvPr/>
        </p:nvSpPr>
        <p:spPr bwMode="auto">
          <a:xfrm>
            <a:off x="2470150" y="-1668463"/>
            <a:ext cx="3486150" cy="34861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untitled.png"/>
          <p:cNvPicPr>
            <a:picLocks noChangeAspect="1"/>
          </p:cNvPicPr>
          <p:nvPr/>
        </p:nvPicPr>
        <p:blipFill>
          <a:blip r:embed="rId2"/>
          <a:stretch>
            <a:fillRect/>
          </a:stretch>
        </p:blipFill>
        <p:spPr>
          <a:xfrm>
            <a:off x="1071538" y="357166"/>
            <a:ext cx="1928825" cy="1928825"/>
          </a:xfrm>
          <a:prstGeom prst="rect">
            <a:avLst/>
          </a:prstGeom>
        </p:spPr>
      </p:pic>
      <p:sp>
        <p:nvSpPr>
          <p:cNvPr id="4" name="CasellaDiTesto 3"/>
          <p:cNvSpPr txBox="1"/>
          <p:nvPr/>
        </p:nvSpPr>
        <p:spPr>
          <a:xfrm>
            <a:off x="3406777" y="500042"/>
            <a:ext cx="4237057" cy="1569660"/>
          </a:xfrm>
          <a:prstGeom prst="rect">
            <a:avLst/>
          </a:prstGeom>
          <a:noFill/>
        </p:spPr>
        <p:txBody>
          <a:bodyPr wrap="none" rtlCol="0">
            <a:spAutoFit/>
          </a:bodyPr>
          <a:lstStyle/>
          <a:p>
            <a:r>
              <a:rPr lang="it-IT" sz="9600" dirty="0" smtClean="0"/>
              <a:t>775.000</a:t>
            </a:r>
            <a:endParaRPr lang="it-IT" sz="9600" dirty="0"/>
          </a:p>
        </p:txBody>
      </p:sp>
      <p:sp>
        <p:nvSpPr>
          <p:cNvPr id="33" name="CasellaDiTesto 32"/>
          <p:cNvSpPr txBox="1"/>
          <p:nvPr/>
        </p:nvSpPr>
        <p:spPr>
          <a:xfrm>
            <a:off x="1000100" y="2071678"/>
            <a:ext cx="2106218" cy="369332"/>
          </a:xfrm>
          <a:prstGeom prst="rect">
            <a:avLst/>
          </a:prstGeom>
          <a:noFill/>
        </p:spPr>
        <p:txBody>
          <a:bodyPr wrap="none" rtlCol="0">
            <a:spAutoFit/>
          </a:bodyPr>
          <a:lstStyle/>
          <a:p>
            <a:r>
              <a:rPr lang="it-IT" dirty="0" smtClean="0"/>
              <a:t>Attività commerciali</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untitled.png"/>
          <p:cNvPicPr>
            <a:picLocks noChangeAspect="1"/>
          </p:cNvPicPr>
          <p:nvPr/>
        </p:nvPicPr>
        <p:blipFill>
          <a:blip r:embed="rId2"/>
          <a:stretch>
            <a:fillRect/>
          </a:stretch>
        </p:blipFill>
        <p:spPr>
          <a:xfrm>
            <a:off x="1071538" y="357166"/>
            <a:ext cx="1928825" cy="1928825"/>
          </a:xfrm>
          <a:prstGeom prst="rect">
            <a:avLst/>
          </a:prstGeom>
        </p:spPr>
      </p:pic>
      <p:sp>
        <p:nvSpPr>
          <p:cNvPr id="4" name="CasellaDiTesto 3"/>
          <p:cNvSpPr txBox="1"/>
          <p:nvPr/>
        </p:nvSpPr>
        <p:spPr>
          <a:xfrm>
            <a:off x="3406777" y="500042"/>
            <a:ext cx="4237057" cy="1569660"/>
          </a:xfrm>
          <a:prstGeom prst="rect">
            <a:avLst/>
          </a:prstGeom>
          <a:noFill/>
        </p:spPr>
        <p:txBody>
          <a:bodyPr wrap="none" rtlCol="0">
            <a:spAutoFit/>
          </a:bodyPr>
          <a:lstStyle/>
          <a:p>
            <a:r>
              <a:rPr lang="it-IT" sz="9600" dirty="0" smtClean="0"/>
              <a:t>775.000</a:t>
            </a:r>
            <a:endParaRPr lang="it-IT" sz="9600" dirty="0"/>
          </a:p>
        </p:txBody>
      </p:sp>
      <p:grpSp>
        <p:nvGrpSpPr>
          <p:cNvPr id="2" name="Gruppo 15"/>
          <p:cNvGrpSpPr/>
          <p:nvPr/>
        </p:nvGrpSpPr>
        <p:grpSpPr>
          <a:xfrm>
            <a:off x="1000100" y="2500306"/>
            <a:ext cx="2071702" cy="1785950"/>
            <a:chOff x="1000100" y="2714620"/>
            <a:chExt cx="2071702" cy="1785950"/>
          </a:xfrm>
        </p:grpSpPr>
        <p:pic>
          <p:nvPicPr>
            <p:cNvPr id="6" name="Immagine 5" descr="untitled.png"/>
            <p:cNvPicPr>
              <a:picLocks noChangeAspect="1"/>
            </p:cNvPicPr>
            <p:nvPr/>
          </p:nvPicPr>
          <p:blipFill>
            <a:blip r:embed="rId3" cstate="print"/>
            <a:stretch>
              <a:fillRect/>
            </a:stretch>
          </p:blipFill>
          <p:spPr>
            <a:xfrm>
              <a:off x="1000100" y="2714620"/>
              <a:ext cx="642942" cy="642942"/>
            </a:xfrm>
            <a:prstGeom prst="rect">
              <a:avLst/>
            </a:prstGeom>
          </p:spPr>
        </p:pic>
        <p:pic>
          <p:nvPicPr>
            <p:cNvPr id="7" name="Immagine 6" descr="untitled.png"/>
            <p:cNvPicPr>
              <a:picLocks noChangeAspect="1"/>
            </p:cNvPicPr>
            <p:nvPr/>
          </p:nvPicPr>
          <p:blipFill>
            <a:blip r:embed="rId3" cstate="print"/>
            <a:stretch>
              <a:fillRect/>
            </a:stretch>
          </p:blipFill>
          <p:spPr>
            <a:xfrm>
              <a:off x="1714480" y="2714620"/>
              <a:ext cx="642942" cy="642942"/>
            </a:xfrm>
            <a:prstGeom prst="rect">
              <a:avLst/>
            </a:prstGeom>
          </p:spPr>
        </p:pic>
        <p:pic>
          <p:nvPicPr>
            <p:cNvPr id="8" name="Immagine 7" descr="untitled.png"/>
            <p:cNvPicPr>
              <a:picLocks noChangeAspect="1"/>
            </p:cNvPicPr>
            <p:nvPr/>
          </p:nvPicPr>
          <p:blipFill>
            <a:blip r:embed="rId3" cstate="print"/>
            <a:stretch>
              <a:fillRect/>
            </a:stretch>
          </p:blipFill>
          <p:spPr>
            <a:xfrm>
              <a:off x="2428860" y="2714620"/>
              <a:ext cx="642942" cy="642942"/>
            </a:xfrm>
            <a:prstGeom prst="rect">
              <a:avLst/>
            </a:prstGeom>
          </p:spPr>
        </p:pic>
        <p:pic>
          <p:nvPicPr>
            <p:cNvPr id="9" name="Immagine 8" descr="untitled.png"/>
            <p:cNvPicPr>
              <a:picLocks noChangeAspect="1"/>
            </p:cNvPicPr>
            <p:nvPr/>
          </p:nvPicPr>
          <p:blipFill>
            <a:blip r:embed="rId3" cstate="print"/>
            <a:stretch>
              <a:fillRect/>
            </a:stretch>
          </p:blipFill>
          <p:spPr>
            <a:xfrm>
              <a:off x="1000100" y="3286124"/>
              <a:ext cx="642942" cy="642942"/>
            </a:xfrm>
            <a:prstGeom prst="rect">
              <a:avLst/>
            </a:prstGeom>
          </p:spPr>
        </p:pic>
        <p:pic>
          <p:nvPicPr>
            <p:cNvPr id="10" name="Immagine 9" descr="untitled.png"/>
            <p:cNvPicPr>
              <a:picLocks noChangeAspect="1"/>
            </p:cNvPicPr>
            <p:nvPr/>
          </p:nvPicPr>
          <p:blipFill>
            <a:blip r:embed="rId3" cstate="print"/>
            <a:stretch>
              <a:fillRect/>
            </a:stretch>
          </p:blipFill>
          <p:spPr>
            <a:xfrm>
              <a:off x="1714480" y="3286124"/>
              <a:ext cx="642942" cy="642942"/>
            </a:xfrm>
            <a:prstGeom prst="rect">
              <a:avLst/>
            </a:prstGeom>
          </p:spPr>
        </p:pic>
        <p:pic>
          <p:nvPicPr>
            <p:cNvPr id="11" name="Immagine 10" descr="untitled.png"/>
            <p:cNvPicPr>
              <a:picLocks noChangeAspect="1"/>
            </p:cNvPicPr>
            <p:nvPr/>
          </p:nvPicPr>
          <p:blipFill>
            <a:blip r:embed="rId3" cstate="print"/>
            <a:stretch>
              <a:fillRect/>
            </a:stretch>
          </p:blipFill>
          <p:spPr>
            <a:xfrm>
              <a:off x="2428860" y="3286124"/>
              <a:ext cx="642942" cy="642942"/>
            </a:xfrm>
            <a:prstGeom prst="rect">
              <a:avLst/>
            </a:prstGeom>
          </p:spPr>
        </p:pic>
        <p:pic>
          <p:nvPicPr>
            <p:cNvPr id="12" name="Immagine 11" descr="untitled.png"/>
            <p:cNvPicPr>
              <a:picLocks noChangeAspect="1"/>
            </p:cNvPicPr>
            <p:nvPr/>
          </p:nvPicPr>
          <p:blipFill>
            <a:blip r:embed="rId3" cstate="print"/>
            <a:stretch>
              <a:fillRect/>
            </a:stretch>
          </p:blipFill>
          <p:spPr>
            <a:xfrm>
              <a:off x="1000100" y="3857628"/>
              <a:ext cx="642942" cy="642942"/>
            </a:xfrm>
            <a:prstGeom prst="rect">
              <a:avLst/>
            </a:prstGeom>
          </p:spPr>
        </p:pic>
        <p:pic>
          <p:nvPicPr>
            <p:cNvPr id="13" name="Immagine 12" descr="untitled.png"/>
            <p:cNvPicPr>
              <a:picLocks noChangeAspect="1"/>
            </p:cNvPicPr>
            <p:nvPr/>
          </p:nvPicPr>
          <p:blipFill>
            <a:blip r:embed="rId3" cstate="print"/>
            <a:stretch>
              <a:fillRect/>
            </a:stretch>
          </p:blipFill>
          <p:spPr>
            <a:xfrm>
              <a:off x="1714480" y="3857628"/>
              <a:ext cx="642942" cy="642942"/>
            </a:xfrm>
            <a:prstGeom prst="rect">
              <a:avLst/>
            </a:prstGeom>
          </p:spPr>
        </p:pic>
        <p:pic>
          <p:nvPicPr>
            <p:cNvPr id="14" name="Immagine 13" descr="untitled.png"/>
            <p:cNvPicPr>
              <a:picLocks noChangeAspect="1"/>
            </p:cNvPicPr>
            <p:nvPr/>
          </p:nvPicPr>
          <p:blipFill>
            <a:blip r:embed="rId3" cstate="print"/>
            <a:stretch>
              <a:fillRect/>
            </a:stretch>
          </p:blipFill>
          <p:spPr>
            <a:xfrm>
              <a:off x="2428860" y="3857628"/>
              <a:ext cx="642942" cy="642942"/>
            </a:xfrm>
            <a:prstGeom prst="rect">
              <a:avLst/>
            </a:prstGeom>
          </p:spPr>
        </p:pic>
      </p:grpSp>
      <p:sp>
        <p:nvSpPr>
          <p:cNvPr id="15" name="CasellaDiTesto 14"/>
          <p:cNvSpPr txBox="1"/>
          <p:nvPr/>
        </p:nvSpPr>
        <p:spPr>
          <a:xfrm>
            <a:off x="3406777" y="2645158"/>
            <a:ext cx="4237057" cy="1569660"/>
          </a:xfrm>
          <a:prstGeom prst="rect">
            <a:avLst/>
          </a:prstGeom>
          <a:noFill/>
        </p:spPr>
        <p:txBody>
          <a:bodyPr wrap="none" rtlCol="0">
            <a:spAutoFit/>
          </a:bodyPr>
          <a:lstStyle/>
          <a:p>
            <a:r>
              <a:rPr lang="it-IT" sz="9600" dirty="0" smtClean="0">
                <a:solidFill>
                  <a:schemeClr val="bg1"/>
                </a:solidFill>
              </a:rPr>
              <a:t>0</a:t>
            </a:r>
            <a:r>
              <a:rPr lang="it-IT" sz="9600" dirty="0" smtClean="0"/>
              <a:t>50.000</a:t>
            </a:r>
            <a:endParaRPr lang="it-IT" sz="9600" dirty="0"/>
          </a:p>
        </p:txBody>
      </p:sp>
      <p:sp>
        <p:nvSpPr>
          <p:cNvPr id="33" name="CasellaDiTesto 32"/>
          <p:cNvSpPr txBox="1"/>
          <p:nvPr/>
        </p:nvSpPr>
        <p:spPr>
          <a:xfrm>
            <a:off x="1000100" y="2071678"/>
            <a:ext cx="2106218" cy="369332"/>
          </a:xfrm>
          <a:prstGeom prst="rect">
            <a:avLst/>
          </a:prstGeom>
          <a:noFill/>
        </p:spPr>
        <p:txBody>
          <a:bodyPr wrap="none" rtlCol="0">
            <a:spAutoFit/>
          </a:bodyPr>
          <a:lstStyle/>
          <a:p>
            <a:r>
              <a:rPr lang="it-IT" dirty="0" smtClean="0"/>
              <a:t>Attività commerciali</a:t>
            </a:r>
          </a:p>
        </p:txBody>
      </p:sp>
      <p:sp>
        <p:nvSpPr>
          <p:cNvPr id="34" name="CasellaDiTesto 33"/>
          <p:cNvSpPr txBox="1"/>
          <p:nvPr/>
        </p:nvSpPr>
        <p:spPr>
          <a:xfrm>
            <a:off x="1440857" y="4202676"/>
            <a:ext cx="1202317" cy="369332"/>
          </a:xfrm>
          <a:prstGeom prst="rect">
            <a:avLst/>
          </a:prstGeom>
          <a:noFill/>
        </p:spPr>
        <p:txBody>
          <a:bodyPr wrap="none" rtlCol="0">
            <a:spAutoFit/>
          </a:bodyPr>
          <a:lstStyle/>
          <a:p>
            <a:r>
              <a:rPr lang="it-IT" dirty="0" smtClean="0"/>
              <a:t>Franchisee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untitled.png"/>
          <p:cNvPicPr>
            <a:picLocks noChangeAspect="1"/>
          </p:cNvPicPr>
          <p:nvPr/>
        </p:nvPicPr>
        <p:blipFill>
          <a:blip r:embed="rId2"/>
          <a:stretch>
            <a:fillRect/>
          </a:stretch>
        </p:blipFill>
        <p:spPr>
          <a:xfrm>
            <a:off x="1071538" y="357166"/>
            <a:ext cx="1928825" cy="1928825"/>
          </a:xfrm>
          <a:prstGeom prst="rect">
            <a:avLst/>
          </a:prstGeom>
        </p:spPr>
      </p:pic>
      <p:sp>
        <p:nvSpPr>
          <p:cNvPr id="4" name="CasellaDiTesto 3"/>
          <p:cNvSpPr txBox="1"/>
          <p:nvPr/>
        </p:nvSpPr>
        <p:spPr>
          <a:xfrm>
            <a:off x="3406777" y="500042"/>
            <a:ext cx="4237057" cy="1569660"/>
          </a:xfrm>
          <a:prstGeom prst="rect">
            <a:avLst/>
          </a:prstGeom>
          <a:noFill/>
        </p:spPr>
        <p:txBody>
          <a:bodyPr wrap="none" rtlCol="0">
            <a:spAutoFit/>
          </a:bodyPr>
          <a:lstStyle/>
          <a:p>
            <a:r>
              <a:rPr lang="it-IT" sz="9600" dirty="0" smtClean="0"/>
              <a:t>775.000</a:t>
            </a:r>
            <a:endParaRPr lang="it-IT" sz="9600" dirty="0"/>
          </a:p>
        </p:txBody>
      </p:sp>
      <p:grpSp>
        <p:nvGrpSpPr>
          <p:cNvPr id="16" name="Gruppo 15"/>
          <p:cNvGrpSpPr/>
          <p:nvPr/>
        </p:nvGrpSpPr>
        <p:grpSpPr>
          <a:xfrm>
            <a:off x="1000100" y="2500306"/>
            <a:ext cx="2071702" cy="1785950"/>
            <a:chOff x="1000100" y="2714620"/>
            <a:chExt cx="2071702" cy="1785950"/>
          </a:xfrm>
        </p:grpSpPr>
        <p:pic>
          <p:nvPicPr>
            <p:cNvPr id="6" name="Immagine 5" descr="untitled.png"/>
            <p:cNvPicPr>
              <a:picLocks noChangeAspect="1"/>
            </p:cNvPicPr>
            <p:nvPr/>
          </p:nvPicPr>
          <p:blipFill>
            <a:blip r:embed="rId3" cstate="print"/>
            <a:stretch>
              <a:fillRect/>
            </a:stretch>
          </p:blipFill>
          <p:spPr>
            <a:xfrm>
              <a:off x="1000100" y="2714620"/>
              <a:ext cx="642942" cy="642942"/>
            </a:xfrm>
            <a:prstGeom prst="rect">
              <a:avLst/>
            </a:prstGeom>
          </p:spPr>
        </p:pic>
        <p:pic>
          <p:nvPicPr>
            <p:cNvPr id="7" name="Immagine 6" descr="untitled.png"/>
            <p:cNvPicPr>
              <a:picLocks noChangeAspect="1"/>
            </p:cNvPicPr>
            <p:nvPr/>
          </p:nvPicPr>
          <p:blipFill>
            <a:blip r:embed="rId3" cstate="print"/>
            <a:stretch>
              <a:fillRect/>
            </a:stretch>
          </p:blipFill>
          <p:spPr>
            <a:xfrm>
              <a:off x="1714480" y="2714620"/>
              <a:ext cx="642942" cy="642942"/>
            </a:xfrm>
            <a:prstGeom prst="rect">
              <a:avLst/>
            </a:prstGeom>
          </p:spPr>
        </p:pic>
        <p:pic>
          <p:nvPicPr>
            <p:cNvPr id="8" name="Immagine 7" descr="untitled.png"/>
            <p:cNvPicPr>
              <a:picLocks noChangeAspect="1"/>
            </p:cNvPicPr>
            <p:nvPr/>
          </p:nvPicPr>
          <p:blipFill>
            <a:blip r:embed="rId3" cstate="print"/>
            <a:stretch>
              <a:fillRect/>
            </a:stretch>
          </p:blipFill>
          <p:spPr>
            <a:xfrm>
              <a:off x="2428860" y="2714620"/>
              <a:ext cx="642942" cy="642942"/>
            </a:xfrm>
            <a:prstGeom prst="rect">
              <a:avLst/>
            </a:prstGeom>
          </p:spPr>
        </p:pic>
        <p:pic>
          <p:nvPicPr>
            <p:cNvPr id="9" name="Immagine 8" descr="untitled.png"/>
            <p:cNvPicPr>
              <a:picLocks noChangeAspect="1"/>
            </p:cNvPicPr>
            <p:nvPr/>
          </p:nvPicPr>
          <p:blipFill>
            <a:blip r:embed="rId3" cstate="print"/>
            <a:stretch>
              <a:fillRect/>
            </a:stretch>
          </p:blipFill>
          <p:spPr>
            <a:xfrm>
              <a:off x="1000100" y="3286124"/>
              <a:ext cx="642942" cy="642942"/>
            </a:xfrm>
            <a:prstGeom prst="rect">
              <a:avLst/>
            </a:prstGeom>
          </p:spPr>
        </p:pic>
        <p:pic>
          <p:nvPicPr>
            <p:cNvPr id="10" name="Immagine 9" descr="untitled.png"/>
            <p:cNvPicPr>
              <a:picLocks noChangeAspect="1"/>
            </p:cNvPicPr>
            <p:nvPr/>
          </p:nvPicPr>
          <p:blipFill>
            <a:blip r:embed="rId3" cstate="print"/>
            <a:stretch>
              <a:fillRect/>
            </a:stretch>
          </p:blipFill>
          <p:spPr>
            <a:xfrm>
              <a:off x="1714480" y="3286124"/>
              <a:ext cx="642942" cy="642942"/>
            </a:xfrm>
            <a:prstGeom prst="rect">
              <a:avLst/>
            </a:prstGeom>
          </p:spPr>
        </p:pic>
        <p:pic>
          <p:nvPicPr>
            <p:cNvPr id="11" name="Immagine 10" descr="untitled.png"/>
            <p:cNvPicPr>
              <a:picLocks noChangeAspect="1"/>
            </p:cNvPicPr>
            <p:nvPr/>
          </p:nvPicPr>
          <p:blipFill>
            <a:blip r:embed="rId3" cstate="print"/>
            <a:stretch>
              <a:fillRect/>
            </a:stretch>
          </p:blipFill>
          <p:spPr>
            <a:xfrm>
              <a:off x="2428860" y="3286124"/>
              <a:ext cx="642942" cy="642942"/>
            </a:xfrm>
            <a:prstGeom prst="rect">
              <a:avLst/>
            </a:prstGeom>
          </p:spPr>
        </p:pic>
        <p:pic>
          <p:nvPicPr>
            <p:cNvPr id="12" name="Immagine 11" descr="untitled.png"/>
            <p:cNvPicPr>
              <a:picLocks noChangeAspect="1"/>
            </p:cNvPicPr>
            <p:nvPr/>
          </p:nvPicPr>
          <p:blipFill>
            <a:blip r:embed="rId3" cstate="print"/>
            <a:stretch>
              <a:fillRect/>
            </a:stretch>
          </p:blipFill>
          <p:spPr>
            <a:xfrm>
              <a:off x="1000100" y="3857628"/>
              <a:ext cx="642942" cy="642942"/>
            </a:xfrm>
            <a:prstGeom prst="rect">
              <a:avLst/>
            </a:prstGeom>
          </p:spPr>
        </p:pic>
        <p:pic>
          <p:nvPicPr>
            <p:cNvPr id="13" name="Immagine 12" descr="untitled.png"/>
            <p:cNvPicPr>
              <a:picLocks noChangeAspect="1"/>
            </p:cNvPicPr>
            <p:nvPr/>
          </p:nvPicPr>
          <p:blipFill>
            <a:blip r:embed="rId3" cstate="print"/>
            <a:stretch>
              <a:fillRect/>
            </a:stretch>
          </p:blipFill>
          <p:spPr>
            <a:xfrm>
              <a:off x="1714480" y="3857628"/>
              <a:ext cx="642942" cy="642942"/>
            </a:xfrm>
            <a:prstGeom prst="rect">
              <a:avLst/>
            </a:prstGeom>
          </p:spPr>
        </p:pic>
        <p:pic>
          <p:nvPicPr>
            <p:cNvPr id="14" name="Immagine 13" descr="untitled.png"/>
            <p:cNvPicPr>
              <a:picLocks noChangeAspect="1"/>
            </p:cNvPicPr>
            <p:nvPr/>
          </p:nvPicPr>
          <p:blipFill>
            <a:blip r:embed="rId3" cstate="print"/>
            <a:stretch>
              <a:fillRect/>
            </a:stretch>
          </p:blipFill>
          <p:spPr>
            <a:xfrm>
              <a:off x="2428860" y="3857628"/>
              <a:ext cx="642942" cy="642942"/>
            </a:xfrm>
            <a:prstGeom prst="rect">
              <a:avLst/>
            </a:prstGeom>
          </p:spPr>
        </p:pic>
      </p:grpSp>
      <p:sp>
        <p:nvSpPr>
          <p:cNvPr id="15" name="CasellaDiTesto 14"/>
          <p:cNvSpPr txBox="1"/>
          <p:nvPr/>
        </p:nvSpPr>
        <p:spPr>
          <a:xfrm>
            <a:off x="3406777" y="2645158"/>
            <a:ext cx="4237057" cy="1569660"/>
          </a:xfrm>
          <a:prstGeom prst="rect">
            <a:avLst/>
          </a:prstGeom>
          <a:noFill/>
        </p:spPr>
        <p:txBody>
          <a:bodyPr wrap="none" rtlCol="0">
            <a:spAutoFit/>
          </a:bodyPr>
          <a:lstStyle/>
          <a:p>
            <a:r>
              <a:rPr lang="it-IT" sz="9600" dirty="0" smtClean="0">
                <a:solidFill>
                  <a:schemeClr val="bg1"/>
                </a:solidFill>
              </a:rPr>
              <a:t>0</a:t>
            </a:r>
            <a:r>
              <a:rPr lang="it-IT" sz="9600" dirty="0" smtClean="0"/>
              <a:t>50.000</a:t>
            </a:r>
            <a:endParaRPr lang="it-IT" sz="9600" dirty="0"/>
          </a:p>
        </p:txBody>
      </p:sp>
      <p:pic>
        <p:nvPicPr>
          <p:cNvPr id="30722" name="Picture 2" descr="Risultati immagini per icona donna">
            <a:hlinkClick r:id="rId4"/>
          </p:cNvPr>
          <p:cNvPicPr>
            <a:picLocks noChangeAspect="1" noChangeArrowheads="1"/>
          </p:cNvPicPr>
          <p:nvPr/>
        </p:nvPicPr>
        <p:blipFill>
          <a:blip r:embed="rId5"/>
          <a:srcRect/>
          <a:stretch>
            <a:fillRect/>
          </a:stretch>
        </p:blipFill>
        <p:spPr bwMode="auto">
          <a:xfrm>
            <a:off x="571472" y="4559866"/>
            <a:ext cx="1500198" cy="1500198"/>
          </a:xfrm>
          <a:prstGeom prst="rect">
            <a:avLst/>
          </a:prstGeom>
          <a:noFill/>
        </p:spPr>
      </p:pic>
      <p:pic>
        <p:nvPicPr>
          <p:cNvPr id="30724" name="Picture 4" descr="Immagine correlata">
            <a:hlinkClick r:id="rId6"/>
          </p:cNvPr>
          <p:cNvPicPr>
            <a:picLocks noChangeAspect="1" noChangeArrowheads="1"/>
          </p:cNvPicPr>
          <p:nvPr/>
        </p:nvPicPr>
        <p:blipFill>
          <a:blip r:embed="rId7"/>
          <a:srcRect/>
          <a:stretch>
            <a:fillRect/>
          </a:stretch>
        </p:blipFill>
        <p:spPr bwMode="auto">
          <a:xfrm>
            <a:off x="2000233" y="4559867"/>
            <a:ext cx="1500197" cy="1500198"/>
          </a:xfrm>
          <a:prstGeom prst="rect">
            <a:avLst/>
          </a:prstGeom>
          <a:noFill/>
        </p:spPr>
      </p:pic>
      <p:sp>
        <p:nvSpPr>
          <p:cNvPr id="19" name="CasellaDiTesto 18"/>
          <p:cNvSpPr txBox="1"/>
          <p:nvPr/>
        </p:nvSpPr>
        <p:spPr>
          <a:xfrm>
            <a:off x="1059228" y="6060064"/>
            <a:ext cx="583814" cy="369332"/>
          </a:xfrm>
          <a:prstGeom prst="rect">
            <a:avLst/>
          </a:prstGeom>
          <a:noFill/>
        </p:spPr>
        <p:txBody>
          <a:bodyPr wrap="none" rtlCol="0">
            <a:spAutoFit/>
          </a:bodyPr>
          <a:lstStyle/>
          <a:p>
            <a:r>
              <a:rPr lang="it-IT" b="1" dirty="0" smtClean="0"/>
              <a:t>38%</a:t>
            </a:r>
            <a:endParaRPr lang="it-IT" b="1" dirty="0"/>
          </a:p>
        </p:txBody>
      </p:sp>
      <p:sp>
        <p:nvSpPr>
          <p:cNvPr id="20" name="CasellaDiTesto 19"/>
          <p:cNvSpPr txBox="1"/>
          <p:nvPr/>
        </p:nvSpPr>
        <p:spPr>
          <a:xfrm>
            <a:off x="2500298" y="6060064"/>
            <a:ext cx="587020" cy="369332"/>
          </a:xfrm>
          <a:prstGeom prst="rect">
            <a:avLst/>
          </a:prstGeom>
          <a:noFill/>
        </p:spPr>
        <p:txBody>
          <a:bodyPr wrap="none" rtlCol="0">
            <a:spAutoFit/>
          </a:bodyPr>
          <a:lstStyle/>
          <a:p>
            <a:r>
              <a:rPr lang="it-IT" b="1" dirty="0" smtClean="0"/>
              <a:t>62%</a:t>
            </a:r>
            <a:endParaRPr lang="it-IT" b="1" dirty="0"/>
          </a:p>
        </p:txBody>
      </p:sp>
      <p:sp>
        <p:nvSpPr>
          <p:cNvPr id="33" name="CasellaDiTesto 32"/>
          <p:cNvSpPr txBox="1"/>
          <p:nvPr/>
        </p:nvSpPr>
        <p:spPr>
          <a:xfrm>
            <a:off x="1000100" y="2071678"/>
            <a:ext cx="2106218" cy="369332"/>
          </a:xfrm>
          <a:prstGeom prst="rect">
            <a:avLst/>
          </a:prstGeom>
          <a:noFill/>
        </p:spPr>
        <p:txBody>
          <a:bodyPr wrap="none" rtlCol="0">
            <a:spAutoFit/>
          </a:bodyPr>
          <a:lstStyle/>
          <a:p>
            <a:r>
              <a:rPr lang="it-IT" dirty="0" smtClean="0"/>
              <a:t>Attività commerciali</a:t>
            </a:r>
          </a:p>
        </p:txBody>
      </p:sp>
      <p:sp>
        <p:nvSpPr>
          <p:cNvPr id="34" name="CasellaDiTesto 33"/>
          <p:cNvSpPr txBox="1"/>
          <p:nvPr/>
        </p:nvSpPr>
        <p:spPr>
          <a:xfrm>
            <a:off x="1440857" y="4202676"/>
            <a:ext cx="1202317" cy="369332"/>
          </a:xfrm>
          <a:prstGeom prst="rect">
            <a:avLst/>
          </a:prstGeom>
          <a:noFill/>
        </p:spPr>
        <p:txBody>
          <a:bodyPr wrap="none" rtlCol="0">
            <a:spAutoFit/>
          </a:bodyPr>
          <a:lstStyle/>
          <a:p>
            <a:r>
              <a:rPr lang="it-IT" dirty="0" smtClean="0"/>
              <a:t>Franchisee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untitled.png"/>
          <p:cNvPicPr>
            <a:picLocks noChangeAspect="1"/>
          </p:cNvPicPr>
          <p:nvPr/>
        </p:nvPicPr>
        <p:blipFill>
          <a:blip r:embed="rId2"/>
          <a:stretch>
            <a:fillRect/>
          </a:stretch>
        </p:blipFill>
        <p:spPr>
          <a:xfrm>
            <a:off x="1071538" y="357166"/>
            <a:ext cx="1928825" cy="1928825"/>
          </a:xfrm>
          <a:prstGeom prst="rect">
            <a:avLst/>
          </a:prstGeom>
        </p:spPr>
      </p:pic>
      <p:sp>
        <p:nvSpPr>
          <p:cNvPr id="4" name="CasellaDiTesto 3"/>
          <p:cNvSpPr txBox="1"/>
          <p:nvPr/>
        </p:nvSpPr>
        <p:spPr>
          <a:xfrm>
            <a:off x="3406777" y="500042"/>
            <a:ext cx="4237057" cy="1569660"/>
          </a:xfrm>
          <a:prstGeom prst="rect">
            <a:avLst/>
          </a:prstGeom>
          <a:noFill/>
        </p:spPr>
        <p:txBody>
          <a:bodyPr wrap="none" rtlCol="0">
            <a:spAutoFit/>
          </a:bodyPr>
          <a:lstStyle/>
          <a:p>
            <a:r>
              <a:rPr lang="it-IT" sz="9600" dirty="0" smtClean="0"/>
              <a:t>775.000</a:t>
            </a:r>
            <a:endParaRPr lang="it-IT" sz="9600" dirty="0"/>
          </a:p>
        </p:txBody>
      </p:sp>
      <p:grpSp>
        <p:nvGrpSpPr>
          <p:cNvPr id="2" name="Gruppo 15"/>
          <p:cNvGrpSpPr/>
          <p:nvPr/>
        </p:nvGrpSpPr>
        <p:grpSpPr>
          <a:xfrm>
            <a:off x="1000100" y="2500306"/>
            <a:ext cx="2071702" cy="1785950"/>
            <a:chOff x="1000100" y="2714620"/>
            <a:chExt cx="2071702" cy="1785950"/>
          </a:xfrm>
        </p:grpSpPr>
        <p:pic>
          <p:nvPicPr>
            <p:cNvPr id="6" name="Immagine 5" descr="untitled.png"/>
            <p:cNvPicPr>
              <a:picLocks noChangeAspect="1"/>
            </p:cNvPicPr>
            <p:nvPr/>
          </p:nvPicPr>
          <p:blipFill>
            <a:blip r:embed="rId3" cstate="print"/>
            <a:stretch>
              <a:fillRect/>
            </a:stretch>
          </p:blipFill>
          <p:spPr>
            <a:xfrm>
              <a:off x="1000100" y="2714620"/>
              <a:ext cx="642942" cy="642942"/>
            </a:xfrm>
            <a:prstGeom prst="rect">
              <a:avLst/>
            </a:prstGeom>
          </p:spPr>
        </p:pic>
        <p:pic>
          <p:nvPicPr>
            <p:cNvPr id="7" name="Immagine 6" descr="untitled.png"/>
            <p:cNvPicPr>
              <a:picLocks noChangeAspect="1"/>
            </p:cNvPicPr>
            <p:nvPr/>
          </p:nvPicPr>
          <p:blipFill>
            <a:blip r:embed="rId3" cstate="print"/>
            <a:stretch>
              <a:fillRect/>
            </a:stretch>
          </p:blipFill>
          <p:spPr>
            <a:xfrm>
              <a:off x="1714480" y="2714620"/>
              <a:ext cx="642942" cy="642942"/>
            </a:xfrm>
            <a:prstGeom prst="rect">
              <a:avLst/>
            </a:prstGeom>
          </p:spPr>
        </p:pic>
        <p:pic>
          <p:nvPicPr>
            <p:cNvPr id="8" name="Immagine 7" descr="untitled.png"/>
            <p:cNvPicPr>
              <a:picLocks noChangeAspect="1"/>
            </p:cNvPicPr>
            <p:nvPr/>
          </p:nvPicPr>
          <p:blipFill>
            <a:blip r:embed="rId3" cstate="print"/>
            <a:stretch>
              <a:fillRect/>
            </a:stretch>
          </p:blipFill>
          <p:spPr>
            <a:xfrm>
              <a:off x="2428860" y="2714620"/>
              <a:ext cx="642942" cy="642942"/>
            </a:xfrm>
            <a:prstGeom prst="rect">
              <a:avLst/>
            </a:prstGeom>
          </p:spPr>
        </p:pic>
        <p:pic>
          <p:nvPicPr>
            <p:cNvPr id="9" name="Immagine 8" descr="untitled.png"/>
            <p:cNvPicPr>
              <a:picLocks noChangeAspect="1"/>
            </p:cNvPicPr>
            <p:nvPr/>
          </p:nvPicPr>
          <p:blipFill>
            <a:blip r:embed="rId3" cstate="print"/>
            <a:stretch>
              <a:fillRect/>
            </a:stretch>
          </p:blipFill>
          <p:spPr>
            <a:xfrm>
              <a:off x="1000100" y="3286124"/>
              <a:ext cx="642942" cy="642942"/>
            </a:xfrm>
            <a:prstGeom prst="rect">
              <a:avLst/>
            </a:prstGeom>
          </p:spPr>
        </p:pic>
        <p:pic>
          <p:nvPicPr>
            <p:cNvPr id="10" name="Immagine 9" descr="untitled.png"/>
            <p:cNvPicPr>
              <a:picLocks noChangeAspect="1"/>
            </p:cNvPicPr>
            <p:nvPr/>
          </p:nvPicPr>
          <p:blipFill>
            <a:blip r:embed="rId3" cstate="print"/>
            <a:stretch>
              <a:fillRect/>
            </a:stretch>
          </p:blipFill>
          <p:spPr>
            <a:xfrm>
              <a:off x="1714480" y="3286124"/>
              <a:ext cx="642942" cy="642942"/>
            </a:xfrm>
            <a:prstGeom prst="rect">
              <a:avLst/>
            </a:prstGeom>
          </p:spPr>
        </p:pic>
        <p:pic>
          <p:nvPicPr>
            <p:cNvPr id="11" name="Immagine 10" descr="untitled.png"/>
            <p:cNvPicPr>
              <a:picLocks noChangeAspect="1"/>
            </p:cNvPicPr>
            <p:nvPr/>
          </p:nvPicPr>
          <p:blipFill>
            <a:blip r:embed="rId3" cstate="print"/>
            <a:stretch>
              <a:fillRect/>
            </a:stretch>
          </p:blipFill>
          <p:spPr>
            <a:xfrm>
              <a:off x="2428860" y="3286124"/>
              <a:ext cx="642942" cy="642942"/>
            </a:xfrm>
            <a:prstGeom prst="rect">
              <a:avLst/>
            </a:prstGeom>
          </p:spPr>
        </p:pic>
        <p:pic>
          <p:nvPicPr>
            <p:cNvPr id="12" name="Immagine 11" descr="untitled.png"/>
            <p:cNvPicPr>
              <a:picLocks noChangeAspect="1"/>
            </p:cNvPicPr>
            <p:nvPr/>
          </p:nvPicPr>
          <p:blipFill>
            <a:blip r:embed="rId3" cstate="print"/>
            <a:stretch>
              <a:fillRect/>
            </a:stretch>
          </p:blipFill>
          <p:spPr>
            <a:xfrm>
              <a:off x="1000100" y="3857628"/>
              <a:ext cx="642942" cy="642942"/>
            </a:xfrm>
            <a:prstGeom prst="rect">
              <a:avLst/>
            </a:prstGeom>
          </p:spPr>
        </p:pic>
        <p:pic>
          <p:nvPicPr>
            <p:cNvPr id="13" name="Immagine 12" descr="untitled.png"/>
            <p:cNvPicPr>
              <a:picLocks noChangeAspect="1"/>
            </p:cNvPicPr>
            <p:nvPr/>
          </p:nvPicPr>
          <p:blipFill>
            <a:blip r:embed="rId3" cstate="print"/>
            <a:stretch>
              <a:fillRect/>
            </a:stretch>
          </p:blipFill>
          <p:spPr>
            <a:xfrm>
              <a:off x="1714480" y="3857628"/>
              <a:ext cx="642942" cy="642942"/>
            </a:xfrm>
            <a:prstGeom prst="rect">
              <a:avLst/>
            </a:prstGeom>
          </p:spPr>
        </p:pic>
        <p:pic>
          <p:nvPicPr>
            <p:cNvPr id="14" name="Immagine 13" descr="untitled.png"/>
            <p:cNvPicPr>
              <a:picLocks noChangeAspect="1"/>
            </p:cNvPicPr>
            <p:nvPr/>
          </p:nvPicPr>
          <p:blipFill>
            <a:blip r:embed="rId3" cstate="print"/>
            <a:stretch>
              <a:fillRect/>
            </a:stretch>
          </p:blipFill>
          <p:spPr>
            <a:xfrm>
              <a:off x="2428860" y="3857628"/>
              <a:ext cx="642942" cy="642942"/>
            </a:xfrm>
            <a:prstGeom prst="rect">
              <a:avLst/>
            </a:prstGeom>
          </p:spPr>
        </p:pic>
      </p:grpSp>
      <p:sp>
        <p:nvSpPr>
          <p:cNvPr id="15" name="CasellaDiTesto 14"/>
          <p:cNvSpPr txBox="1"/>
          <p:nvPr/>
        </p:nvSpPr>
        <p:spPr>
          <a:xfrm>
            <a:off x="3406777" y="2645158"/>
            <a:ext cx="4237057" cy="1569660"/>
          </a:xfrm>
          <a:prstGeom prst="rect">
            <a:avLst/>
          </a:prstGeom>
          <a:noFill/>
        </p:spPr>
        <p:txBody>
          <a:bodyPr wrap="none" rtlCol="0">
            <a:spAutoFit/>
          </a:bodyPr>
          <a:lstStyle/>
          <a:p>
            <a:r>
              <a:rPr lang="it-IT" sz="9600" dirty="0" smtClean="0">
                <a:solidFill>
                  <a:schemeClr val="bg1"/>
                </a:solidFill>
              </a:rPr>
              <a:t>0</a:t>
            </a:r>
            <a:r>
              <a:rPr lang="it-IT" sz="9600" dirty="0" smtClean="0"/>
              <a:t>50.000</a:t>
            </a:r>
            <a:endParaRPr lang="it-IT" sz="9600" dirty="0"/>
          </a:p>
        </p:txBody>
      </p:sp>
      <p:pic>
        <p:nvPicPr>
          <p:cNvPr id="30722" name="Picture 2" descr="Risultati immagini per icona donna">
            <a:hlinkClick r:id="rId4"/>
          </p:cNvPr>
          <p:cNvPicPr>
            <a:picLocks noChangeAspect="1" noChangeArrowheads="1"/>
          </p:cNvPicPr>
          <p:nvPr/>
        </p:nvPicPr>
        <p:blipFill>
          <a:blip r:embed="rId5"/>
          <a:srcRect/>
          <a:stretch>
            <a:fillRect/>
          </a:stretch>
        </p:blipFill>
        <p:spPr bwMode="auto">
          <a:xfrm>
            <a:off x="571472" y="4559866"/>
            <a:ext cx="1500198" cy="1500198"/>
          </a:xfrm>
          <a:prstGeom prst="rect">
            <a:avLst/>
          </a:prstGeom>
          <a:noFill/>
        </p:spPr>
      </p:pic>
      <p:pic>
        <p:nvPicPr>
          <p:cNvPr id="30724" name="Picture 4" descr="Immagine correlata">
            <a:hlinkClick r:id="rId6"/>
          </p:cNvPr>
          <p:cNvPicPr>
            <a:picLocks noChangeAspect="1" noChangeArrowheads="1"/>
          </p:cNvPicPr>
          <p:nvPr/>
        </p:nvPicPr>
        <p:blipFill>
          <a:blip r:embed="rId7"/>
          <a:srcRect/>
          <a:stretch>
            <a:fillRect/>
          </a:stretch>
        </p:blipFill>
        <p:spPr bwMode="auto">
          <a:xfrm>
            <a:off x="2000233" y="4559867"/>
            <a:ext cx="1500197" cy="1500198"/>
          </a:xfrm>
          <a:prstGeom prst="rect">
            <a:avLst/>
          </a:prstGeom>
          <a:noFill/>
        </p:spPr>
      </p:pic>
      <p:sp>
        <p:nvSpPr>
          <p:cNvPr id="19" name="CasellaDiTesto 18"/>
          <p:cNvSpPr txBox="1"/>
          <p:nvPr/>
        </p:nvSpPr>
        <p:spPr>
          <a:xfrm>
            <a:off x="1059228" y="6060064"/>
            <a:ext cx="583814" cy="369332"/>
          </a:xfrm>
          <a:prstGeom prst="rect">
            <a:avLst/>
          </a:prstGeom>
          <a:noFill/>
        </p:spPr>
        <p:txBody>
          <a:bodyPr wrap="none" rtlCol="0">
            <a:spAutoFit/>
          </a:bodyPr>
          <a:lstStyle/>
          <a:p>
            <a:r>
              <a:rPr lang="it-IT" b="1" dirty="0" smtClean="0"/>
              <a:t>38%</a:t>
            </a:r>
            <a:endParaRPr lang="it-IT" b="1" dirty="0"/>
          </a:p>
        </p:txBody>
      </p:sp>
      <p:sp>
        <p:nvSpPr>
          <p:cNvPr id="20" name="CasellaDiTesto 19"/>
          <p:cNvSpPr txBox="1"/>
          <p:nvPr/>
        </p:nvSpPr>
        <p:spPr>
          <a:xfrm>
            <a:off x="2500298" y="6060064"/>
            <a:ext cx="587020" cy="369332"/>
          </a:xfrm>
          <a:prstGeom prst="rect">
            <a:avLst/>
          </a:prstGeom>
          <a:noFill/>
        </p:spPr>
        <p:txBody>
          <a:bodyPr wrap="none" rtlCol="0">
            <a:spAutoFit/>
          </a:bodyPr>
          <a:lstStyle/>
          <a:p>
            <a:r>
              <a:rPr lang="it-IT" b="1" dirty="0" smtClean="0"/>
              <a:t>62%</a:t>
            </a:r>
            <a:endParaRPr lang="it-IT" b="1" dirty="0"/>
          </a:p>
        </p:txBody>
      </p:sp>
      <p:pic>
        <p:nvPicPr>
          <p:cNvPr id="22" name="Immagine 21" descr="1.png"/>
          <p:cNvPicPr>
            <a:picLocks noChangeAspect="1"/>
          </p:cNvPicPr>
          <p:nvPr/>
        </p:nvPicPr>
        <p:blipFill>
          <a:blip r:embed="rId8" cstate="print">
            <a:duotone>
              <a:prstClr val="black"/>
              <a:schemeClr val="tx1">
                <a:tint val="45000"/>
                <a:satMod val="400000"/>
              </a:schemeClr>
            </a:duotone>
          </a:blip>
          <a:stretch>
            <a:fillRect/>
          </a:stretch>
        </p:blipFill>
        <p:spPr>
          <a:xfrm>
            <a:off x="6359540" y="4488428"/>
            <a:ext cx="927104" cy="1265747"/>
          </a:xfrm>
          <a:prstGeom prst="rect">
            <a:avLst/>
          </a:prstGeom>
        </p:spPr>
      </p:pic>
      <p:pic>
        <p:nvPicPr>
          <p:cNvPr id="25" name="Immagine 24" descr="2.png"/>
          <p:cNvPicPr>
            <a:picLocks noChangeAspect="1"/>
          </p:cNvPicPr>
          <p:nvPr/>
        </p:nvPicPr>
        <p:blipFill>
          <a:blip r:embed="rId9" cstate="print">
            <a:duotone>
              <a:prstClr val="black"/>
              <a:schemeClr val="tx1">
                <a:tint val="45000"/>
                <a:satMod val="400000"/>
              </a:schemeClr>
            </a:duotone>
          </a:blip>
          <a:stretch>
            <a:fillRect/>
          </a:stretch>
        </p:blipFill>
        <p:spPr>
          <a:xfrm>
            <a:off x="5429256" y="4648905"/>
            <a:ext cx="742880" cy="1125407"/>
          </a:xfrm>
          <a:prstGeom prst="rect">
            <a:avLst/>
          </a:prstGeom>
        </p:spPr>
      </p:pic>
      <p:pic>
        <p:nvPicPr>
          <p:cNvPr id="28" name="Immagine 27" descr="3.png"/>
          <p:cNvPicPr>
            <a:picLocks noChangeAspect="1"/>
          </p:cNvPicPr>
          <p:nvPr/>
        </p:nvPicPr>
        <p:blipFill>
          <a:blip r:embed="rId10" cstate="print">
            <a:duotone>
              <a:prstClr val="black"/>
              <a:schemeClr val="tx1">
                <a:tint val="45000"/>
                <a:satMod val="400000"/>
              </a:schemeClr>
            </a:duotone>
          </a:blip>
          <a:stretch>
            <a:fillRect/>
          </a:stretch>
        </p:blipFill>
        <p:spPr>
          <a:xfrm>
            <a:off x="4143372" y="4631304"/>
            <a:ext cx="1071570" cy="1045810"/>
          </a:xfrm>
          <a:prstGeom prst="rect">
            <a:avLst/>
          </a:prstGeom>
        </p:spPr>
      </p:pic>
      <p:sp>
        <p:nvSpPr>
          <p:cNvPr id="30" name="CasellaDiTesto 29"/>
          <p:cNvSpPr txBox="1"/>
          <p:nvPr/>
        </p:nvSpPr>
        <p:spPr>
          <a:xfrm>
            <a:off x="4205915" y="5702874"/>
            <a:ext cx="1080465" cy="584775"/>
          </a:xfrm>
          <a:prstGeom prst="rect">
            <a:avLst/>
          </a:prstGeom>
          <a:noFill/>
        </p:spPr>
        <p:txBody>
          <a:bodyPr wrap="square" rtlCol="0">
            <a:spAutoFit/>
          </a:bodyPr>
          <a:lstStyle/>
          <a:p>
            <a:pPr algn="ctr"/>
            <a:r>
              <a:rPr lang="it-IT" b="1" dirty="0" smtClean="0"/>
              <a:t>29%</a:t>
            </a:r>
          </a:p>
          <a:p>
            <a:pPr algn="ctr"/>
            <a:r>
              <a:rPr lang="it-IT" sz="1400" b="1" dirty="0" smtClean="0"/>
              <a:t>25-35 anni</a:t>
            </a:r>
            <a:endParaRPr lang="it-IT" sz="1400" b="1" dirty="0"/>
          </a:p>
        </p:txBody>
      </p:sp>
      <p:sp>
        <p:nvSpPr>
          <p:cNvPr id="31" name="CasellaDiTesto 30"/>
          <p:cNvSpPr txBox="1"/>
          <p:nvPr/>
        </p:nvSpPr>
        <p:spPr>
          <a:xfrm>
            <a:off x="5277485" y="5702874"/>
            <a:ext cx="1080465" cy="584775"/>
          </a:xfrm>
          <a:prstGeom prst="rect">
            <a:avLst/>
          </a:prstGeom>
          <a:noFill/>
        </p:spPr>
        <p:txBody>
          <a:bodyPr wrap="square" rtlCol="0">
            <a:spAutoFit/>
          </a:bodyPr>
          <a:lstStyle/>
          <a:p>
            <a:pPr algn="ctr"/>
            <a:r>
              <a:rPr lang="it-IT" b="1" dirty="0" smtClean="0"/>
              <a:t>60%</a:t>
            </a:r>
          </a:p>
          <a:p>
            <a:pPr algn="ctr"/>
            <a:r>
              <a:rPr lang="it-IT" sz="1400" b="1" dirty="0" smtClean="0"/>
              <a:t>36-45 anni</a:t>
            </a:r>
            <a:endParaRPr lang="it-IT" sz="1400" b="1" dirty="0"/>
          </a:p>
        </p:txBody>
      </p:sp>
      <p:sp>
        <p:nvSpPr>
          <p:cNvPr id="32" name="CasellaDiTesto 31"/>
          <p:cNvSpPr txBox="1"/>
          <p:nvPr/>
        </p:nvSpPr>
        <p:spPr>
          <a:xfrm>
            <a:off x="6215074" y="5702874"/>
            <a:ext cx="1294779" cy="584775"/>
          </a:xfrm>
          <a:prstGeom prst="rect">
            <a:avLst/>
          </a:prstGeom>
          <a:noFill/>
        </p:spPr>
        <p:txBody>
          <a:bodyPr wrap="square" rtlCol="0">
            <a:spAutoFit/>
          </a:bodyPr>
          <a:lstStyle/>
          <a:p>
            <a:pPr algn="ctr"/>
            <a:r>
              <a:rPr lang="it-IT" b="1" dirty="0" smtClean="0"/>
              <a:t>11%</a:t>
            </a:r>
          </a:p>
          <a:p>
            <a:pPr algn="ctr"/>
            <a:r>
              <a:rPr lang="it-IT" sz="1400" b="1" dirty="0" smtClean="0"/>
              <a:t>oltre i 45 anni</a:t>
            </a:r>
            <a:endParaRPr lang="it-IT" sz="1400" b="1" dirty="0"/>
          </a:p>
        </p:txBody>
      </p:sp>
      <p:sp>
        <p:nvSpPr>
          <p:cNvPr id="33" name="CasellaDiTesto 32"/>
          <p:cNvSpPr txBox="1"/>
          <p:nvPr/>
        </p:nvSpPr>
        <p:spPr>
          <a:xfrm>
            <a:off x="1000100" y="2071678"/>
            <a:ext cx="2106218" cy="369332"/>
          </a:xfrm>
          <a:prstGeom prst="rect">
            <a:avLst/>
          </a:prstGeom>
          <a:noFill/>
        </p:spPr>
        <p:txBody>
          <a:bodyPr wrap="none" rtlCol="0">
            <a:spAutoFit/>
          </a:bodyPr>
          <a:lstStyle/>
          <a:p>
            <a:r>
              <a:rPr lang="it-IT" dirty="0" smtClean="0"/>
              <a:t>Attività commerciali</a:t>
            </a:r>
          </a:p>
        </p:txBody>
      </p:sp>
      <p:sp>
        <p:nvSpPr>
          <p:cNvPr id="34" name="CasellaDiTesto 33"/>
          <p:cNvSpPr txBox="1"/>
          <p:nvPr/>
        </p:nvSpPr>
        <p:spPr>
          <a:xfrm>
            <a:off x="1440857" y="4202676"/>
            <a:ext cx="1202317" cy="369332"/>
          </a:xfrm>
          <a:prstGeom prst="rect">
            <a:avLst/>
          </a:prstGeom>
          <a:noFill/>
        </p:spPr>
        <p:txBody>
          <a:bodyPr wrap="none" rtlCol="0">
            <a:spAutoFit/>
          </a:bodyPr>
          <a:lstStyle/>
          <a:p>
            <a:r>
              <a:rPr lang="it-IT" dirty="0" smtClean="0"/>
              <a:t>Franchisee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untitled.png"/>
          <p:cNvPicPr>
            <a:picLocks noChangeAspect="1"/>
          </p:cNvPicPr>
          <p:nvPr/>
        </p:nvPicPr>
        <p:blipFill>
          <a:blip r:embed="rId2"/>
          <a:stretch>
            <a:fillRect/>
          </a:stretch>
        </p:blipFill>
        <p:spPr>
          <a:xfrm>
            <a:off x="1071539" y="357166"/>
            <a:ext cx="1928825" cy="1928825"/>
          </a:xfrm>
          <a:prstGeom prst="rect">
            <a:avLst/>
          </a:prstGeom>
        </p:spPr>
      </p:pic>
      <p:sp>
        <p:nvSpPr>
          <p:cNvPr id="3" name="CasellaDiTesto 2"/>
          <p:cNvSpPr txBox="1"/>
          <p:nvPr/>
        </p:nvSpPr>
        <p:spPr>
          <a:xfrm>
            <a:off x="3406777" y="500042"/>
            <a:ext cx="4237057" cy="1569660"/>
          </a:xfrm>
          <a:prstGeom prst="rect">
            <a:avLst/>
          </a:prstGeom>
          <a:noFill/>
        </p:spPr>
        <p:txBody>
          <a:bodyPr wrap="none" rtlCol="0">
            <a:spAutoFit/>
          </a:bodyPr>
          <a:lstStyle/>
          <a:p>
            <a:r>
              <a:rPr lang="it-IT" sz="9600" dirty="0" smtClean="0"/>
              <a:t>160.000</a:t>
            </a:r>
            <a:endParaRPr lang="it-IT" sz="9600" dirty="0"/>
          </a:p>
        </p:txBody>
      </p:sp>
      <p:sp>
        <p:nvSpPr>
          <p:cNvPr id="4" name="CasellaDiTesto 3"/>
          <p:cNvSpPr txBox="1"/>
          <p:nvPr/>
        </p:nvSpPr>
        <p:spPr>
          <a:xfrm>
            <a:off x="1000100" y="2071678"/>
            <a:ext cx="2093650" cy="369332"/>
          </a:xfrm>
          <a:prstGeom prst="rect">
            <a:avLst/>
          </a:prstGeom>
          <a:noFill/>
        </p:spPr>
        <p:txBody>
          <a:bodyPr wrap="none" rtlCol="0">
            <a:spAutoFit/>
          </a:bodyPr>
          <a:lstStyle/>
          <a:p>
            <a:r>
              <a:rPr lang="it-IT" dirty="0" smtClean="0"/>
              <a:t>Punti diretti e </a:t>
            </a:r>
            <a:r>
              <a:rPr lang="it-IT" dirty="0" err="1" smtClean="0"/>
              <a:t>Retail</a:t>
            </a:r>
            <a:endParaRPr lang="it-IT"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untitled.png"/>
          <p:cNvPicPr>
            <a:picLocks noChangeAspect="1"/>
          </p:cNvPicPr>
          <p:nvPr/>
        </p:nvPicPr>
        <p:blipFill>
          <a:blip r:embed="rId2"/>
          <a:stretch>
            <a:fillRect/>
          </a:stretch>
        </p:blipFill>
        <p:spPr>
          <a:xfrm>
            <a:off x="1071539" y="357166"/>
            <a:ext cx="1928825" cy="1928825"/>
          </a:xfrm>
          <a:prstGeom prst="rect">
            <a:avLst/>
          </a:prstGeom>
        </p:spPr>
      </p:pic>
      <p:sp>
        <p:nvSpPr>
          <p:cNvPr id="3" name="CasellaDiTesto 2"/>
          <p:cNvSpPr txBox="1"/>
          <p:nvPr/>
        </p:nvSpPr>
        <p:spPr>
          <a:xfrm>
            <a:off x="3406777" y="500042"/>
            <a:ext cx="4237057" cy="1569660"/>
          </a:xfrm>
          <a:prstGeom prst="rect">
            <a:avLst/>
          </a:prstGeom>
          <a:noFill/>
        </p:spPr>
        <p:txBody>
          <a:bodyPr wrap="none" rtlCol="0">
            <a:spAutoFit/>
          </a:bodyPr>
          <a:lstStyle/>
          <a:p>
            <a:r>
              <a:rPr lang="it-IT" sz="9600" dirty="0" smtClean="0"/>
              <a:t>160.000</a:t>
            </a:r>
            <a:endParaRPr lang="it-IT" sz="9600" dirty="0"/>
          </a:p>
        </p:txBody>
      </p:sp>
      <p:sp>
        <p:nvSpPr>
          <p:cNvPr id="4" name="CasellaDiTesto 3"/>
          <p:cNvSpPr txBox="1"/>
          <p:nvPr/>
        </p:nvSpPr>
        <p:spPr>
          <a:xfrm>
            <a:off x="1000100" y="2071678"/>
            <a:ext cx="2093650" cy="369332"/>
          </a:xfrm>
          <a:prstGeom prst="rect">
            <a:avLst/>
          </a:prstGeom>
          <a:noFill/>
        </p:spPr>
        <p:txBody>
          <a:bodyPr wrap="none" rtlCol="0">
            <a:spAutoFit/>
          </a:bodyPr>
          <a:lstStyle/>
          <a:p>
            <a:r>
              <a:rPr lang="it-IT" dirty="0" smtClean="0"/>
              <a:t>Punti diretti e </a:t>
            </a:r>
            <a:r>
              <a:rPr lang="it-IT" dirty="0" err="1" smtClean="0"/>
              <a:t>Retail</a:t>
            </a:r>
            <a:endParaRPr lang="it-IT" dirty="0" smtClean="0"/>
          </a:p>
        </p:txBody>
      </p:sp>
      <p:pic>
        <p:nvPicPr>
          <p:cNvPr id="31746" name="Picture 2" descr="Risultati immagini per gdo icona">
            <a:hlinkClick r:id="rId3"/>
          </p:cNvPr>
          <p:cNvPicPr>
            <a:picLocks noChangeAspect="1" noChangeArrowheads="1"/>
          </p:cNvPicPr>
          <p:nvPr/>
        </p:nvPicPr>
        <p:blipFill>
          <a:blip r:embed="rId4"/>
          <a:srcRect/>
          <a:stretch>
            <a:fillRect/>
          </a:stretch>
        </p:blipFill>
        <p:spPr bwMode="auto">
          <a:xfrm>
            <a:off x="857224" y="2285992"/>
            <a:ext cx="2381250" cy="2381250"/>
          </a:xfrm>
          <a:prstGeom prst="rect">
            <a:avLst/>
          </a:prstGeom>
          <a:noFill/>
        </p:spPr>
      </p:pic>
      <p:sp>
        <p:nvSpPr>
          <p:cNvPr id="6" name="CasellaDiTesto 5"/>
          <p:cNvSpPr txBox="1"/>
          <p:nvPr/>
        </p:nvSpPr>
        <p:spPr>
          <a:xfrm>
            <a:off x="1723915" y="4416990"/>
            <a:ext cx="633507" cy="369332"/>
          </a:xfrm>
          <a:prstGeom prst="rect">
            <a:avLst/>
          </a:prstGeom>
          <a:noFill/>
        </p:spPr>
        <p:txBody>
          <a:bodyPr wrap="none" rtlCol="0">
            <a:spAutoFit/>
          </a:bodyPr>
          <a:lstStyle/>
          <a:p>
            <a:r>
              <a:rPr lang="it-IT" dirty="0" smtClean="0"/>
              <a:t>GDO</a:t>
            </a:r>
          </a:p>
        </p:txBody>
      </p:sp>
      <p:sp>
        <p:nvSpPr>
          <p:cNvPr id="7" name="CasellaDiTesto 6"/>
          <p:cNvSpPr txBox="1"/>
          <p:nvPr/>
        </p:nvSpPr>
        <p:spPr>
          <a:xfrm>
            <a:off x="3406777" y="2930910"/>
            <a:ext cx="4237057" cy="1569660"/>
          </a:xfrm>
          <a:prstGeom prst="rect">
            <a:avLst/>
          </a:prstGeom>
          <a:noFill/>
        </p:spPr>
        <p:txBody>
          <a:bodyPr wrap="none" rtlCol="0">
            <a:spAutoFit/>
          </a:bodyPr>
          <a:lstStyle/>
          <a:p>
            <a:r>
              <a:rPr lang="it-IT" sz="9600" dirty="0" smtClean="0">
                <a:solidFill>
                  <a:schemeClr val="bg1"/>
                </a:solidFill>
              </a:rPr>
              <a:t>0</a:t>
            </a:r>
            <a:r>
              <a:rPr lang="it-IT" sz="9600" dirty="0" smtClean="0"/>
              <a:t>15.000</a:t>
            </a:r>
            <a:endParaRPr lang="it-IT" sz="9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untitled.png"/>
          <p:cNvPicPr>
            <a:picLocks noChangeAspect="1"/>
          </p:cNvPicPr>
          <p:nvPr/>
        </p:nvPicPr>
        <p:blipFill>
          <a:blip r:embed="rId2"/>
          <a:stretch>
            <a:fillRect/>
          </a:stretch>
        </p:blipFill>
        <p:spPr>
          <a:xfrm>
            <a:off x="1071539" y="357166"/>
            <a:ext cx="1928825" cy="1928825"/>
          </a:xfrm>
          <a:prstGeom prst="rect">
            <a:avLst/>
          </a:prstGeom>
        </p:spPr>
      </p:pic>
      <p:sp>
        <p:nvSpPr>
          <p:cNvPr id="3" name="CasellaDiTesto 2"/>
          <p:cNvSpPr txBox="1"/>
          <p:nvPr/>
        </p:nvSpPr>
        <p:spPr>
          <a:xfrm>
            <a:off x="3406777" y="500042"/>
            <a:ext cx="4237057" cy="1569660"/>
          </a:xfrm>
          <a:prstGeom prst="rect">
            <a:avLst/>
          </a:prstGeom>
          <a:noFill/>
        </p:spPr>
        <p:txBody>
          <a:bodyPr wrap="none" rtlCol="0">
            <a:spAutoFit/>
          </a:bodyPr>
          <a:lstStyle/>
          <a:p>
            <a:r>
              <a:rPr lang="it-IT" sz="9600" dirty="0" smtClean="0"/>
              <a:t>160.000</a:t>
            </a:r>
            <a:endParaRPr lang="it-IT" sz="9600" dirty="0"/>
          </a:p>
        </p:txBody>
      </p:sp>
      <p:sp>
        <p:nvSpPr>
          <p:cNvPr id="4" name="CasellaDiTesto 3"/>
          <p:cNvSpPr txBox="1"/>
          <p:nvPr/>
        </p:nvSpPr>
        <p:spPr>
          <a:xfrm>
            <a:off x="1000100" y="2071678"/>
            <a:ext cx="2093650" cy="369332"/>
          </a:xfrm>
          <a:prstGeom prst="rect">
            <a:avLst/>
          </a:prstGeom>
          <a:noFill/>
        </p:spPr>
        <p:txBody>
          <a:bodyPr wrap="none" rtlCol="0">
            <a:spAutoFit/>
          </a:bodyPr>
          <a:lstStyle/>
          <a:p>
            <a:r>
              <a:rPr lang="it-IT" dirty="0" smtClean="0"/>
              <a:t>Punti diretti e </a:t>
            </a:r>
            <a:r>
              <a:rPr lang="it-IT" dirty="0" err="1" smtClean="0"/>
              <a:t>Retail</a:t>
            </a:r>
            <a:endParaRPr lang="it-IT" dirty="0" smtClean="0"/>
          </a:p>
        </p:txBody>
      </p:sp>
      <p:pic>
        <p:nvPicPr>
          <p:cNvPr id="31746" name="Picture 2" descr="Risultati immagini per gdo icona">
            <a:hlinkClick r:id="rId3"/>
          </p:cNvPr>
          <p:cNvPicPr>
            <a:picLocks noChangeAspect="1" noChangeArrowheads="1"/>
          </p:cNvPicPr>
          <p:nvPr/>
        </p:nvPicPr>
        <p:blipFill>
          <a:blip r:embed="rId4"/>
          <a:srcRect/>
          <a:stretch>
            <a:fillRect/>
          </a:stretch>
        </p:blipFill>
        <p:spPr bwMode="auto">
          <a:xfrm>
            <a:off x="857224" y="2285992"/>
            <a:ext cx="2381250" cy="2381250"/>
          </a:xfrm>
          <a:prstGeom prst="rect">
            <a:avLst/>
          </a:prstGeom>
          <a:noFill/>
        </p:spPr>
      </p:pic>
      <p:sp>
        <p:nvSpPr>
          <p:cNvPr id="6" name="CasellaDiTesto 5"/>
          <p:cNvSpPr txBox="1"/>
          <p:nvPr/>
        </p:nvSpPr>
        <p:spPr>
          <a:xfrm>
            <a:off x="1723915" y="4416990"/>
            <a:ext cx="633507" cy="369332"/>
          </a:xfrm>
          <a:prstGeom prst="rect">
            <a:avLst/>
          </a:prstGeom>
          <a:noFill/>
        </p:spPr>
        <p:txBody>
          <a:bodyPr wrap="none" rtlCol="0">
            <a:spAutoFit/>
          </a:bodyPr>
          <a:lstStyle/>
          <a:p>
            <a:r>
              <a:rPr lang="it-IT" dirty="0" smtClean="0"/>
              <a:t>GDO</a:t>
            </a:r>
          </a:p>
        </p:txBody>
      </p:sp>
      <p:sp>
        <p:nvSpPr>
          <p:cNvPr id="7" name="CasellaDiTesto 6"/>
          <p:cNvSpPr txBox="1"/>
          <p:nvPr/>
        </p:nvSpPr>
        <p:spPr>
          <a:xfrm>
            <a:off x="3406777" y="2930910"/>
            <a:ext cx="4237057" cy="1569660"/>
          </a:xfrm>
          <a:prstGeom prst="rect">
            <a:avLst/>
          </a:prstGeom>
          <a:noFill/>
        </p:spPr>
        <p:txBody>
          <a:bodyPr wrap="none" rtlCol="0">
            <a:spAutoFit/>
          </a:bodyPr>
          <a:lstStyle/>
          <a:p>
            <a:r>
              <a:rPr lang="it-IT" sz="9600" dirty="0" smtClean="0">
                <a:solidFill>
                  <a:schemeClr val="bg1"/>
                </a:solidFill>
              </a:rPr>
              <a:t>0</a:t>
            </a:r>
            <a:r>
              <a:rPr lang="it-IT" sz="9600" dirty="0" smtClean="0"/>
              <a:t>15.000</a:t>
            </a:r>
            <a:endParaRPr lang="it-IT" sz="9600" dirty="0"/>
          </a:p>
        </p:txBody>
      </p:sp>
      <p:sp>
        <p:nvSpPr>
          <p:cNvPr id="11" name="CasellaDiTesto 10"/>
          <p:cNvSpPr txBox="1"/>
          <p:nvPr/>
        </p:nvSpPr>
        <p:spPr>
          <a:xfrm>
            <a:off x="3428992" y="4716860"/>
            <a:ext cx="4237057" cy="1569660"/>
          </a:xfrm>
          <a:prstGeom prst="rect">
            <a:avLst/>
          </a:prstGeom>
          <a:noFill/>
        </p:spPr>
        <p:txBody>
          <a:bodyPr wrap="none" rtlCol="0">
            <a:spAutoFit/>
          </a:bodyPr>
          <a:lstStyle/>
          <a:p>
            <a:r>
              <a:rPr lang="it-IT" sz="9600" dirty="0" smtClean="0"/>
              <a:t>550.000</a:t>
            </a:r>
            <a:endParaRPr lang="it-IT" sz="9600" dirty="0"/>
          </a:p>
        </p:txBody>
      </p:sp>
      <p:pic>
        <p:nvPicPr>
          <p:cNvPr id="31748" name="Picture 4" descr="Risultati immagini per ?">
            <a:hlinkClick r:id="rId5"/>
          </p:cNvPr>
          <p:cNvPicPr>
            <a:picLocks noChangeAspect="1" noChangeArrowheads="1"/>
          </p:cNvPicPr>
          <p:nvPr/>
        </p:nvPicPr>
        <p:blipFill>
          <a:blip r:embed="rId6" cstate="print"/>
          <a:srcRect/>
          <a:stretch>
            <a:fillRect/>
          </a:stretch>
        </p:blipFill>
        <p:spPr bwMode="auto">
          <a:xfrm>
            <a:off x="1571604" y="5072074"/>
            <a:ext cx="928694" cy="92869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untitled.png"/>
          <p:cNvPicPr>
            <a:picLocks noChangeAspect="1"/>
          </p:cNvPicPr>
          <p:nvPr/>
        </p:nvPicPr>
        <p:blipFill>
          <a:blip r:embed="rId2"/>
          <a:stretch>
            <a:fillRect/>
          </a:stretch>
        </p:blipFill>
        <p:spPr>
          <a:xfrm>
            <a:off x="1071538" y="357166"/>
            <a:ext cx="1928825" cy="1928825"/>
          </a:xfrm>
          <a:prstGeom prst="rect">
            <a:avLst/>
          </a:prstGeom>
        </p:spPr>
      </p:pic>
      <p:sp>
        <p:nvSpPr>
          <p:cNvPr id="4" name="CasellaDiTesto 3"/>
          <p:cNvSpPr txBox="1"/>
          <p:nvPr/>
        </p:nvSpPr>
        <p:spPr>
          <a:xfrm>
            <a:off x="3406777" y="500042"/>
            <a:ext cx="4237057" cy="1569660"/>
          </a:xfrm>
          <a:prstGeom prst="rect">
            <a:avLst/>
          </a:prstGeom>
          <a:noFill/>
        </p:spPr>
        <p:txBody>
          <a:bodyPr wrap="none" rtlCol="0">
            <a:spAutoFit/>
          </a:bodyPr>
          <a:lstStyle/>
          <a:p>
            <a:r>
              <a:rPr lang="it-IT" sz="9600" dirty="0" smtClean="0"/>
              <a:t>550.000</a:t>
            </a:r>
            <a:endParaRPr lang="it-IT" sz="9600" dirty="0"/>
          </a:p>
        </p:txBody>
      </p:sp>
      <p:sp>
        <p:nvSpPr>
          <p:cNvPr id="33" name="CasellaDiTesto 32"/>
          <p:cNvSpPr txBox="1"/>
          <p:nvPr/>
        </p:nvSpPr>
        <p:spPr>
          <a:xfrm>
            <a:off x="1000100" y="2071678"/>
            <a:ext cx="2055756" cy="646331"/>
          </a:xfrm>
          <a:prstGeom prst="rect">
            <a:avLst/>
          </a:prstGeom>
          <a:noFill/>
        </p:spPr>
        <p:txBody>
          <a:bodyPr wrap="none" rtlCol="0">
            <a:spAutoFit/>
          </a:bodyPr>
          <a:lstStyle/>
          <a:p>
            <a:pPr algn="ctr"/>
            <a:r>
              <a:rPr lang="it-IT" dirty="0" smtClean="0"/>
              <a:t>Attività commerciali</a:t>
            </a:r>
          </a:p>
          <a:p>
            <a:pPr algn="ctr"/>
            <a:r>
              <a:rPr lang="it-IT" dirty="0" smtClean="0"/>
              <a:t>TRADIZIONALI</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untitled.png"/>
          <p:cNvPicPr>
            <a:picLocks noChangeAspect="1"/>
          </p:cNvPicPr>
          <p:nvPr/>
        </p:nvPicPr>
        <p:blipFill>
          <a:blip r:embed="rId2"/>
          <a:stretch>
            <a:fillRect/>
          </a:stretch>
        </p:blipFill>
        <p:spPr>
          <a:xfrm>
            <a:off x="1071538" y="357166"/>
            <a:ext cx="1928825" cy="1928825"/>
          </a:xfrm>
          <a:prstGeom prst="rect">
            <a:avLst/>
          </a:prstGeom>
        </p:spPr>
      </p:pic>
      <p:sp>
        <p:nvSpPr>
          <p:cNvPr id="4" name="CasellaDiTesto 3"/>
          <p:cNvSpPr txBox="1"/>
          <p:nvPr/>
        </p:nvSpPr>
        <p:spPr>
          <a:xfrm>
            <a:off x="3406777" y="500042"/>
            <a:ext cx="4237057" cy="1569660"/>
          </a:xfrm>
          <a:prstGeom prst="rect">
            <a:avLst/>
          </a:prstGeom>
          <a:noFill/>
        </p:spPr>
        <p:txBody>
          <a:bodyPr wrap="none" rtlCol="0">
            <a:spAutoFit/>
          </a:bodyPr>
          <a:lstStyle/>
          <a:p>
            <a:r>
              <a:rPr lang="it-IT" sz="9600" dirty="0" smtClean="0"/>
              <a:t>550.000</a:t>
            </a:r>
            <a:endParaRPr lang="it-IT" sz="9600" dirty="0"/>
          </a:p>
        </p:txBody>
      </p:sp>
      <p:sp>
        <p:nvSpPr>
          <p:cNvPr id="33" name="CasellaDiTesto 32"/>
          <p:cNvSpPr txBox="1"/>
          <p:nvPr/>
        </p:nvSpPr>
        <p:spPr>
          <a:xfrm>
            <a:off x="1000100" y="2071678"/>
            <a:ext cx="2055756" cy="646331"/>
          </a:xfrm>
          <a:prstGeom prst="rect">
            <a:avLst/>
          </a:prstGeom>
          <a:noFill/>
        </p:spPr>
        <p:txBody>
          <a:bodyPr wrap="none" rtlCol="0">
            <a:spAutoFit/>
          </a:bodyPr>
          <a:lstStyle/>
          <a:p>
            <a:pPr algn="ctr"/>
            <a:r>
              <a:rPr lang="it-IT" dirty="0" smtClean="0"/>
              <a:t>Attività commerciali</a:t>
            </a:r>
          </a:p>
          <a:p>
            <a:pPr algn="ctr"/>
            <a:r>
              <a:rPr lang="it-IT" dirty="0" smtClean="0"/>
              <a:t>TRADIZIONALI</a:t>
            </a:r>
          </a:p>
        </p:txBody>
      </p:sp>
      <p:pic>
        <p:nvPicPr>
          <p:cNvPr id="35" name="Immagine 4"/>
          <p:cNvPicPr>
            <a:picLocks noChangeAspect="1"/>
          </p:cNvPicPr>
          <p:nvPr/>
        </p:nvPicPr>
        <p:blipFill>
          <a:blip r:embed="rId3">
            <a:clrChange>
              <a:clrFrom>
                <a:srgbClr val="A8C5D5"/>
              </a:clrFrom>
              <a:clrTo>
                <a:srgbClr val="A8C5D5">
                  <a:alpha val="0"/>
                </a:srgbClr>
              </a:clrTo>
            </a:clrChange>
          </a:blip>
          <a:srcRect t="19737" r="56210" b="8830"/>
          <a:stretch>
            <a:fillRect/>
          </a:stretch>
        </p:blipFill>
        <p:spPr bwMode="auto">
          <a:xfrm>
            <a:off x="3428992" y="2000240"/>
            <a:ext cx="1507872" cy="1285884"/>
          </a:xfrm>
          <a:prstGeom prst="rect">
            <a:avLst/>
          </a:prstGeom>
          <a:noFill/>
          <a:ln w="9525">
            <a:noFill/>
            <a:miter lim="800000"/>
            <a:headEnd/>
            <a:tailEnd/>
          </a:ln>
        </p:spPr>
      </p:pic>
      <p:sp>
        <p:nvSpPr>
          <p:cNvPr id="40" name="CasellaDiTesto 39"/>
          <p:cNvSpPr txBox="1"/>
          <p:nvPr/>
        </p:nvSpPr>
        <p:spPr>
          <a:xfrm>
            <a:off x="4857752" y="2068289"/>
            <a:ext cx="2265107" cy="369332"/>
          </a:xfrm>
          <a:prstGeom prst="rect">
            <a:avLst/>
          </a:prstGeom>
          <a:noFill/>
        </p:spPr>
        <p:txBody>
          <a:bodyPr wrap="none" rtlCol="0">
            <a:spAutoFit/>
          </a:bodyPr>
          <a:lstStyle/>
          <a:p>
            <a:pPr algn="ctr"/>
            <a:r>
              <a:rPr lang="it-IT" dirty="0" smtClean="0"/>
              <a:t>Cambio generazionale</a:t>
            </a:r>
          </a:p>
        </p:txBody>
      </p:sp>
      <p:pic>
        <p:nvPicPr>
          <p:cNvPr id="32794" name="Picture 26" descr="Immagine correlata">
            <a:hlinkClick r:id="rId4"/>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643306" y="2085965"/>
            <a:ext cx="1200159" cy="120015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LaCie\Toshiba\2. CONSULENZA SOLUZIONI\1. SOLUZIONI ITALIA\0. Solstart &amp; Solgest\Archivio\0. Soluzioni\Nuovo logo Soluzioni\Soluzioni-quadrato.png"/>
          <p:cNvPicPr>
            <a:picLocks noChangeAspect="1" noChangeArrowheads="1"/>
          </p:cNvPicPr>
          <p:nvPr/>
        </p:nvPicPr>
        <p:blipFill>
          <a:blip r:embed="rId2"/>
          <a:srcRect/>
          <a:stretch>
            <a:fillRect/>
          </a:stretch>
        </p:blipFill>
        <p:spPr bwMode="auto">
          <a:xfrm>
            <a:off x="1000100" y="1842325"/>
            <a:ext cx="2143140" cy="172955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untitled.png"/>
          <p:cNvPicPr>
            <a:picLocks noChangeAspect="1"/>
          </p:cNvPicPr>
          <p:nvPr/>
        </p:nvPicPr>
        <p:blipFill>
          <a:blip r:embed="rId2"/>
          <a:stretch>
            <a:fillRect/>
          </a:stretch>
        </p:blipFill>
        <p:spPr>
          <a:xfrm>
            <a:off x="1071538" y="357166"/>
            <a:ext cx="1928825" cy="1928825"/>
          </a:xfrm>
          <a:prstGeom prst="rect">
            <a:avLst/>
          </a:prstGeom>
        </p:spPr>
      </p:pic>
      <p:sp>
        <p:nvSpPr>
          <p:cNvPr id="4" name="CasellaDiTesto 3"/>
          <p:cNvSpPr txBox="1"/>
          <p:nvPr/>
        </p:nvSpPr>
        <p:spPr>
          <a:xfrm>
            <a:off x="3406777" y="500042"/>
            <a:ext cx="4237057" cy="1569660"/>
          </a:xfrm>
          <a:prstGeom prst="rect">
            <a:avLst/>
          </a:prstGeom>
          <a:noFill/>
        </p:spPr>
        <p:txBody>
          <a:bodyPr wrap="none" rtlCol="0">
            <a:spAutoFit/>
          </a:bodyPr>
          <a:lstStyle/>
          <a:p>
            <a:r>
              <a:rPr lang="it-IT" sz="9600" dirty="0" smtClean="0"/>
              <a:t>550.000</a:t>
            </a:r>
            <a:endParaRPr lang="it-IT" sz="9600" dirty="0"/>
          </a:p>
        </p:txBody>
      </p:sp>
      <p:sp>
        <p:nvSpPr>
          <p:cNvPr id="33" name="CasellaDiTesto 32"/>
          <p:cNvSpPr txBox="1"/>
          <p:nvPr/>
        </p:nvSpPr>
        <p:spPr>
          <a:xfrm>
            <a:off x="1000100" y="2071678"/>
            <a:ext cx="2055756" cy="646331"/>
          </a:xfrm>
          <a:prstGeom prst="rect">
            <a:avLst/>
          </a:prstGeom>
          <a:noFill/>
        </p:spPr>
        <p:txBody>
          <a:bodyPr wrap="none" rtlCol="0">
            <a:spAutoFit/>
          </a:bodyPr>
          <a:lstStyle/>
          <a:p>
            <a:pPr algn="ctr"/>
            <a:r>
              <a:rPr lang="it-IT" dirty="0" smtClean="0"/>
              <a:t>Attività commerciali</a:t>
            </a:r>
          </a:p>
          <a:p>
            <a:pPr algn="ctr"/>
            <a:r>
              <a:rPr lang="it-IT" dirty="0" smtClean="0"/>
              <a:t>TRADIZIONALI</a:t>
            </a:r>
          </a:p>
        </p:txBody>
      </p:sp>
      <p:pic>
        <p:nvPicPr>
          <p:cNvPr id="32770" name="Picture 2" descr="Risultati immagini per franchising">
            <a:hlinkClick r:id="rId3"/>
          </p:cNvPr>
          <p:cNvPicPr>
            <a:picLocks noChangeAspect="1" noChangeArrowheads="1"/>
          </p:cNvPicPr>
          <p:nvPr/>
        </p:nvPicPr>
        <p:blipFill>
          <a:blip r:embed="rId4" cstate="print"/>
          <a:srcRect/>
          <a:stretch>
            <a:fillRect/>
          </a:stretch>
        </p:blipFill>
        <p:spPr bwMode="auto">
          <a:xfrm>
            <a:off x="814524" y="3429000"/>
            <a:ext cx="1557582" cy="1071570"/>
          </a:xfrm>
          <a:prstGeom prst="rect">
            <a:avLst/>
          </a:prstGeom>
          <a:noFill/>
        </p:spPr>
      </p:pic>
      <p:pic>
        <p:nvPicPr>
          <p:cNvPr id="32772" name="Picture 4" descr="Risultati immagini per RETAIL">
            <a:hlinkClick r:id="rId5"/>
          </p:cNvPr>
          <p:cNvPicPr>
            <a:picLocks noChangeAspect="1" noChangeArrowheads="1"/>
          </p:cNvPicPr>
          <p:nvPr/>
        </p:nvPicPr>
        <p:blipFill>
          <a:blip r:embed="rId6"/>
          <a:srcRect/>
          <a:stretch>
            <a:fillRect/>
          </a:stretch>
        </p:blipFill>
        <p:spPr bwMode="auto">
          <a:xfrm>
            <a:off x="2581001" y="3500438"/>
            <a:ext cx="1648493" cy="1000132"/>
          </a:xfrm>
          <a:prstGeom prst="rect">
            <a:avLst/>
          </a:prstGeom>
          <a:noFill/>
        </p:spPr>
      </p:pic>
      <p:pic>
        <p:nvPicPr>
          <p:cNvPr id="32778" name="Picture 10" descr="Risultati immagini per grande distribuzione organizzata">
            <a:hlinkClick r:id="rId7"/>
          </p:cNvPr>
          <p:cNvPicPr>
            <a:picLocks noChangeAspect="1" noChangeArrowheads="1"/>
          </p:cNvPicPr>
          <p:nvPr/>
        </p:nvPicPr>
        <p:blipFill>
          <a:blip r:embed="rId8"/>
          <a:srcRect r="60995"/>
          <a:stretch>
            <a:fillRect/>
          </a:stretch>
        </p:blipFill>
        <p:spPr bwMode="auto">
          <a:xfrm>
            <a:off x="4357686" y="3500438"/>
            <a:ext cx="1357322" cy="1008290"/>
          </a:xfrm>
          <a:prstGeom prst="rect">
            <a:avLst/>
          </a:prstGeom>
          <a:noFill/>
        </p:spPr>
      </p:pic>
      <p:pic>
        <p:nvPicPr>
          <p:cNvPr id="32784" name="Picture 16" descr="Risultati immagini per e-commerce">
            <a:hlinkClick r:id="rId9"/>
          </p:cNvPr>
          <p:cNvPicPr>
            <a:picLocks noChangeAspect="1" noChangeArrowheads="1"/>
          </p:cNvPicPr>
          <p:nvPr/>
        </p:nvPicPr>
        <p:blipFill>
          <a:blip r:embed="rId10"/>
          <a:srcRect/>
          <a:stretch>
            <a:fillRect/>
          </a:stretch>
        </p:blipFill>
        <p:spPr bwMode="auto">
          <a:xfrm>
            <a:off x="5872568" y="3286124"/>
            <a:ext cx="2414208" cy="1285884"/>
          </a:xfrm>
          <a:prstGeom prst="rect">
            <a:avLst/>
          </a:prstGeom>
          <a:noFill/>
        </p:spPr>
      </p:pic>
      <p:pic>
        <p:nvPicPr>
          <p:cNvPr id="35" name="Immagine 4"/>
          <p:cNvPicPr>
            <a:picLocks noChangeAspect="1"/>
          </p:cNvPicPr>
          <p:nvPr/>
        </p:nvPicPr>
        <p:blipFill>
          <a:blip r:embed="rId11">
            <a:clrChange>
              <a:clrFrom>
                <a:srgbClr val="A8C5D5"/>
              </a:clrFrom>
              <a:clrTo>
                <a:srgbClr val="A8C5D5">
                  <a:alpha val="0"/>
                </a:srgbClr>
              </a:clrTo>
            </a:clrChange>
          </a:blip>
          <a:srcRect t="19737" r="56210" b="8830"/>
          <a:stretch>
            <a:fillRect/>
          </a:stretch>
        </p:blipFill>
        <p:spPr bwMode="auto">
          <a:xfrm>
            <a:off x="3428992" y="2000240"/>
            <a:ext cx="1507872" cy="1285884"/>
          </a:xfrm>
          <a:prstGeom prst="rect">
            <a:avLst/>
          </a:prstGeom>
          <a:noFill/>
          <a:ln w="9525">
            <a:noFill/>
            <a:miter lim="800000"/>
            <a:headEnd/>
            <a:tailEnd/>
          </a:ln>
        </p:spPr>
      </p:pic>
      <p:sp>
        <p:nvSpPr>
          <p:cNvPr id="40" name="CasellaDiTesto 39"/>
          <p:cNvSpPr txBox="1"/>
          <p:nvPr/>
        </p:nvSpPr>
        <p:spPr>
          <a:xfrm>
            <a:off x="4857752" y="2068289"/>
            <a:ext cx="2265107" cy="369332"/>
          </a:xfrm>
          <a:prstGeom prst="rect">
            <a:avLst/>
          </a:prstGeom>
          <a:noFill/>
        </p:spPr>
        <p:txBody>
          <a:bodyPr wrap="none" rtlCol="0">
            <a:spAutoFit/>
          </a:bodyPr>
          <a:lstStyle/>
          <a:p>
            <a:pPr algn="ctr"/>
            <a:r>
              <a:rPr lang="it-IT" dirty="0" smtClean="0"/>
              <a:t>Cambio generazionale</a:t>
            </a:r>
          </a:p>
        </p:txBody>
      </p:sp>
      <p:pic>
        <p:nvPicPr>
          <p:cNvPr id="32794" name="Picture 26" descr="Immagine correlata">
            <a:hlinkClick r:id="rId12"/>
          </p:cNvPr>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3643306" y="2085965"/>
            <a:ext cx="1200159" cy="1200159"/>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untitled.png"/>
          <p:cNvPicPr>
            <a:picLocks noChangeAspect="1"/>
          </p:cNvPicPr>
          <p:nvPr/>
        </p:nvPicPr>
        <p:blipFill>
          <a:blip r:embed="rId2"/>
          <a:stretch>
            <a:fillRect/>
          </a:stretch>
        </p:blipFill>
        <p:spPr>
          <a:xfrm>
            <a:off x="1071538" y="357166"/>
            <a:ext cx="1928825" cy="1928825"/>
          </a:xfrm>
          <a:prstGeom prst="rect">
            <a:avLst/>
          </a:prstGeom>
        </p:spPr>
      </p:pic>
      <p:sp>
        <p:nvSpPr>
          <p:cNvPr id="4" name="CasellaDiTesto 3"/>
          <p:cNvSpPr txBox="1"/>
          <p:nvPr/>
        </p:nvSpPr>
        <p:spPr>
          <a:xfrm>
            <a:off x="3406777" y="500042"/>
            <a:ext cx="4237057" cy="1569660"/>
          </a:xfrm>
          <a:prstGeom prst="rect">
            <a:avLst/>
          </a:prstGeom>
          <a:noFill/>
        </p:spPr>
        <p:txBody>
          <a:bodyPr wrap="none" rtlCol="0">
            <a:spAutoFit/>
          </a:bodyPr>
          <a:lstStyle/>
          <a:p>
            <a:r>
              <a:rPr lang="it-IT" sz="9600" dirty="0" smtClean="0"/>
              <a:t>550.000</a:t>
            </a:r>
            <a:endParaRPr lang="it-IT" sz="9600" dirty="0"/>
          </a:p>
        </p:txBody>
      </p:sp>
      <p:sp>
        <p:nvSpPr>
          <p:cNvPr id="33" name="CasellaDiTesto 32"/>
          <p:cNvSpPr txBox="1"/>
          <p:nvPr/>
        </p:nvSpPr>
        <p:spPr>
          <a:xfrm>
            <a:off x="1000100" y="2071678"/>
            <a:ext cx="2055756" cy="646331"/>
          </a:xfrm>
          <a:prstGeom prst="rect">
            <a:avLst/>
          </a:prstGeom>
          <a:noFill/>
        </p:spPr>
        <p:txBody>
          <a:bodyPr wrap="none" rtlCol="0">
            <a:spAutoFit/>
          </a:bodyPr>
          <a:lstStyle/>
          <a:p>
            <a:pPr algn="ctr"/>
            <a:r>
              <a:rPr lang="it-IT" dirty="0" smtClean="0"/>
              <a:t>Attività commerciali</a:t>
            </a:r>
          </a:p>
          <a:p>
            <a:pPr algn="ctr"/>
            <a:r>
              <a:rPr lang="it-IT" dirty="0" smtClean="0"/>
              <a:t>TRADIZIONALI</a:t>
            </a:r>
          </a:p>
        </p:txBody>
      </p:sp>
      <p:pic>
        <p:nvPicPr>
          <p:cNvPr id="32770" name="Picture 2" descr="Risultati immagini per franchising">
            <a:hlinkClick r:id="rId3"/>
          </p:cNvPr>
          <p:cNvPicPr>
            <a:picLocks noChangeAspect="1" noChangeArrowheads="1"/>
          </p:cNvPicPr>
          <p:nvPr/>
        </p:nvPicPr>
        <p:blipFill>
          <a:blip r:embed="rId4" cstate="print"/>
          <a:srcRect/>
          <a:stretch>
            <a:fillRect/>
          </a:stretch>
        </p:blipFill>
        <p:spPr bwMode="auto">
          <a:xfrm>
            <a:off x="814524" y="3429000"/>
            <a:ext cx="1557582" cy="1071570"/>
          </a:xfrm>
          <a:prstGeom prst="rect">
            <a:avLst/>
          </a:prstGeom>
          <a:noFill/>
        </p:spPr>
      </p:pic>
      <p:pic>
        <p:nvPicPr>
          <p:cNvPr id="32772" name="Picture 4" descr="Risultati immagini per RETAIL">
            <a:hlinkClick r:id="rId5"/>
          </p:cNvPr>
          <p:cNvPicPr>
            <a:picLocks noChangeAspect="1" noChangeArrowheads="1"/>
          </p:cNvPicPr>
          <p:nvPr/>
        </p:nvPicPr>
        <p:blipFill>
          <a:blip r:embed="rId6"/>
          <a:srcRect/>
          <a:stretch>
            <a:fillRect/>
          </a:stretch>
        </p:blipFill>
        <p:spPr bwMode="auto">
          <a:xfrm>
            <a:off x="2581001" y="3500438"/>
            <a:ext cx="1648493" cy="1000132"/>
          </a:xfrm>
          <a:prstGeom prst="rect">
            <a:avLst/>
          </a:prstGeom>
          <a:noFill/>
        </p:spPr>
      </p:pic>
      <p:pic>
        <p:nvPicPr>
          <p:cNvPr id="32778" name="Picture 10" descr="Risultati immagini per grande distribuzione organizzata">
            <a:hlinkClick r:id="rId7"/>
          </p:cNvPr>
          <p:cNvPicPr>
            <a:picLocks noChangeAspect="1" noChangeArrowheads="1"/>
          </p:cNvPicPr>
          <p:nvPr/>
        </p:nvPicPr>
        <p:blipFill>
          <a:blip r:embed="rId8"/>
          <a:srcRect r="60995"/>
          <a:stretch>
            <a:fillRect/>
          </a:stretch>
        </p:blipFill>
        <p:spPr bwMode="auto">
          <a:xfrm>
            <a:off x="4357686" y="3500438"/>
            <a:ext cx="1357322" cy="1008290"/>
          </a:xfrm>
          <a:prstGeom prst="rect">
            <a:avLst/>
          </a:prstGeom>
          <a:noFill/>
        </p:spPr>
      </p:pic>
      <p:pic>
        <p:nvPicPr>
          <p:cNvPr id="32784" name="Picture 16" descr="Risultati immagini per e-commerce">
            <a:hlinkClick r:id="rId9"/>
          </p:cNvPr>
          <p:cNvPicPr>
            <a:picLocks noChangeAspect="1" noChangeArrowheads="1"/>
          </p:cNvPicPr>
          <p:nvPr/>
        </p:nvPicPr>
        <p:blipFill>
          <a:blip r:embed="rId10"/>
          <a:srcRect/>
          <a:stretch>
            <a:fillRect/>
          </a:stretch>
        </p:blipFill>
        <p:spPr bwMode="auto">
          <a:xfrm>
            <a:off x="5872568" y="3286124"/>
            <a:ext cx="2414208" cy="1285884"/>
          </a:xfrm>
          <a:prstGeom prst="rect">
            <a:avLst/>
          </a:prstGeom>
          <a:noFill/>
        </p:spPr>
      </p:pic>
      <p:pic>
        <p:nvPicPr>
          <p:cNvPr id="35" name="Immagine 4"/>
          <p:cNvPicPr>
            <a:picLocks noChangeAspect="1"/>
          </p:cNvPicPr>
          <p:nvPr/>
        </p:nvPicPr>
        <p:blipFill>
          <a:blip r:embed="rId11">
            <a:clrChange>
              <a:clrFrom>
                <a:srgbClr val="A8C5D5"/>
              </a:clrFrom>
              <a:clrTo>
                <a:srgbClr val="A8C5D5">
                  <a:alpha val="0"/>
                </a:srgbClr>
              </a:clrTo>
            </a:clrChange>
          </a:blip>
          <a:srcRect t="19737" r="56210" b="8830"/>
          <a:stretch>
            <a:fillRect/>
          </a:stretch>
        </p:blipFill>
        <p:spPr bwMode="auto">
          <a:xfrm>
            <a:off x="3428992" y="2000240"/>
            <a:ext cx="1507872" cy="1285884"/>
          </a:xfrm>
          <a:prstGeom prst="rect">
            <a:avLst/>
          </a:prstGeom>
          <a:noFill/>
          <a:ln w="9525">
            <a:noFill/>
            <a:miter lim="800000"/>
            <a:headEnd/>
            <a:tailEnd/>
          </a:ln>
        </p:spPr>
      </p:pic>
      <p:pic>
        <p:nvPicPr>
          <p:cNvPr id="32786" name="Picture 18" descr="Risultati immagini per economie di scala icona">
            <a:hlinkClick r:id="rId12"/>
          </p:cNvPr>
          <p:cNvPicPr>
            <a:picLocks noChangeAspect="1" noChangeArrowheads="1"/>
          </p:cNvPicPr>
          <p:nvPr/>
        </p:nvPicPr>
        <p:blipFill>
          <a:blip r:embed="rId13" cstate="print">
            <a:clrChange>
              <a:clrFrom>
                <a:srgbClr val="F3F3F3"/>
              </a:clrFrom>
              <a:clrTo>
                <a:srgbClr val="F3F3F3">
                  <a:alpha val="0"/>
                </a:srgbClr>
              </a:clrTo>
            </a:clrChange>
          </a:blip>
          <a:srcRect/>
          <a:stretch>
            <a:fillRect/>
          </a:stretch>
        </p:blipFill>
        <p:spPr bwMode="auto">
          <a:xfrm>
            <a:off x="642910" y="4357694"/>
            <a:ext cx="2143140" cy="1446620"/>
          </a:xfrm>
          <a:prstGeom prst="rect">
            <a:avLst/>
          </a:prstGeom>
          <a:noFill/>
        </p:spPr>
      </p:pic>
      <p:pic>
        <p:nvPicPr>
          <p:cNvPr id="32790" name="Picture 22" descr="Risultati immagini per multicanalità">
            <a:hlinkClick r:id="rId14"/>
          </p:cNvPr>
          <p:cNvPicPr>
            <a:picLocks noChangeAspect="1" noChangeArrowheads="1"/>
          </p:cNvPicPr>
          <p:nvPr/>
        </p:nvPicPr>
        <p:blipFill>
          <a:blip r:embed="rId15"/>
          <a:srcRect/>
          <a:stretch>
            <a:fillRect/>
          </a:stretch>
        </p:blipFill>
        <p:spPr bwMode="auto">
          <a:xfrm>
            <a:off x="2928926" y="4500570"/>
            <a:ext cx="3000396" cy="1230632"/>
          </a:xfrm>
          <a:prstGeom prst="rect">
            <a:avLst/>
          </a:prstGeom>
          <a:noFill/>
        </p:spPr>
      </p:pic>
      <p:pic>
        <p:nvPicPr>
          <p:cNvPr id="32792" name="Picture 24" descr="Immagine correlata">
            <a:hlinkClick r:id="rId16"/>
          </p:cNvPr>
          <p:cNvPicPr>
            <a:picLocks noChangeAspect="1" noChangeArrowheads="1"/>
          </p:cNvPicPr>
          <p:nvPr/>
        </p:nvPicPr>
        <p:blipFill>
          <a:blip r:embed="rId17" cstate="print"/>
          <a:srcRect/>
          <a:stretch>
            <a:fillRect/>
          </a:stretch>
        </p:blipFill>
        <p:spPr bwMode="auto">
          <a:xfrm>
            <a:off x="6215074" y="4357694"/>
            <a:ext cx="2000264" cy="1376122"/>
          </a:xfrm>
          <a:prstGeom prst="rect">
            <a:avLst/>
          </a:prstGeom>
          <a:noFill/>
        </p:spPr>
      </p:pic>
      <p:sp>
        <p:nvSpPr>
          <p:cNvPr id="40" name="CasellaDiTesto 39"/>
          <p:cNvSpPr txBox="1"/>
          <p:nvPr/>
        </p:nvSpPr>
        <p:spPr>
          <a:xfrm>
            <a:off x="4857752" y="2068289"/>
            <a:ext cx="2265107" cy="369332"/>
          </a:xfrm>
          <a:prstGeom prst="rect">
            <a:avLst/>
          </a:prstGeom>
          <a:noFill/>
        </p:spPr>
        <p:txBody>
          <a:bodyPr wrap="none" rtlCol="0">
            <a:spAutoFit/>
          </a:bodyPr>
          <a:lstStyle/>
          <a:p>
            <a:pPr algn="ctr"/>
            <a:r>
              <a:rPr lang="it-IT" dirty="0" smtClean="0"/>
              <a:t>Cambio generazionale</a:t>
            </a:r>
          </a:p>
        </p:txBody>
      </p:sp>
      <p:pic>
        <p:nvPicPr>
          <p:cNvPr id="32794" name="Picture 26" descr="Immagine correlata">
            <a:hlinkClick r:id="rId18"/>
          </p:cNvPr>
          <p:cNvPicPr>
            <a:picLocks noChangeAspect="1" noChangeArrowheads="1"/>
          </p:cNvPicPr>
          <p:nvPr/>
        </p:nvPicPr>
        <p:blipFill>
          <a:blip r:embed="rId19">
            <a:clrChange>
              <a:clrFrom>
                <a:srgbClr val="FFFFFF"/>
              </a:clrFrom>
              <a:clrTo>
                <a:srgbClr val="FFFFFF">
                  <a:alpha val="0"/>
                </a:srgbClr>
              </a:clrTo>
            </a:clrChange>
          </a:blip>
          <a:srcRect/>
          <a:stretch>
            <a:fillRect/>
          </a:stretch>
        </p:blipFill>
        <p:spPr bwMode="auto">
          <a:xfrm>
            <a:off x="3643306" y="2085965"/>
            <a:ext cx="1200159" cy="1200159"/>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untitled.png"/>
          <p:cNvPicPr>
            <a:picLocks noChangeAspect="1"/>
          </p:cNvPicPr>
          <p:nvPr/>
        </p:nvPicPr>
        <p:blipFill>
          <a:blip r:embed="rId2"/>
          <a:stretch>
            <a:fillRect/>
          </a:stretch>
        </p:blipFill>
        <p:spPr>
          <a:xfrm>
            <a:off x="1071538" y="357166"/>
            <a:ext cx="1928825" cy="1928825"/>
          </a:xfrm>
          <a:prstGeom prst="rect">
            <a:avLst/>
          </a:prstGeom>
        </p:spPr>
      </p:pic>
      <p:sp>
        <p:nvSpPr>
          <p:cNvPr id="4" name="CasellaDiTesto 3"/>
          <p:cNvSpPr txBox="1"/>
          <p:nvPr/>
        </p:nvSpPr>
        <p:spPr>
          <a:xfrm>
            <a:off x="3406777" y="500042"/>
            <a:ext cx="4237057" cy="1569660"/>
          </a:xfrm>
          <a:prstGeom prst="rect">
            <a:avLst/>
          </a:prstGeom>
          <a:noFill/>
        </p:spPr>
        <p:txBody>
          <a:bodyPr wrap="none" rtlCol="0">
            <a:spAutoFit/>
          </a:bodyPr>
          <a:lstStyle/>
          <a:p>
            <a:r>
              <a:rPr lang="it-IT" sz="9600" dirty="0" smtClean="0"/>
              <a:t>550.000</a:t>
            </a:r>
            <a:endParaRPr lang="it-IT" sz="9600" dirty="0"/>
          </a:p>
        </p:txBody>
      </p:sp>
      <p:sp>
        <p:nvSpPr>
          <p:cNvPr id="33" name="CasellaDiTesto 32"/>
          <p:cNvSpPr txBox="1"/>
          <p:nvPr/>
        </p:nvSpPr>
        <p:spPr>
          <a:xfrm>
            <a:off x="1000100" y="2071678"/>
            <a:ext cx="2055756" cy="646331"/>
          </a:xfrm>
          <a:prstGeom prst="rect">
            <a:avLst/>
          </a:prstGeom>
          <a:noFill/>
        </p:spPr>
        <p:txBody>
          <a:bodyPr wrap="none" rtlCol="0">
            <a:spAutoFit/>
          </a:bodyPr>
          <a:lstStyle/>
          <a:p>
            <a:pPr algn="ctr"/>
            <a:r>
              <a:rPr lang="it-IT" dirty="0" smtClean="0"/>
              <a:t>Attività commerciali</a:t>
            </a:r>
          </a:p>
          <a:p>
            <a:pPr algn="ctr"/>
            <a:r>
              <a:rPr lang="it-IT" dirty="0" smtClean="0"/>
              <a:t>TRADIZIONALI</a:t>
            </a:r>
          </a:p>
        </p:txBody>
      </p:sp>
      <p:pic>
        <p:nvPicPr>
          <p:cNvPr id="32770" name="Picture 2" descr="Risultati immagini per franchising">
            <a:hlinkClick r:id="rId3"/>
          </p:cNvPr>
          <p:cNvPicPr>
            <a:picLocks noChangeAspect="1" noChangeArrowheads="1"/>
          </p:cNvPicPr>
          <p:nvPr/>
        </p:nvPicPr>
        <p:blipFill>
          <a:blip r:embed="rId4" cstate="print"/>
          <a:srcRect/>
          <a:stretch>
            <a:fillRect/>
          </a:stretch>
        </p:blipFill>
        <p:spPr bwMode="auto">
          <a:xfrm>
            <a:off x="814524" y="3429000"/>
            <a:ext cx="1557582" cy="1071570"/>
          </a:xfrm>
          <a:prstGeom prst="rect">
            <a:avLst/>
          </a:prstGeom>
          <a:noFill/>
        </p:spPr>
      </p:pic>
      <p:pic>
        <p:nvPicPr>
          <p:cNvPr id="32772" name="Picture 4" descr="Risultati immagini per RETAIL">
            <a:hlinkClick r:id="rId5"/>
          </p:cNvPr>
          <p:cNvPicPr>
            <a:picLocks noChangeAspect="1" noChangeArrowheads="1"/>
          </p:cNvPicPr>
          <p:nvPr/>
        </p:nvPicPr>
        <p:blipFill>
          <a:blip r:embed="rId6"/>
          <a:srcRect/>
          <a:stretch>
            <a:fillRect/>
          </a:stretch>
        </p:blipFill>
        <p:spPr bwMode="auto">
          <a:xfrm>
            <a:off x="2581001" y="3500438"/>
            <a:ext cx="1648493" cy="1000132"/>
          </a:xfrm>
          <a:prstGeom prst="rect">
            <a:avLst/>
          </a:prstGeom>
          <a:noFill/>
        </p:spPr>
      </p:pic>
      <p:pic>
        <p:nvPicPr>
          <p:cNvPr id="32778" name="Picture 10" descr="Risultati immagini per grande distribuzione organizzata">
            <a:hlinkClick r:id="rId7"/>
          </p:cNvPr>
          <p:cNvPicPr>
            <a:picLocks noChangeAspect="1" noChangeArrowheads="1"/>
          </p:cNvPicPr>
          <p:nvPr/>
        </p:nvPicPr>
        <p:blipFill>
          <a:blip r:embed="rId8"/>
          <a:srcRect r="60995"/>
          <a:stretch>
            <a:fillRect/>
          </a:stretch>
        </p:blipFill>
        <p:spPr bwMode="auto">
          <a:xfrm>
            <a:off x="4357686" y="3500438"/>
            <a:ext cx="1357322" cy="1008290"/>
          </a:xfrm>
          <a:prstGeom prst="rect">
            <a:avLst/>
          </a:prstGeom>
          <a:noFill/>
        </p:spPr>
      </p:pic>
      <p:pic>
        <p:nvPicPr>
          <p:cNvPr id="32784" name="Picture 16" descr="Risultati immagini per e-commerce">
            <a:hlinkClick r:id="rId9"/>
          </p:cNvPr>
          <p:cNvPicPr>
            <a:picLocks noChangeAspect="1" noChangeArrowheads="1"/>
          </p:cNvPicPr>
          <p:nvPr/>
        </p:nvPicPr>
        <p:blipFill>
          <a:blip r:embed="rId10"/>
          <a:srcRect/>
          <a:stretch>
            <a:fillRect/>
          </a:stretch>
        </p:blipFill>
        <p:spPr bwMode="auto">
          <a:xfrm>
            <a:off x="5872568" y="3286124"/>
            <a:ext cx="2414208" cy="1285884"/>
          </a:xfrm>
          <a:prstGeom prst="rect">
            <a:avLst/>
          </a:prstGeom>
          <a:noFill/>
        </p:spPr>
      </p:pic>
      <p:pic>
        <p:nvPicPr>
          <p:cNvPr id="35" name="Immagine 4"/>
          <p:cNvPicPr>
            <a:picLocks noChangeAspect="1"/>
          </p:cNvPicPr>
          <p:nvPr/>
        </p:nvPicPr>
        <p:blipFill>
          <a:blip r:embed="rId11">
            <a:clrChange>
              <a:clrFrom>
                <a:srgbClr val="A8C5D5"/>
              </a:clrFrom>
              <a:clrTo>
                <a:srgbClr val="A8C5D5">
                  <a:alpha val="0"/>
                </a:srgbClr>
              </a:clrTo>
            </a:clrChange>
          </a:blip>
          <a:srcRect t="19737" r="56210" b="8830"/>
          <a:stretch>
            <a:fillRect/>
          </a:stretch>
        </p:blipFill>
        <p:spPr bwMode="auto">
          <a:xfrm>
            <a:off x="3428992" y="2000240"/>
            <a:ext cx="1507872" cy="1285884"/>
          </a:xfrm>
          <a:prstGeom prst="rect">
            <a:avLst/>
          </a:prstGeom>
          <a:noFill/>
          <a:ln w="9525">
            <a:noFill/>
            <a:miter lim="800000"/>
            <a:headEnd/>
            <a:tailEnd/>
          </a:ln>
        </p:spPr>
      </p:pic>
      <p:pic>
        <p:nvPicPr>
          <p:cNvPr id="32786" name="Picture 18" descr="Risultati immagini per economie di scala icona">
            <a:hlinkClick r:id="rId12"/>
          </p:cNvPr>
          <p:cNvPicPr>
            <a:picLocks noChangeAspect="1" noChangeArrowheads="1"/>
          </p:cNvPicPr>
          <p:nvPr/>
        </p:nvPicPr>
        <p:blipFill>
          <a:blip r:embed="rId13" cstate="print">
            <a:clrChange>
              <a:clrFrom>
                <a:srgbClr val="F3F3F3"/>
              </a:clrFrom>
              <a:clrTo>
                <a:srgbClr val="F3F3F3">
                  <a:alpha val="0"/>
                </a:srgbClr>
              </a:clrTo>
            </a:clrChange>
          </a:blip>
          <a:srcRect/>
          <a:stretch>
            <a:fillRect/>
          </a:stretch>
        </p:blipFill>
        <p:spPr bwMode="auto">
          <a:xfrm>
            <a:off x="642910" y="4357694"/>
            <a:ext cx="2143140" cy="1446620"/>
          </a:xfrm>
          <a:prstGeom prst="rect">
            <a:avLst/>
          </a:prstGeom>
          <a:noFill/>
        </p:spPr>
      </p:pic>
      <p:pic>
        <p:nvPicPr>
          <p:cNvPr id="32790" name="Picture 22" descr="Risultati immagini per multicanalità">
            <a:hlinkClick r:id="rId14"/>
          </p:cNvPr>
          <p:cNvPicPr>
            <a:picLocks noChangeAspect="1" noChangeArrowheads="1"/>
          </p:cNvPicPr>
          <p:nvPr/>
        </p:nvPicPr>
        <p:blipFill>
          <a:blip r:embed="rId15"/>
          <a:srcRect/>
          <a:stretch>
            <a:fillRect/>
          </a:stretch>
        </p:blipFill>
        <p:spPr bwMode="auto">
          <a:xfrm>
            <a:off x="2928926" y="4500570"/>
            <a:ext cx="3000396" cy="1230632"/>
          </a:xfrm>
          <a:prstGeom prst="rect">
            <a:avLst/>
          </a:prstGeom>
          <a:noFill/>
        </p:spPr>
      </p:pic>
      <p:pic>
        <p:nvPicPr>
          <p:cNvPr id="32792" name="Picture 24" descr="Immagine correlata">
            <a:hlinkClick r:id="rId16"/>
          </p:cNvPr>
          <p:cNvPicPr>
            <a:picLocks noChangeAspect="1" noChangeArrowheads="1"/>
          </p:cNvPicPr>
          <p:nvPr/>
        </p:nvPicPr>
        <p:blipFill>
          <a:blip r:embed="rId17" cstate="print"/>
          <a:srcRect/>
          <a:stretch>
            <a:fillRect/>
          </a:stretch>
        </p:blipFill>
        <p:spPr bwMode="auto">
          <a:xfrm>
            <a:off x="6215074" y="4357694"/>
            <a:ext cx="2000264" cy="1376122"/>
          </a:xfrm>
          <a:prstGeom prst="rect">
            <a:avLst/>
          </a:prstGeom>
          <a:noFill/>
        </p:spPr>
      </p:pic>
      <p:sp>
        <p:nvSpPr>
          <p:cNvPr id="40" name="CasellaDiTesto 39"/>
          <p:cNvSpPr txBox="1"/>
          <p:nvPr/>
        </p:nvSpPr>
        <p:spPr>
          <a:xfrm>
            <a:off x="4857752" y="2068289"/>
            <a:ext cx="2265107" cy="369332"/>
          </a:xfrm>
          <a:prstGeom prst="rect">
            <a:avLst/>
          </a:prstGeom>
          <a:noFill/>
        </p:spPr>
        <p:txBody>
          <a:bodyPr wrap="none" rtlCol="0">
            <a:spAutoFit/>
          </a:bodyPr>
          <a:lstStyle/>
          <a:p>
            <a:pPr algn="ctr"/>
            <a:r>
              <a:rPr lang="it-IT" dirty="0" smtClean="0"/>
              <a:t>Cambio generazionale</a:t>
            </a:r>
          </a:p>
        </p:txBody>
      </p:sp>
      <p:pic>
        <p:nvPicPr>
          <p:cNvPr id="32794" name="Picture 26" descr="Immagine correlata">
            <a:hlinkClick r:id="rId18"/>
          </p:cNvPr>
          <p:cNvPicPr>
            <a:picLocks noChangeAspect="1" noChangeArrowheads="1"/>
          </p:cNvPicPr>
          <p:nvPr/>
        </p:nvPicPr>
        <p:blipFill>
          <a:blip r:embed="rId19">
            <a:clrChange>
              <a:clrFrom>
                <a:srgbClr val="FFFFFF"/>
              </a:clrFrom>
              <a:clrTo>
                <a:srgbClr val="FFFFFF">
                  <a:alpha val="0"/>
                </a:srgbClr>
              </a:clrTo>
            </a:clrChange>
          </a:blip>
          <a:srcRect/>
          <a:stretch>
            <a:fillRect/>
          </a:stretch>
        </p:blipFill>
        <p:spPr bwMode="auto">
          <a:xfrm>
            <a:off x="3643306" y="2085965"/>
            <a:ext cx="1200159" cy="1200159"/>
          </a:xfrm>
          <a:prstGeom prst="rect">
            <a:avLst/>
          </a:prstGeom>
          <a:noFill/>
        </p:spPr>
      </p:pic>
      <p:pic>
        <p:nvPicPr>
          <p:cNvPr id="32798" name="Picture 30" descr="Risultati immagini per innovazione">
            <a:hlinkClick r:id="rId20"/>
          </p:cNvPr>
          <p:cNvPicPr>
            <a:picLocks noChangeAspect="1" noChangeArrowheads="1"/>
          </p:cNvPicPr>
          <p:nvPr/>
        </p:nvPicPr>
        <p:blipFill>
          <a:blip r:embed="rId21"/>
          <a:srcRect l="31060" t="48781"/>
          <a:stretch>
            <a:fillRect/>
          </a:stretch>
        </p:blipFill>
        <p:spPr bwMode="auto">
          <a:xfrm>
            <a:off x="2571736" y="5929330"/>
            <a:ext cx="3929090" cy="72888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entusiasmo">
            <a:hlinkClick r:id="rId2"/>
          </p:cNvPr>
          <p:cNvPicPr>
            <a:picLocks noChangeAspect="1" noChangeArrowheads="1"/>
          </p:cNvPicPr>
          <p:nvPr/>
        </p:nvPicPr>
        <p:blipFill>
          <a:blip r:embed="rId3"/>
          <a:srcRect/>
          <a:stretch>
            <a:fillRect/>
          </a:stretch>
        </p:blipFill>
        <p:spPr bwMode="auto">
          <a:xfrm>
            <a:off x="-32" y="1085884"/>
            <a:ext cx="9115526" cy="5772117"/>
          </a:xfrm>
          <a:prstGeom prst="rect">
            <a:avLst/>
          </a:prstGeom>
          <a:noFill/>
        </p:spPr>
      </p:pic>
      <p:sp>
        <p:nvSpPr>
          <p:cNvPr id="3" name="CasellaDiTesto 2"/>
          <p:cNvSpPr txBox="1"/>
          <p:nvPr/>
        </p:nvSpPr>
        <p:spPr>
          <a:xfrm>
            <a:off x="1571604" y="214290"/>
            <a:ext cx="5948873" cy="1569660"/>
          </a:xfrm>
          <a:prstGeom prst="rect">
            <a:avLst/>
          </a:prstGeom>
          <a:noFill/>
        </p:spPr>
        <p:txBody>
          <a:bodyPr wrap="none" rtlCol="0">
            <a:spAutoFit/>
          </a:bodyPr>
          <a:lstStyle/>
          <a:p>
            <a:r>
              <a:rPr lang="it-IT" sz="9600" dirty="0" smtClean="0"/>
              <a:t>Entusiasmo</a:t>
            </a:r>
            <a:endParaRPr lang="it-IT" sz="9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descr="untitled.png"/>
          <p:cNvPicPr>
            <a:picLocks noChangeAspect="1"/>
          </p:cNvPicPr>
          <p:nvPr/>
        </p:nvPicPr>
        <p:blipFill>
          <a:blip r:embed="rId2"/>
          <a:stretch>
            <a:fillRect/>
          </a:stretch>
        </p:blipFill>
        <p:spPr>
          <a:xfrm>
            <a:off x="1071538" y="357166"/>
            <a:ext cx="1928825" cy="1928825"/>
          </a:xfrm>
          <a:prstGeom prst="rect">
            <a:avLst/>
          </a:prstGeom>
        </p:spPr>
      </p:pic>
      <p:sp>
        <p:nvSpPr>
          <p:cNvPr id="13" name="CasellaDiTesto 12"/>
          <p:cNvSpPr txBox="1"/>
          <p:nvPr/>
        </p:nvSpPr>
        <p:spPr>
          <a:xfrm>
            <a:off x="1000100" y="2071678"/>
            <a:ext cx="2055756" cy="646331"/>
          </a:xfrm>
          <a:prstGeom prst="rect">
            <a:avLst/>
          </a:prstGeom>
          <a:noFill/>
        </p:spPr>
        <p:txBody>
          <a:bodyPr wrap="none" rtlCol="0">
            <a:spAutoFit/>
          </a:bodyPr>
          <a:lstStyle/>
          <a:p>
            <a:pPr algn="ctr"/>
            <a:r>
              <a:rPr lang="it-IT" dirty="0" smtClean="0"/>
              <a:t>Attività commerciali</a:t>
            </a:r>
          </a:p>
          <a:p>
            <a:pPr algn="ctr"/>
            <a:r>
              <a:rPr lang="it-IT" dirty="0" smtClean="0"/>
              <a:t>TRADIZIONALI</a:t>
            </a:r>
          </a:p>
        </p:txBody>
      </p:sp>
      <p:pic>
        <p:nvPicPr>
          <p:cNvPr id="14" name="Picture 26" descr="Immagine correlata">
            <a:hlinkClick r:id="rId3"/>
          </p:cNvPr>
          <p:cNvPicPr>
            <a:picLocks noChangeAspect="1" noChangeArrowheads="1"/>
          </p:cNvPicPr>
          <p:nvPr/>
        </p:nvPicPr>
        <p:blipFill>
          <a:blip r:embed="rId4">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a:off x="1142976" y="500042"/>
            <a:ext cx="1771663" cy="1771663"/>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Risultati immagini per geomarketing">
            <a:hlinkClick r:id="rId2"/>
          </p:cNvPr>
          <p:cNvPicPr>
            <a:picLocks noChangeAspect="1" noChangeArrowheads="1"/>
          </p:cNvPicPr>
          <p:nvPr/>
        </p:nvPicPr>
        <p:blipFill>
          <a:blip r:embed="rId3">
            <a:clrChange>
              <a:clrFrom>
                <a:srgbClr val="F8FAF9"/>
              </a:clrFrom>
              <a:clrTo>
                <a:srgbClr val="F8FAF9">
                  <a:alpha val="0"/>
                </a:srgbClr>
              </a:clrTo>
            </a:clrChange>
          </a:blip>
          <a:srcRect/>
          <a:stretch>
            <a:fillRect/>
          </a:stretch>
        </p:blipFill>
        <p:spPr bwMode="auto">
          <a:xfrm>
            <a:off x="985862" y="2728931"/>
            <a:ext cx="7086600" cy="3486151"/>
          </a:xfrm>
          <a:prstGeom prst="rect">
            <a:avLst/>
          </a:prstGeom>
          <a:noFill/>
        </p:spPr>
      </p:pic>
      <p:pic>
        <p:nvPicPr>
          <p:cNvPr id="12" name="Immagine 11" descr="untitled.png"/>
          <p:cNvPicPr>
            <a:picLocks noChangeAspect="1"/>
          </p:cNvPicPr>
          <p:nvPr/>
        </p:nvPicPr>
        <p:blipFill>
          <a:blip r:embed="rId4"/>
          <a:stretch>
            <a:fillRect/>
          </a:stretch>
        </p:blipFill>
        <p:spPr>
          <a:xfrm>
            <a:off x="1071538" y="357166"/>
            <a:ext cx="1928825" cy="1928825"/>
          </a:xfrm>
          <a:prstGeom prst="rect">
            <a:avLst/>
          </a:prstGeom>
        </p:spPr>
      </p:pic>
      <p:sp>
        <p:nvSpPr>
          <p:cNvPr id="13" name="CasellaDiTesto 12"/>
          <p:cNvSpPr txBox="1"/>
          <p:nvPr/>
        </p:nvSpPr>
        <p:spPr>
          <a:xfrm>
            <a:off x="1000100" y="2071678"/>
            <a:ext cx="2055756" cy="646331"/>
          </a:xfrm>
          <a:prstGeom prst="rect">
            <a:avLst/>
          </a:prstGeom>
          <a:noFill/>
        </p:spPr>
        <p:txBody>
          <a:bodyPr wrap="none" rtlCol="0">
            <a:spAutoFit/>
          </a:bodyPr>
          <a:lstStyle/>
          <a:p>
            <a:pPr algn="ctr"/>
            <a:r>
              <a:rPr lang="it-IT" dirty="0" smtClean="0"/>
              <a:t>Attività commerciali</a:t>
            </a:r>
          </a:p>
          <a:p>
            <a:pPr algn="ctr"/>
            <a:r>
              <a:rPr lang="it-IT" dirty="0" smtClean="0"/>
              <a:t>TRADIZIONALI</a:t>
            </a:r>
          </a:p>
        </p:txBody>
      </p:sp>
      <p:pic>
        <p:nvPicPr>
          <p:cNvPr id="14" name="Picture 26" descr="Immagine correlata">
            <a:hlinkClick r:id="rId5"/>
          </p:cNvPr>
          <p:cNvPicPr>
            <a:picLocks noChangeAspect="1" noChangeArrowheads="1"/>
          </p:cNvPicPr>
          <p:nvPr/>
        </p:nvPicPr>
        <p:blipFill>
          <a:blip r:embed="rId6">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a:off x="1142976" y="500042"/>
            <a:ext cx="1771663" cy="1771663"/>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Risultati immagini per geomarketing">
            <a:hlinkClick r:id="rId2"/>
          </p:cNvPr>
          <p:cNvPicPr>
            <a:picLocks noChangeAspect="1" noChangeArrowheads="1"/>
          </p:cNvPicPr>
          <p:nvPr/>
        </p:nvPicPr>
        <p:blipFill>
          <a:blip r:embed="rId3">
            <a:clrChange>
              <a:clrFrom>
                <a:srgbClr val="F8FAF9"/>
              </a:clrFrom>
              <a:clrTo>
                <a:srgbClr val="F8FAF9">
                  <a:alpha val="0"/>
                </a:srgbClr>
              </a:clrTo>
            </a:clrChange>
          </a:blip>
          <a:srcRect/>
          <a:stretch>
            <a:fillRect/>
          </a:stretch>
        </p:blipFill>
        <p:spPr bwMode="auto">
          <a:xfrm>
            <a:off x="985862" y="2728931"/>
            <a:ext cx="7086600" cy="3486151"/>
          </a:xfrm>
          <a:prstGeom prst="rect">
            <a:avLst/>
          </a:prstGeom>
          <a:noFill/>
        </p:spPr>
      </p:pic>
      <p:pic>
        <p:nvPicPr>
          <p:cNvPr id="12" name="Immagine 11" descr="untitled.png"/>
          <p:cNvPicPr>
            <a:picLocks noChangeAspect="1"/>
          </p:cNvPicPr>
          <p:nvPr/>
        </p:nvPicPr>
        <p:blipFill>
          <a:blip r:embed="rId4"/>
          <a:stretch>
            <a:fillRect/>
          </a:stretch>
        </p:blipFill>
        <p:spPr>
          <a:xfrm>
            <a:off x="1071538" y="357166"/>
            <a:ext cx="1928825" cy="1928825"/>
          </a:xfrm>
          <a:prstGeom prst="rect">
            <a:avLst/>
          </a:prstGeom>
        </p:spPr>
      </p:pic>
      <p:sp>
        <p:nvSpPr>
          <p:cNvPr id="13" name="CasellaDiTesto 12"/>
          <p:cNvSpPr txBox="1"/>
          <p:nvPr/>
        </p:nvSpPr>
        <p:spPr>
          <a:xfrm>
            <a:off x="1000100" y="2071678"/>
            <a:ext cx="2055756" cy="646331"/>
          </a:xfrm>
          <a:prstGeom prst="rect">
            <a:avLst/>
          </a:prstGeom>
          <a:noFill/>
        </p:spPr>
        <p:txBody>
          <a:bodyPr wrap="none" rtlCol="0">
            <a:spAutoFit/>
          </a:bodyPr>
          <a:lstStyle/>
          <a:p>
            <a:pPr algn="ctr"/>
            <a:r>
              <a:rPr lang="it-IT" dirty="0" smtClean="0"/>
              <a:t>Attività commerciali</a:t>
            </a:r>
          </a:p>
          <a:p>
            <a:pPr algn="ctr"/>
            <a:r>
              <a:rPr lang="it-IT" dirty="0" smtClean="0"/>
              <a:t>TRADIZIONALI</a:t>
            </a:r>
          </a:p>
        </p:txBody>
      </p:sp>
      <p:pic>
        <p:nvPicPr>
          <p:cNvPr id="14" name="Picture 26" descr="Immagine correlata">
            <a:hlinkClick r:id="rId5"/>
          </p:cNvPr>
          <p:cNvPicPr>
            <a:picLocks noChangeAspect="1" noChangeArrowheads="1"/>
          </p:cNvPicPr>
          <p:nvPr/>
        </p:nvPicPr>
        <p:blipFill>
          <a:blip r:embed="rId6">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a:off x="1142976" y="500042"/>
            <a:ext cx="1771663" cy="1771663"/>
          </a:xfrm>
          <a:prstGeom prst="rect">
            <a:avLst/>
          </a:prstGeom>
          <a:noFill/>
        </p:spPr>
      </p:pic>
      <p:pic>
        <p:nvPicPr>
          <p:cNvPr id="15" name="Picture 6" descr="Risultati immagini per banca icona">
            <a:hlinkClick r:id="rId7"/>
          </p:cNvPr>
          <p:cNvPicPr>
            <a:picLocks noChangeAspect="1" noChangeArrowheads="1"/>
          </p:cNvPicPr>
          <p:nvPr/>
        </p:nvPicPr>
        <p:blipFill>
          <a:blip r:embed="rId8"/>
          <a:srcRect/>
          <a:stretch>
            <a:fillRect/>
          </a:stretch>
        </p:blipFill>
        <p:spPr bwMode="auto">
          <a:xfrm>
            <a:off x="5857884" y="500042"/>
            <a:ext cx="2500330" cy="1663856"/>
          </a:xfrm>
          <a:prstGeom prst="rect">
            <a:avLst/>
          </a:prstGeom>
          <a:noFill/>
        </p:spPr>
      </p:pic>
      <p:sp>
        <p:nvSpPr>
          <p:cNvPr id="16" name="CasellaDiTesto 15"/>
          <p:cNvSpPr txBox="1"/>
          <p:nvPr/>
        </p:nvSpPr>
        <p:spPr>
          <a:xfrm>
            <a:off x="6245222" y="2071678"/>
            <a:ext cx="1755802" cy="646331"/>
          </a:xfrm>
          <a:prstGeom prst="rect">
            <a:avLst/>
          </a:prstGeom>
          <a:noFill/>
        </p:spPr>
        <p:txBody>
          <a:bodyPr wrap="none" rtlCol="0">
            <a:spAutoFit/>
          </a:bodyPr>
          <a:lstStyle/>
          <a:p>
            <a:pPr algn="ctr"/>
            <a:r>
              <a:rPr lang="it-IT" dirty="0" smtClean="0"/>
              <a:t>Istituti di Credito</a:t>
            </a:r>
          </a:p>
          <a:p>
            <a:pPr algn="ctr"/>
            <a:r>
              <a:rPr lang="it-IT" dirty="0" smtClean="0"/>
              <a:t>TRADIZIONALI</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Risultati immagini per geomarketing">
            <a:hlinkClick r:id="rId2"/>
          </p:cNvPr>
          <p:cNvPicPr>
            <a:picLocks noChangeAspect="1" noChangeArrowheads="1"/>
          </p:cNvPicPr>
          <p:nvPr/>
        </p:nvPicPr>
        <p:blipFill>
          <a:blip r:embed="rId3">
            <a:clrChange>
              <a:clrFrom>
                <a:srgbClr val="F8FAF9"/>
              </a:clrFrom>
              <a:clrTo>
                <a:srgbClr val="F8FAF9">
                  <a:alpha val="0"/>
                </a:srgbClr>
              </a:clrTo>
            </a:clrChange>
          </a:blip>
          <a:srcRect/>
          <a:stretch>
            <a:fillRect/>
          </a:stretch>
        </p:blipFill>
        <p:spPr bwMode="auto">
          <a:xfrm>
            <a:off x="985862" y="2728931"/>
            <a:ext cx="7086600" cy="3486151"/>
          </a:xfrm>
          <a:prstGeom prst="rect">
            <a:avLst/>
          </a:prstGeom>
          <a:noFill/>
        </p:spPr>
      </p:pic>
      <p:pic>
        <p:nvPicPr>
          <p:cNvPr id="12" name="Immagine 11" descr="untitled.png"/>
          <p:cNvPicPr>
            <a:picLocks noChangeAspect="1"/>
          </p:cNvPicPr>
          <p:nvPr/>
        </p:nvPicPr>
        <p:blipFill>
          <a:blip r:embed="rId4"/>
          <a:stretch>
            <a:fillRect/>
          </a:stretch>
        </p:blipFill>
        <p:spPr>
          <a:xfrm>
            <a:off x="1071538" y="357166"/>
            <a:ext cx="1928825" cy="1928825"/>
          </a:xfrm>
          <a:prstGeom prst="rect">
            <a:avLst/>
          </a:prstGeom>
        </p:spPr>
      </p:pic>
      <p:sp>
        <p:nvSpPr>
          <p:cNvPr id="13" name="CasellaDiTesto 12"/>
          <p:cNvSpPr txBox="1"/>
          <p:nvPr/>
        </p:nvSpPr>
        <p:spPr>
          <a:xfrm>
            <a:off x="1000100" y="2071678"/>
            <a:ext cx="2055756" cy="646331"/>
          </a:xfrm>
          <a:prstGeom prst="rect">
            <a:avLst/>
          </a:prstGeom>
          <a:noFill/>
        </p:spPr>
        <p:txBody>
          <a:bodyPr wrap="none" rtlCol="0">
            <a:spAutoFit/>
          </a:bodyPr>
          <a:lstStyle/>
          <a:p>
            <a:pPr algn="ctr"/>
            <a:r>
              <a:rPr lang="it-IT" dirty="0" smtClean="0"/>
              <a:t>Attività commerciali</a:t>
            </a:r>
          </a:p>
          <a:p>
            <a:pPr algn="ctr"/>
            <a:r>
              <a:rPr lang="it-IT" dirty="0" smtClean="0"/>
              <a:t>TRADIZIONALI</a:t>
            </a:r>
          </a:p>
        </p:txBody>
      </p:sp>
      <p:pic>
        <p:nvPicPr>
          <p:cNvPr id="14" name="Picture 26" descr="Immagine correlata">
            <a:hlinkClick r:id="rId5"/>
          </p:cNvPr>
          <p:cNvPicPr>
            <a:picLocks noChangeAspect="1" noChangeArrowheads="1"/>
          </p:cNvPicPr>
          <p:nvPr/>
        </p:nvPicPr>
        <p:blipFill>
          <a:blip r:embed="rId6">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a:off x="1142976" y="500042"/>
            <a:ext cx="1771663" cy="1771663"/>
          </a:xfrm>
          <a:prstGeom prst="rect">
            <a:avLst/>
          </a:prstGeom>
          <a:noFill/>
        </p:spPr>
      </p:pic>
      <p:pic>
        <p:nvPicPr>
          <p:cNvPr id="15" name="Picture 6" descr="Risultati immagini per banca icona">
            <a:hlinkClick r:id="rId7"/>
          </p:cNvPr>
          <p:cNvPicPr>
            <a:picLocks noChangeAspect="1" noChangeArrowheads="1"/>
          </p:cNvPicPr>
          <p:nvPr/>
        </p:nvPicPr>
        <p:blipFill>
          <a:blip r:embed="rId8"/>
          <a:srcRect/>
          <a:stretch>
            <a:fillRect/>
          </a:stretch>
        </p:blipFill>
        <p:spPr bwMode="auto">
          <a:xfrm>
            <a:off x="5857884" y="500042"/>
            <a:ext cx="2500330" cy="1663856"/>
          </a:xfrm>
          <a:prstGeom prst="rect">
            <a:avLst/>
          </a:prstGeom>
          <a:noFill/>
        </p:spPr>
      </p:pic>
      <p:sp>
        <p:nvSpPr>
          <p:cNvPr id="16" name="CasellaDiTesto 15"/>
          <p:cNvSpPr txBox="1"/>
          <p:nvPr/>
        </p:nvSpPr>
        <p:spPr>
          <a:xfrm>
            <a:off x="6245222" y="2071678"/>
            <a:ext cx="1755802" cy="646331"/>
          </a:xfrm>
          <a:prstGeom prst="rect">
            <a:avLst/>
          </a:prstGeom>
          <a:noFill/>
        </p:spPr>
        <p:txBody>
          <a:bodyPr wrap="none" rtlCol="0">
            <a:spAutoFit/>
          </a:bodyPr>
          <a:lstStyle/>
          <a:p>
            <a:pPr algn="ctr"/>
            <a:r>
              <a:rPr lang="it-IT" dirty="0" smtClean="0"/>
              <a:t>Istituti di Credito</a:t>
            </a:r>
          </a:p>
          <a:p>
            <a:pPr algn="ctr"/>
            <a:r>
              <a:rPr lang="it-IT" dirty="0" smtClean="0"/>
              <a:t>TRADIZIONALI</a:t>
            </a:r>
          </a:p>
        </p:txBody>
      </p:sp>
      <p:pic>
        <p:nvPicPr>
          <p:cNvPr id="17" name="Picture 26" descr="Immagine correlata">
            <a:hlinkClick r:id="rId5"/>
          </p:cNvPr>
          <p:cNvPicPr>
            <a:picLocks noChangeAspect="1" noChangeArrowheads="1"/>
          </p:cNvPicPr>
          <p:nvPr/>
        </p:nvPicPr>
        <p:blipFill>
          <a:blip r:embed="rId6">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a:off x="6300799" y="500042"/>
            <a:ext cx="1771663" cy="1771663"/>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diversificare">
            <a:hlinkClick r:id="rId2"/>
          </p:cNvPr>
          <p:cNvPicPr>
            <a:picLocks noChangeAspect="1" noChangeArrowheads="1"/>
          </p:cNvPicPr>
          <p:nvPr/>
        </p:nvPicPr>
        <p:blipFill>
          <a:blip r:embed="rId3"/>
          <a:srcRect/>
          <a:stretch>
            <a:fillRect/>
          </a:stretch>
        </p:blipFill>
        <p:spPr bwMode="auto">
          <a:xfrm>
            <a:off x="0" y="761999"/>
            <a:ext cx="9144000" cy="609600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Risultati immagini per 2017">
            <a:hlinkClick r:id="rId2"/>
          </p:cNvPr>
          <p:cNvPicPr>
            <a:picLocks noChangeAspect="1" noChangeArrowheads="1"/>
          </p:cNvPicPr>
          <p:nvPr/>
        </p:nvPicPr>
        <p:blipFill>
          <a:blip r:embed="rId3"/>
          <a:srcRect/>
          <a:stretch>
            <a:fillRect/>
          </a:stretch>
        </p:blipFill>
        <p:spPr bwMode="auto">
          <a:xfrm>
            <a:off x="1071538" y="428604"/>
            <a:ext cx="6972300" cy="3486151"/>
          </a:xfrm>
          <a:prstGeom prst="rect">
            <a:avLst/>
          </a:prstGeom>
          <a:noFill/>
        </p:spPr>
      </p:pic>
      <p:sp>
        <p:nvSpPr>
          <p:cNvPr id="3" name="CasellaDiTesto 2"/>
          <p:cNvSpPr txBox="1"/>
          <p:nvPr/>
        </p:nvSpPr>
        <p:spPr>
          <a:xfrm>
            <a:off x="277341" y="3929066"/>
            <a:ext cx="8580939" cy="1569660"/>
          </a:xfrm>
          <a:prstGeom prst="rect">
            <a:avLst/>
          </a:prstGeom>
          <a:noFill/>
        </p:spPr>
        <p:txBody>
          <a:bodyPr wrap="none" rtlCol="0">
            <a:spAutoFit/>
          </a:bodyPr>
          <a:lstStyle/>
          <a:p>
            <a:pPr algn="ctr"/>
            <a:r>
              <a:rPr lang="it-IT" sz="4800" dirty="0" smtClean="0"/>
              <a:t>L’anno d’oro del Franchising</a:t>
            </a:r>
          </a:p>
          <a:p>
            <a:pPr algn="ctr"/>
            <a:r>
              <a:rPr lang="it-IT" sz="4800" dirty="0" smtClean="0"/>
              <a:t>Giro di affari di 24 miliardi di euro</a:t>
            </a:r>
            <a:endParaRPr lang="it-IT" sz="4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LaCie\Toshiba\2. CONSULENZA SOLUZIONI\1. SOLUZIONI ITALIA\0. Solstart &amp; Solgest\Archivio\0. Soluzioni\Nuovo logo Soluzioni\Soluzioni-quadrato.png"/>
          <p:cNvPicPr>
            <a:picLocks noChangeAspect="1" noChangeArrowheads="1"/>
          </p:cNvPicPr>
          <p:nvPr/>
        </p:nvPicPr>
        <p:blipFill>
          <a:blip r:embed="rId2"/>
          <a:srcRect/>
          <a:stretch>
            <a:fillRect/>
          </a:stretch>
        </p:blipFill>
        <p:spPr bwMode="auto">
          <a:xfrm>
            <a:off x="1000100" y="1842325"/>
            <a:ext cx="2143140" cy="1729551"/>
          </a:xfrm>
          <a:prstGeom prst="rect">
            <a:avLst/>
          </a:prstGeom>
          <a:noFill/>
        </p:spPr>
      </p:pic>
      <p:pic>
        <p:nvPicPr>
          <p:cNvPr id="1027" name="Picture 3" descr="D:\Back up\1. FRANCHISING MODEL\PERSONAL BRANDING\Logo EDM\logo.jpg"/>
          <p:cNvPicPr>
            <a:picLocks noChangeAspect="1" noChangeArrowheads="1"/>
          </p:cNvPicPr>
          <p:nvPr/>
        </p:nvPicPr>
        <p:blipFill>
          <a:blip r:embed="rId3"/>
          <a:srcRect/>
          <a:stretch>
            <a:fillRect/>
          </a:stretch>
        </p:blipFill>
        <p:spPr bwMode="auto">
          <a:xfrm>
            <a:off x="3791722" y="1857364"/>
            <a:ext cx="1637534" cy="1643074"/>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sultati immagini per bandiera usa png">
            <a:hlinkClick r:id="rId2"/>
          </p:cNvPr>
          <p:cNvPicPr>
            <a:picLocks noChangeAspect="1" noChangeArrowheads="1"/>
          </p:cNvPicPr>
          <p:nvPr/>
        </p:nvPicPr>
        <p:blipFill>
          <a:blip r:embed="rId3" cstate="print"/>
          <a:srcRect/>
          <a:stretch>
            <a:fillRect/>
          </a:stretch>
        </p:blipFill>
        <p:spPr bwMode="auto">
          <a:xfrm>
            <a:off x="1000101" y="571480"/>
            <a:ext cx="2857519" cy="1504824"/>
          </a:xfrm>
          <a:prstGeom prst="rect">
            <a:avLst/>
          </a:prstGeom>
          <a:noFill/>
        </p:spPr>
      </p:pic>
      <p:pic>
        <p:nvPicPr>
          <p:cNvPr id="2052" name="Picture 4" descr="Risultati immagini per bandiera europa png">
            <a:hlinkClick r:id="rId4"/>
          </p:cNvPr>
          <p:cNvPicPr>
            <a:picLocks noChangeAspect="1" noChangeArrowheads="1"/>
          </p:cNvPicPr>
          <p:nvPr/>
        </p:nvPicPr>
        <p:blipFill>
          <a:blip r:embed="rId5" cstate="print"/>
          <a:srcRect/>
          <a:stretch>
            <a:fillRect/>
          </a:stretch>
        </p:blipFill>
        <p:spPr bwMode="auto">
          <a:xfrm>
            <a:off x="1000101" y="2643182"/>
            <a:ext cx="2857519" cy="1537379"/>
          </a:xfrm>
          <a:prstGeom prst="rect">
            <a:avLst/>
          </a:prstGeom>
          <a:noFill/>
        </p:spPr>
      </p:pic>
      <p:pic>
        <p:nvPicPr>
          <p:cNvPr id="2054" name="Picture 6" descr="Risultati immagini per bandiera italia png">
            <a:hlinkClick r:id="rId6"/>
          </p:cNvPr>
          <p:cNvPicPr>
            <a:picLocks noChangeAspect="1" noChangeArrowheads="1"/>
          </p:cNvPicPr>
          <p:nvPr/>
        </p:nvPicPr>
        <p:blipFill>
          <a:blip r:embed="rId7" cstate="print"/>
          <a:srcRect/>
          <a:stretch>
            <a:fillRect/>
          </a:stretch>
        </p:blipFill>
        <p:spPr bwMode="auto">
          <a:xfrm>
            <a:off x="1000101" y="4743460"/>
            <a:ext cx="2857520" cy="1543060"/>
          </a:xfrm>
          <a:prstGeom prst="rect">
            <a:avLst/>
          </a:prstGeom>
          <a:noFill/>
        </p:spPr>
      </p:pic>
      <p:sp>
        <p:nvSpPr>
          <p:cNvPr id="5" name="CasellaDiTesto 4"/>
          <p:cNvSpPr txBox="1"/>
          <p:nvPr/>
        </p:nvSpPr>
        <p:spPr>
          <a:xfrm>
            <a:off x="5357818" y="285728"/>
            <a:ext cx="2629181" cy="1815882"/>
          </a:xfrm>
          <a:prstGeom prst="rect">
            <a:avLst/>
          </a:prstGeom>
          <a:noFill/>
        </p:spPr>
        <p:txBody>
          <a:bodyPr wrap="none" rtlCol="0">
            <a:spAutoFit/>
          </a:bodyPr>
          <a:lstStyle/>
          <a:p>
            <a:pPr algn="ctr"/>
            <a:r>
              <a:rPr lang="it-IT" sz="9600" dirty="0" smtClean="0"/>
              <a:t>30%</a:t>
            </a:r>
          </a:p>
          <a:p>
            <a:pPr algn="ctr"/>
            <a:r>
              <a:rPr lang="it-IT" sz="1600" b="1" dirty="0" smtClean="0"/>
              <a:t>Attività aperte in Franchising</a:t>
            </a:r>
            <a:endParaRPr lang="it-IT" sz="1600" b="1" dirty="0"/>
          </a:p>
        </p:txBody>
      </p:sp>
      <p:sp>
        <p:nvSpPr>
          <p:cNvPr id="6" name="CasellaDiTesto 5"/>
          <p:cNvSpPr txBox="1"/>
          <p:nvPr/>
        </p:nvSpPr>
        <p:spPr>
          <a:xfrm>
            <a:off x="5357818" y="2430844"/>
            <a:ext cx="2629181" cy="3293209"/>
          </a:xfrm>
          <a:prstGeom prst="rect">
            <a:avLst/>
          </a:prstGeom>
          <a:noFill/>
        </p:spPr>
        <p:txBody>
          <a:bodyPr wrap="none" rtlCol="0">
            <a:spAutoFit/>
          </a:bodyPr>
          <a:lstStyle/>
          <a:p>
            <a:pPr algn="ctr"/>
            <a:r>
              <a:rPr lang="it-IT" sz="9600" dirty="0" smtClean="0"/>
              <a:t>15%</a:t>
            </a:r>
          </a:p>
          <a:p>
            <a:pPr algn="ctr"/>
            <a:r>
              <a:rPr lang="it-IT" sz="1600" b="1" dirty="0" smtClean="0"/>
              <a:t>Attività aperte in Franchising</a:t>
            </a:r>
          </a:p>
          <a:p>
            <a:endParaRPr lang="it-IT" sz="9600" dirty="0"/>
          </a:p>
        </p:txBody>
      </p:sp>
      <p:sp>
        <p:nvSpPr>
          <p:cNvPr id="7" name="CasellaDiTesto 6"/>
          <p:cNvSpPr txBox="1"/>
          <p:nvPr/>
        </p:nvSpPr>
        <p:spPr>
          <a:xfrm>
            <a:off x="5357818" y="4573984"/>
            <a:ext cx="2629181" cy="1815882"/>
          </a:xfrm>
          <a:prstGeom prst="rect">
            <a:avLst/>
          </a:prstGeom>
          <a:noFill/>
        </p:spPr>
        <p:txBody>
          <a:bodyPr wrap="none" rtlCol="0">
            <a:spAutoFit/>
          </a:bodyPr>
          <a:lstStyle/>
          <a:p>
            <a:pPr algn="ctr"/>
            <a:r>
              <a:rPr lang="it-IT" sz="9600" dirty="0" smtClean="0">
                <a:solidFill>
                  <a:schemeClr val="bg1"/>
                </a:solidFill>
              </a:rPr>
              <a:t>0</a:t>
            </a:r>
            <a:r>
              <a:rPr lang="it-IT" sz="9600" dirty="0" smtClean="0"/>
              <a:t>5%</a:t>
            </a:r>
          </a:p>
          <a:p>
            <a:pPr algn="ctr"/>
            <a:r>
              <a:rPr lang="it-IT" sz="1600" b="1" dirty="0" smtClean="0"/>
              <a:t>Attività aperte in Franchising</a:t>
            </a:r>
            <a:endParaRPr lang="it-IT" sz="1600" b="1" dirty="0"/>
          </a:p>
        </p:txBody>
      </p:sp>
      <p:sp>
        <p:nvSpPr>
          <p:cNvPr id="2056" name="AutoShape 8" descr="Risultati immagini per icona negozio png">
            <a:hlinkClick r:id="rId8"/>
          </p:cNvPr>
          <p:cNvSpPr>
            <a:spLocks noChangeAspect="1" noChangeArrowheads="1"/>
          </p:cNvSpPr>
          <p:nvPr/>
        </p:nvSpPr>
        <p:spPr bwMode="auto">
          <a:xfrm>
            <a:off x="2470150" y="-1668463"/>
            <a:ext cx="3486150" cy="34861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58" name="AutoShape 10" descr="Risultati immagini per icona negozio png">
            <a:hlinkClick r:id="rId8"/>
          </p:cNvPr>
          <p:cNvSpPr>
            <a:spLocks noChangeAspect="1" noChangeArrowheads="1"/>
          </p:cNvSpPr>
          <p:nvPr/>
        </p:nvSpPr>
        <p:spPr bwMode="auto">
          <a:xfrm>
            <a:off x="2470150" y="-1668463"/>
            <a:ext cx="3486150" cy="34861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sultati immagini per bandiera usa png">
            <a:hlinkClick r:id="rId2"/>
          </p:cNvPr>
          <p:cNvPicPr>
            <a:picLocks noChangeAspect="1" noChangeArrowheads="1"/>
          </p:cNvPicPr>
          <p:nvPr/>
        </p:nvPicPr>
        <p:blipFill>
          <a:blip r:embed="rId3" cstate="print"/>
          <a:srcRect/>
          <a:stretch>
            <a:fillRect/>
          </a:stretch>
        </p:blipFill>
        <p:spPr bwMode="auto">
          <a:xfrm>
            <a:off x="1000101" y="571480"/>
            <a:ext cx="2857519" cy="1504824"/>
          </a:xfrm>
          <a:prstGeom prst="rect">
            <a:avLst/>
          </a:prstGeom>
          <a:noFill/>
        </p:spPr>
      </p:pic>
      <p:pic>
        <p:nvPicPr>
          <p:cNvPr id="2052" name="Picture 4" descr="Risultati immagini per bandiera europa png">
            <a:hlinkClick r:id="rId4"/>
          </p:cNvPr>
          <p:cNvPicPr>
            <a:picLocks noChangeAspect="1" noChangeArrowheads="1"/>
          </p:cNvPicPr>
          <p:nvPr/>
        </p:nvPicPr>
        <p:blipFill>
          <a:blip r:embed="rId5" cstate="print"/>
          <a:srcRect/>
          <a:stretch>
            <a:fillRect/>
          </a:stretch>
        </p:blipFill>
        <p:spPr bwMode="auto">
          <a:xfrm>
            <a:off x="1000101" y="2643182"/>
            <a:ext cx="2857519" cy="1537379"/>
          </a:xfrm>
          <a:prstGeom prst="rect">
            <a:avLst/>
          </a:prstGeom>
          <a:noFill/>
        </p:spPr>
      </p:pic>
      <p:pic>
        <p:nvPicPr>
          <p:cNvPr id="2054" name="Picture 6" descr="Risultati immagini per bandiera italia png">
            <a:hlinkClick r:id="rId6"/>
          </p:cNvPr>
          <p:cNvPicPr>
            <a:picLocks noChangeAspect="1" noChangeArrowheads="1"/>
          </p:cNvPicPr>
          <p:nvPr/>
        </p:nvPicPr>
        <p:blipFill>
          <a:blip r:embed="rId7" cstate="print"/>
          <a:srcRect/>
          <a:stretch>
            <a:fillRect/>
          </a:stretch>
        </p:blipFill>
        <p:spPr bwMode="auto">
          <a:xfrm>
            <a:off x="1000101" y="4743460"/>
            <a:ext cx="2857520" cy="1543060"/>
          </a:xfrm>
          <a:prstGeom prst="rect">
            <a:avLst/>
          </a:prstGeom>
          <a:noFill/>
        </p:spPr>
      </p:pic>
      <p:sp>
        <p:nvSpPr>
          <p:cNvPr id="5" name="CasellaDiTesto 4"/>
          <p:cNvSpPr txBox="1"/>
          <p:nvPr/>
        </p:nvSpPr>
        <p:spPr>
          <a:xfrm>
            <a:off x="5357818" y="285728"/>
            <a:ext cx="2629181" cy="1815882"/>
          </a:xfrm>
          <a:prstGeom prst="rect">
            <a:avLst/>
          </a:prstGeom>
          <a:noFill/>
        </p:spPr>
        <p:txBody>
          <a:bodyPr wrap="none" rtlCol="0">
            <a:spAutoFit/>
          </a:bodyPr>
          <a:lstStyle/>
          <a:p>
            <a:pPr algn="ctr"/>
            <a:r>
              <a:rPr lang="it-IT" sz="9600" dirty="0" smtClean="0"/>
              <a:t>30%</a:t>
            </a:r>
          </a:p>
          <a:p>
            <a:pPr algn="ctr"/>
            <a:r>
              <a:rPr lang="it-IT" sz="1600" b="1" dirty="0" smtClean="0"/>
              <a:t>Attività aperte in Franchising</a:t>
            </a:r>
            <a:endParaRPr lang="it-IT" sz="1600" b="1" dirty="0"/>
          </a:p>
        </p:txBody>
      </p:sp>
      <p:sp>
        <p:nvSpPr>
          <p:cNvPr id="6" name="CasellaDiTesto 5"/>
          <p:cNvSpPr txBox="1"/>
          <p:nvPr/>
        </p:nvSpPr>
        <p:spPr>
          <a:xfrm>
            <a:off x="5357818" y="2430844"/>
            <a:ext cx="2629181" cy="3293209"/>
          </a:xfrm>
          <a:prstGeom prst="rect">
            <a:avLst/>
          </a:prstGeom>
          <a:noFill/>
        </p:spPr>
        <p:txBody>
          <a:bodyPr wrap="none" rtlCol="0">
            <a:spAutoFit/>
          </a:bodyPr>
          <a:lstStyle/>
          <a:p>
            <a:pPr algn="ctr"/>
            <a:r>
              <a:rPr lang="it-IT" sz="9600" dirty="0" smtClean="0"/>
              <a:t>15%</a:t>
            </a:r>
          </a:p>
          <a:p>
            <a:pPr algn="ctr"/>
            <a:r>
              <a:rPr lang="it-IT" sz="1600" b="1" dirty="0" smtClean="0"/>
              <a:t>Attività aperte in Franchising</a:t>
            </a:r>
          </a:p>
          <a:p>
            <a:endParaRPr lang="it-IT" sz="9600" dirty="0"/>
          </a:p>
        </p:txBody>
      </p:sp>
      <p:sp>
        <p:nvSpPr>
          <p:cNvPr id="7" name="CasellaDiTesto 6"/>
          <p:cNvSpPr txBox="1"/>
          <p:nvPr/>
        </p:nvSpPr>
        <p:spPr>
          <a:xfrm>
            <a:off x="5357818" y="4573984"/>
            <a:ext cx="2629181" cy="1815882"/>
          </a:xfrm>
          <a:prstGeom prst="rect">
            <a:avLst/>
          </a:prstGeom>
          <a:noFill/>
        </p:spPr>
        <p:txBody>
          <a:bodyPr wrap="none" rtlCol="0">
            <a:spAutoFit/>
          </a:bodyPr>
          <a:lstStyle/>
          <a:p>
            <a:pPr algn="ctr"/>
            <a:r>
              <a:rPr lang="it-IT" sz="9600" dirty="0" smtClean="0">
                <a:solidFill>
                  <a:srgbClr val="FF0000"/>
                </a:solidFill>
              </a:rPr>
              <a:t>10%</a:t>
            </a:r>
          </a:p>
          <a:p>
            <a:pPr algn="ctr"/>
            <a:r>
              <a:rPr lang="it-IT" sz="1600" b="1" dirty="0" smtClean="0"/>
              <a:t>Attività aperte in Franchising</a:t>
            </a:r>
            <a:endParaRPr lang="it-IT" sz="1600" b="1" dirty="0"/>
          </a:p>
        </p:txBody>
      </p:sp>
      <p:sp>
        <p:nvSpPr>
          <p:cNvPr id="2056" name="AutoShape 8" descr="Risultati immagini per icona negozio png">
            <a:hlinkClick r:id="rId8"/>
          </p:cNvPr>
          <p:cNvSpPr>
            <a:spLocks noChangeAspect="1" noChangeArrowheads="1"/>
          </p:cNvSpPr>
          <p:nvPr/>
        </p:nvSpPr>
        <p:spPr bwMode="auto">
          <a:xfrm>
            <a:off x="2470150" y="-1668463"/>
            <a:ext cx="3486150" cy="34861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58" name="AutoShape 10" descr="Risultati immagini per icona negozio png">
            <a:hlinkClick r:id="rId8"/>
          </p:cNvPr>
          <p:cNvSpPr>
            <a:spLocks noChangeAspect="1" noChangeArrowheads="1"/>
          </p:cNvSpPr>
          <p:nvPr/>
        </p:nvSpPr>
        <p:spPr bwMode="auto">
          <a:xfrm>
            <a:off x="2470150" y="-1668463"/>
            <a:ext cx="3486150" cy="34861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reting.it/hosted/images/2a/cf6a60d8fa11e8ae626d729f7090aa/Schermata-2018-10-26-alle-10.35.36.png"/>
          <p:cNvPicPr>
            <a:picLocks noChangeAspect="1" noChangeArrowheads="1"/>
          </p:cNvPicPr>
          <p:nvPr/>
        </p:nvPicPr>
        <p:blipFill>
          <a:blip r:embed="rId2"/>
          <a:srcRect/>
          <a:stretch>
            <a:fillRect/>
          </a:stretch>
        </p:blipFill>
        <p:spPr bwMode="auto">
          <a:xfrm>
            <a:off x="1357290" y="571480"/>
            <a:ext cx="6429420" cy="1714512"/>
          </a:xfrm>
          <a:prstGeom prst="rect">
            <a:avLst/>
          </a:prstGeom>
          <a:noFill/>
        </p:spPr>
      </p:pic>
      <p:pic>
        <p:nvPicPr>
          <p:cNvPr id="1029" name="Picture 5"/>
          <p:cNvPicPr>
            <a:picLocks noChangeAspect="1" noChangeArrowheads="1"/>
          </p:cNvPicPr>
          <p:nvPr/>
        </p:nvPicPr>
        <p:blipFill>
          <a:blip r:embed="rId3">
            <a:clrChange>
              <a:clrFrom>
                <a:srgbClr val="FFFFFF"/>
              </a:clrFrom>
              <a:clrTo>
                <a:srgbClr val="FFFFFF">
                  <a:alpha val="0"/>
                </a:srgbClr>
              </a:clrTo>
            </a:clrChange>
          </a:blip>
          <a:srcRect r="50090" b="49714"/>
          <a:stretch>
            <a:fillRect/>
          </a:stretch>
        </p:blipFill>
        <p:spPr bwMode="auto">
          <a:xfrm>
            <a:off x="1714480" y="2690822"/>
            <a:ext cx="5634479" cy="2095500"/>
          </a:xfrm>
          <a:prstGeom prst="rect">
            <a:avLst/>
          </a:prstGeom>
          <a:noFill/>
          <a:ln w="9525">
            <a:noFill/>
            <a:miter lim="800000"/>
            <a:headEnd/>
            <a:tailEnd/>
          </a:ln>
          <a:effectLst/>
        </p:spPr>
      </p:pic>
      <p:pic>
        <p:nvPicPr>
          <p:cNvPr id="5" name="Picture 2" descr="Risultati immagini per franchising">
            <a:hlinkClick r:id="rId4"/>
          </p:cNvPr>
          <p:cNvPicPr>
            <a:picLocks noChangeAspect="1" noChangeArrowheads="1"/>
          </p:cNvPicPr>
          <p:nvPr/>
        </p:nvPicPr>
        <p:blipFill>
          <a:blip r:embed="rId5" cstate="print"/>
          <a:srcRect/>
          <a:stretch>
            <a:fillRect/>
          </a:stretch>
        </p:blipFill>
        <p:spPr bwMode="auto">
          <a:xfrm>
            <a:off x="2285984" y="4714884"/>
            <a:ext cx="1557582" cy="1071570"/>
          </a:xfrm>
          <a:prstGeom prst="rect">
            <a:avLst/>
          </a:prstGeom>
          <a:noFill/>
        </p:spPr>
      </p:pic>
      <p:pic>
        <p:nvPicPr>
          <p:cNvPr id="6" name="Picture 24" descr="Immagine correlata">
            <a:hlinkClick r:id="rId6"/>
          </p:cNvPr>
          <p:cNvPicPr>
            <a:picLocks noChangeAspect="1" noChangeArrowheads="1"/>
          </p:cNvPicPr>
          <p:nvPr/>
        </p:nvPicPr>
        <p:blipFill>
          <a:blip r:embed="rId7" cstate="print"/>
          <a:srcRect/>
          <a:stretch>
            <a:fillRect/>
          </a:stretch>
        </p:blipFill>
        <p:spPr bwMode="auto">
          <a:xfrm>
            <a:off x="5214942" y="4786322"/>
            <a:ext cx="1428760" cy="884650"/>
          </a:xfrm>
          <a:prstGeom prst="rect">
            <a:avLst/>
          </a:prstGeom>
          <a:noFill/>
        </p:spPr>
      </p:pic>
      <p:sp>
        <p:nvSpPr>
          <p:cNvPr id="7" name="Rettangolo 6"/>
          <p:cNvSpPr/>
          <p:nvPr/>
        </p:nvSpPr>
        <p:spPr>
          <a:xfrm>
            <a:off x="1214414" y="3000372"/>
            <a:ext cx="6286544" cy="2857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reting.it/hosted/images/2a/cf6a60d8fa11e8ae626d729f7090aa/Schermata-2018-10-26-alle-10.35.36.png"/>
          <p:cNvPicPr>
            <a:picLocks noChangeAspect="1" noChangeArrowheads="1"/>
          </p:cNvPicPr>
          <p:nvPr/>
        </p:nvPicPr>
        <p:blipFill>
          <a:blip r:embed="rId2"/>
          <a:srcRect/>
          <a:stretch>
            <a:fillRect/>
          </a:stretch>
        </p:blipFill>
        <p:spPr bwMode="auto">
          <a:xfrm>
            <a:off x="1357290" y="571480"/>
            <a:ext cx="6429420" cy="1714512"/>
          </a:xfrm>
          <a:prstGeom prst="rect">
            <a:avLst/>
          </a:prstGeom>
          <a:noFill/>
        </p:spPr>
      </p:pic>
      <p:pic>
        <p:nvPicPr>
          <p:cNvPr id="1029" name="Picture 5"/>
          <p:cNvPicPr>
            <a:picLocks noChangeAspect="1" noChangeArrowheads="1"/>
          </p:cNvPicPr>
          <p:nvPr/>
        </p:nvPicPr>
        <p:blipFill>
          <a:blip r:embed="rId3">
            <a:clrChange>
              <a:clrFrom>
                <a:srgbClr val="FFFFFF"/>
              </a:clrFrom>
              <a:clrTo>
                <a:srgbClr val="FFFFFF">
                  <a:alpha val="0"/>
                </a:srgbClr>
              </a:clrTo>
            </a:clrChange>
          </a:blip>
          <a:srcRect r="50090" b="49714"/>
          <a:stretch>
            <a:fillRect/>
          </a:stretch>
        </p:blipFill>
        <p:spPr bwMode="auto">
          <a:xfrm>
            <a:off x="437719" y="2690822"/>
            <a:ext cx="5634479" cy="2095500"/>
          </a:xfrm>
          <a:prstGeom prst="rect">
            <a:avLst/>
          </a:prstGeom>
          <a:noFill/>
          <a:ln w="9525">
            <a:noFill/>
            <a:miter lim="800000"/>
            <a:headEnd/>
            <a:tailEnd/>
          </a:ln>
          <a:effectLst/>
        </p:spPr>
      </p:pic>
      <p:pic>
        <p:nvPicPr>
          <p:cNvPr id="5" name="Picture 2" descr="Risultati immagini per franchising">
            <a:hlinkClick r:id="rId4"/>
          </p:cNvPr>
          <p:cNvPicPr>
            <a:picLocks noChangeAspect="1" noChangeArrowheads="1"/>
          </p:cNvPicPr>
          <p:nvPr/>
        </p:nvPicPr>
        <p:blipFill>
          <a:blip r:embed="rId5" cstate="print"/>
          <a:srcRect/>
          <a:stretch>
            <a:fillRect/>
          </a:stretch>
        </p:blipFill>
        <p:spPr bwMode="auto">
          <a:xfrm>
            <a:off x="1071538" y="4714884"/>
            <a:ext cx="1557582" cy="1071570"/>
          </a:xfrm>
          <a:prstGeom prst="rect">
            <a:avLst/>
          </a:prstGeom>
          <a:noFill/>
        </p:spPr>
      </p:pic>
      <p:pic>
        <p:nvPicPr>
          <p:cNvPr id="6" name="Picture 24" descr="Immagine correlata">
            <a:hlinkClick r:id="rId6"/>
          </p:cNvPr>
          <p:cNvPicPr>
            <a:picLocks noChangeAspect="1" noChangeArrowheads="1"/>
          </p:cNvPicPr>
          <p:nvPr/>
        </p:nvPicPr>
        <p:blipFill>
          <a:blip r:embed="rId7" cstate="print"/>
          <a:srcRect/>
          <a:stretch>
            <a:fillRect/>
          </a:stretch>
        </p:blipFill>
        <p:spPr bwMode="auto">
          <a:xfrm>
            <a:off x="3857620" y="4786322"/>
            <a:ext cx="1428760" cy="884650"/>
          </a:xfrm>
          <a:prstGeom prst="rect">
            <a:avLst/>
          </a:prstGeom>
          <a:noFill/>
        </p:spPr>
      </p:pic>
      <p:pic>
        <p:nvPicPr>
          <p:cNvPr id="7" name="Immagine 6" descr="Frasson-768x456.jpg"/>
          <p:cNvPicPr>
            <a:picLocks noChangeAspect="1"/>
          </p:cNvPicPr>
          <p:nvPr/>
        </p:nvPicPr>
        <p:blipFill>
          <a:blip r:embed="rId8"/>
          <a:srcRect l="29687" r="30469" b="38158"/>
          <a:stretch>
            <a:fillRect/>
          </a:stretch>
        </p:blipFill>
        <p:spPr>
          <a:xfrm>
            <a:off x="6572264" y="3071810"/>
            <a:ext cx="1214446" cy="1119189"/>
          </a:xfrm>
          <a:prstGeom prst="ellipse">
            <a:avLst/>
          </a:prstGeom>
        </p:spPr>
      </p:pic>
      <p:sp>
        <p:nvSpPr>
          <p:cNvPr id="8" name="Rettangolo 7"/>
          <p:cNvSpPr/>
          <p:nvPr/>
        </p:nvSpPr>
        <p:spPr>
          <a:xfrm>
            <a:off x="857224" y="4357694"/>
            <a:ext cx="4857784"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314" name="Picture 2" descr="Immagine correlata">
            <a:hlinkClick r:id="rId9"/>
          </p:cNvPr>
          <p:cNvPicPr>
            <a:picLocks noChangeAspect="1" noChangeArrowheads="1"/>
          </p:cNvPicPr>
          <p:nvPr/>
        </p:nvPicPr>
        <p:blipFill>
          <a:blip r:embed="rId10"/>
          <a:srcRect b="8928"/>
          <a:stretch>
            <a:fillRect/>
          </a:stretch>
        </p:blipFill>
        <p:spPr bwMode="auto">
          <a:xfrm>
            <a:off x="6500826" y="4714884"/>
            <a:ext cx="1357322" cy="997463"/>
          </a:xfrm>
          <a:prstGeom prst="rect">
            <a:avLst/>
          </a:prstGeom>
          <a:noFill/>
        </p:spPr>
      </p:pic>
      <p:sp>
        <p:nvSpPr>
          <p:cNvPr id="9" name="CasellaDiTesto 8"/>
          <p:cNvSpPr txBox="1"/>
          <p:nvPr/>
        </p:nvSpPr>
        <p:spPr>
          <a:xfrm>
            <a:off x="1031138" y="4345552"/>
            <a:ext cx="1713931" cy="369332"/>
          </a:xfrm>
          <a:prstGeom prst="rect">
            <a:avLst/>
          </a:prstGeom>
          <a:noFill/>
        </p:spPr>
        <p:txBody>
          <a:bodyPr wrap="none" rtlCol="0">
            <a:spAutoFit/>
          </a:bodyPr>
          <a:lstStyle/>
          <a:p>
            <a:r>
              <a:rPr lang="it-IT" b="1" dirty="0" smtClean="0"/>
              <a:t>Ernesto Di </a:t>
            </a:r>
            <a:r>
              <a:rPr lang="it-IT" b="1" dirty="0" err="1" smtClean="0"/>
              <a:t>Majo</a:t>
            </a:r>
            <a:endParaRPr lang="it-IT" b="1" dirty="0"/>
          </a:p>
        </p:txBody>
      </p:sp>
      <p:sp>
        <p:nvSpPr>
          <p:cNvPr id="10" name="CasellaDiTesto 9"/>
          <p:cNvSpPr txBox="1"/>
          <p:nvPr/>
        </p:nvSpPr>
        <p:spPr>
          <a:xfrm>
            <a:off x="3857620" y="4357694"/>
            <a:ext cx="1356653" cy="369332"/>
          </a:xfrm>
          <a:prstGeom prst="rect">
            <a:avLst/>
          </a:prstGeom>
          <a:noFill/>
        </p:spPr>
        <p:txBody>
          <a:bodyPr wrap="none" rtlCol="0">
            <a:spAutoFit/>
          </a:bodyPr>
          <a:lstStyle/>
          <a:p>
            <a:r>
              <a:rPr lang="it-IT" b="1" dirty="0" smtClean="0"/>
              <a:t>Enrico Tosco</a:t>
            </a:r>
            <a:endParaRPr lang="it-IT" b="1" dirty="0"/>
          </a:p>
        </p:txBody>
      </p:sp>
      <p:sp>
        <p:nvSpPr>
          <p:cNvPr id="11" name="CasellaDiTesto 10"/>
          <p:cNvSpPr txBox="1"/>
          <p:nvPr/>
        </p:nvSpPr>
        <p:spPr>
          <a:xfrm>
            <a:off x="6330246" y="4357694"/>
            <a:ext cx="1670778" cy="369332"/>
          </a:xfrm>
          <a:prstGeom prst="rect">
            <a:avLst/>
          </a:prstGeom>
          <a:noFill/>
        </p:spPr>
        <p:txBody>
          <a:bodyPr wrap="none" rtlCol="0">
            <a:spAutoFit/>
          </a:bodyPr>
          <a:lstStyle/>
          <a:p>
            <a:r>
              <a:rPr lang="it-IT" b="1" dirty="0" smtClean="0"/>
              <a:t>Matteo </a:t>
            </a:r>
            <a:r>
              <a:rPr lang="it-IT" b="1" dirty="0" err="1" smtClean="0"/>
              <a:t>Frasson</a:t>
            </a:r>
            <a:endParaRPr lang="it-IT" b="1" dirty="0"/>
          </a:p>
        </p:txBody>
      </p:sp>
      <p:sp>
        <p:nvSpPr>
          <p:cNvPr id="12" name="Rettangolo 11"/>
          <p:cNvSpPr/>
          <p:nvPr/>
        </p:nvSpPr>
        <p:spPr>
          <a:xfrm>
            <a:off x="3214678" y="2786058"/>
            <a:ext cx="5286412" cy="3500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reting.it/hosted/images/2a/cf6a60d8fa11e8ae626d729f7090aa/Schermata-2018-10-26-alle-10.35.36.png"/>
          <p:cNvPicPr>
            <a:picLocks noChangeAspect="1" noChangeArrowheads="1"/>
          </p:cNvPicPr>
          <p:nvPr/>
        </p:nvPicPr>
        <p:blipFill>
          <a:blip r:embed="rId2"/>
          <a:srcRect/>
          <a:stretch>
            <a:fillRect/>
          </a:stretch>
        </p:blipFill>
        <p:spPr bwMode="auto">
          <a:xfrm>
            <a:off x="1357290" y="571480"/>
            <a:ext cx="6429420" cy="1714512"/>
          </a:xfrm>
          <a:prstGeom prst="rect">
            <a:avLst/>
          </a:prstGeom>
          <a:noFill/>
        </p:spPr>
      </p:pic>
      <p:pic>
        <p:nvPicPr>
          <p:cNvPr id="1029" name="Picture 5"/>
          <p:cNvPicPr>
            <a:picLocks noChangeAspect="1" noChangeArrowheads="1"/>
          </p:cNvPicPr>
          <p:nvPr/>
        </p:nvPicPr>
        <p:blipFill>
          <a:blip r:embed="rId3">
            <a:clrChange>
              <a:clrFrom>
                <a:srgbClr val="FFFFFF"/>
              </a:clrFrom>
              <a:clrTo>
                <a:srgbClr val="FFFFFF">
                  <a:alpha val="0"/>
                </a:srgbClr>
              </a:clrTo>
            </a:clrChange>
          </a:blip>
          <a:srcRect r="50090" b="49714"/>
          <a:stretch>
            <a:fillRect/>
          </a:stretch>
        </p:blipFill>
        <p:spPr bwMode="auto">
          <a:xfrm>
            <a:off x="437719" y="2690822"/>
            <a:ext cx="5634479" cy="2095500"/>
          </a:xfrm>
          <a:prstGeom prst="rect">
            <a:avLst/>
          </a:prstGeom>
          <a:noFill/>
          <a:ln w="9525">
            <a:noFill/>
            <a:miter lim="800000"/>
            <a:headEnd/>
            <a:tailEnd/>
          </a:ln>
          <a:effectLst/>
        </p:spPr>
      </p:pic>
      <p:pic>
        <p:nvPicPr>
          <p:cNvPr id="5" name="Picture 2" descr="Risultati immagini per franchising">
            <a:hlinkClick r:id="rId4"/>
          </p:cNvPr>
          <p:cNvPicPr>
            <a:picLocks noChangeAspect="1" noChangeArrowheads="1"/>
          </p:cNvPicPr>
          <p:nvPr/>
        </p:nvPicPr>
        <p:blipFill>
          <a:blip r:embed="rId5" cstate="print"/>
          <a:srcRect/>
          <a:stretch>
            <a:fillRect/>
          </a:stretch>
        </p:blipFill>
        <p:spPr bwMode="auto">
          <a:xfrm>
            <a:off x="1071538" y="4714884"/>
            <a:ext cx="1557582" cy="1071570"/>
          </a:xfrm>
          <a:prstGeom prst="rect">
            <a:avLst/>
          </a:prstGeom>
          <a:noFill/>
        </p:spPr>
      </p:pic>
      <p:pic>
        <p:nvPicPr>
          <p:cNvPr id="6" name="Picture 24" descr="Immagine correlata">
            <a:hlinkClick r:id="rId6"/>
          </p:cNvPr>
          <p:cNvPicPr>
            <a:picLocks noChangeAspect="1" noChangeArrowheads="1"/>
          </p:cNvPicPr>
          <p:nvPr/>
        </p:nvPicPr>
        <p:blipFill>
          <a:blip r:embed="rId7" cstate="print"/>
          <a:srcRect/>
          <a:stretch>
            <a:fillRect/>
          </a:stretch>
        </p:blipFill>
        <p:spPr bwMode="auto">
          <a:xfrm>
            <a:off x="3857620" y="4786322"/>
            <a:ext cx="1428760" cy="884650"/>
          </a:xfrm>
          <a:prstGeom prst="rect">
            <a:avLst/>
          </a:prstGeom>
          <a:noFill/>
        </p:spPr>
      </p:pic>
      <p:pic>
        <p:nvPicPr>
          <p:cNvPr id="7" name="Immagine 6" descr="Frasson-768x456.jpg"/>
          <p:cNvPicPr>
            <a:picLocks noChangeAspect="1"/>
          </p:cNvPicPr>
          <p:nvPr/>
        </p:nvPicPr>
        <p:blipFill>
          <a:blip r:embed="rId8"/>
          <a:srcRect l="29687" r="30469" b="38158"/>
          <a:stretch>
            <a:fillRect/>
          </a:stretch>
        </p:blipFill>
        <p:spPr>
          <a:xfrm>
            <a:off x="6572264" y="3071810"/>
            <a:ext cx="1214446" cy="1119189"/>
          </a:xfrm>
          <a:prstGeom prst="ellipse">
            <a:avLst/>
          </a:prstGeom>
        </p:spPr>
      </p:pic>
      <p:sp>
        <p:nvSpPr>
          <p:cNvPr id="8" name="Rettangolo 7"/>
          <p:cNvSpPr/>
          <p:nvPr/>
        </p:nvSpPr>
        <p:spPr>
          <a:xfrm>
            <a:off x="857224" y="4357694"/>
            <a:ext cx="4857784"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314" name="Picture 2" descr="Immagine correlata">
            <a:hlinkClick r:id="rId9"/>
          </p:cNvPr>
          <p:cNvPicPr>
            <a:picLocks noChangeAspect="1" noChangeArrowheads="1"/>
          </p:cNvPicPr>
          <p:nvPr/>
        </p:nvPicPr>
        <p:blipFill>
          <a:blip r:embed="rId10"/>
          <a:srcRect b="8928"/>
          <a:stretch>
            <a:fillRect/>
          </a:stretch>
        </p:blipFill>
        <p:spPr bwMode="auto">
          <a:xfrm>
            <a:off x="6500826" y="4714884"/>
            <a:ext cx="1357322" cy="997463"/>
          </a:xfrm>
          <a:prstGeom prst="rect">
            <a:avLst/>
          </a:prstGeom>
          <a:noFill/>
        </p:spPr>
      </p:pic>
      <p:sp>
        <p:nvSpPr>
          <p:cNvPr id="9" name="CasellaDiTesto 8"/>
          <p:cNvSpPr txBox="1"/>
          <p:nvPr/>
        </p:nvSpPr>
        <p:spPr>
          <a:xfrm>
            <a:off x="1031138" y="4345552"/>
            <a:ext cx="1713931" cy="369332"/>
          </a:xfrm>
          <a:prstGeom prst="rect">
            <a:avLst/>
          </a:prstGeom>
          <a:noFill/>
        </p:spPr>
        <p:txBody>
          <a:bodyPr wrap="none" rtlCol="0">
            <a:spAutoFit/>
          </a:bodyPr>
          <a:lstStyle/>
          <a:p>
            <a:r>
              <a:rPr lang="it-IT" b="1" dirty="0" smtClean="0"/>
              <a:t>Ernesto Di </a:t>
            </a:r>
            <a:r>
              <a:rPr lang="it-IT" b="1" dirty="0" err="1" smtClean="0"/>
              <a:t>Majo</a:t>
            </a:r>
            <a:endParaRPr lang="it-IT" b="1" dirty="0"/>
          </a:p>
        </p:txBody>
      </p:sp>
      <p:sp>
        <p:nvSpPr>
          <p:cNvPr id="10" name="CasellaDiTesto 9"/>
          <p:cNvSpPr txBox="1"/>
          <p:nvPr/>
        </p:nvSpPr>
        <p:spPr>
          <a:xfrm>
            <a:off x="3857620" y="4357694"/>
            <a:ext cx="1356653" cy="369332"/>
          </a:xfrm>
          <a:prstGeom prst="rect">
            <a:avLst/>
          </a:prstGeom>
          <a:noFill/>
        </p:spPr>
        <p:txBody>
          <a:bodyPr wrap="none" rtlCol="0">
            <a:spAutoFit/>
          </a:bodyPr>
          <a:lstStyle/>
          <a:p>
            <a:r>
              <a:rPr lang="it-IT" b="1" dirty="0" smtClean="0"/>
              <a:t>Enrico Tosco</a:t>
            </a:r>
            <a:endParaRPr lang="it-IT" b="1" dirty="0"/>
          </a:p>
        </p:txBody>
      </p:sp>
      <p:sp>
        <p:nvSpPr>
          <p:cNvPr id="11" name="CasellaDiTesto 10"/>
          <p:cNvSpPr txBox="1"/>
          <p:nvPr/>
        </p:nvSpPr>
        <p:spPr>
          <a:xfrm>
            <a:off x="6330246" y="4357694"/>
            <a:ext cx="1670778" cy="369332"/>
          </a:xfrm>
          <a:prstGeom prst="rect">
            <a:avLst/>
          </a:prstGeom>
          <a:noFill/>
        </p:spPr>
        <p:txBody>
          <a:bodyPr wrap="none" rtlCol="0">
            <a:spAutoFit/>
          </a:bodyPr>
          <a:lstStyle/>
          <a:p>
            <a:r>
              <a:rPr lang="it-IT" b="1" dirty="0" smtClean="0"/>
              <a:t>Matteo </a:t>
            </a:r>
            <a:r>
              <a:rPr lang="it-IT" b="1" dirty="0" err="1" smtClean="0"/>
              <a:t>Frasson</a:t>
            </a:r>
            <a:endParaRPr lang="it-IT" b="1" dirty="0"/>
          </a:p>
        </p:txBody>
      </p:sp>
      <p:sp>
        <p:nvSpPr>
          <p:cNvPr id="12" name="Rettangolo 11"/>
          <p:cNvSpPr/>
          <p:nvPr/>
        </p:nvSpPr>
        <p:spPr>
          <a:xfrm>
            <a:off x="5500694" y="2786058"/>
            <a:ext cx="3000396" cy="3500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reting.it/hosted/images/2a/cf6a60d8fa11e8ae626d729f7090aa/Schermata-2018-10-26-alle-10.35.36.png"/>
          <p:cNvPicPr>
            <a:picLocks noChangeAspect="1" noChangeArrowheads="1"/>
          </p:cNvPicPr>
          <p:nvPr/>
        </p:nvPicPr>
        <p:blipFill>
          <a:blip r:embed="rId2"/>
          <a:srcRect/>
          <a:stretch>
            <a:fillRect/>
          </a:stretch>
        </p:blipFill>
        <p:spPr bwMode="auto">
          <a:xfrm>
            <a:off x="1357290" y="571480"/>
            <a:ext cx="6429420" cy="1714512"/>
          </a:xfrm>
          <a:prstGeom prst="rect">
            <a:avLst/>
          </a:prstGeom>
          <a:noFill/>
        </p:spPr>
      </p:pic>
      <p:pic>
        <p:nvPicPr>
          <p:cNvPr id="1029" name="Picture 5"/>
          <p:cNvPicPr>
            <a:picLocks noChangeAspect="1" noChangeArrowheads="1"/>
          </p:cNvPicPr>
          <p:nvPr/>
        </p:nvPicPr>
        <p:blipFill>
          <a:blip r:embed="rId3">
            <a:clrChange>
              <a:clrFrom>
                <a:srgbClr val="FFFFFF"/>
              </a:clrFrom>
              <a:clrTo>
                <a:srgbClr val="FFFFFF">
                  <a:alpha val="0"/>
                </a:srgbClr>
              </a:clrTo>
            </a:clrChange>
          </a:blip>
          <a:srcRect r="50090" b="49714"/>
          <a:stretch>
            <a:fillRect/>
          </a:stretch>
        </p:blipFill>
        <p:spPr bwMode="auto">
          <a:xfrm>
            <a:off x="437719" y="2690822"/>
            <a:ext cx="5634479" cy="2095500"/>
          </a:xfrm>
          <a:prstGeom prst="rect">
            <a:avLst/>
          </a:prstGeom>
          <a:noFill/>
          <a:ln w="9525">
            <a:noFill/>
            <a:miter lim="800000"/>
            <a:headEnd/>
            <a:tailEnd/>
          </a:ln>
          <a:effectLst/>
        </p:spPr>
      </p:pic>
      <p:pic>
        <p:nvPicPr>
          <p:cNvPr id="5" name="Picture 2" descr="Risultati immagini per franchising">
            <a:hlinkClick r:id="rId4"/>
          </p:cNvPr>
          <p:cNvPicPr>
            <a:picLocks noChangeAspect="1" noChangeArrowheads="1"/>
          </p:cNvPicPr>
          <p:nvPr/>
        </p:nvPicPr>
        <p:blipFill>
          <a:blip r:embed="rId5" cstate="print"/>
          <a:srcRect/>
          <a:stretch>
            <a:fillRect/>
          </a:stretch>
        </p:blipFill>
        <p:spPr bwMode="auto">
          <a:xfrm>
            <a:off x="1071538" y="4714884"/>
            <a:ext cx="1557582" cy="1071570"/>
          </a:xfrm>
          <a:prstGeom prst="rect">
            <a:avLst/>
          </a:prstGeom>
          <a:noFill/>
        </p:spPr>
      </p:pic>
      <p:pic>
        <p:nvPicPr>
          <p:cNvPr id="6" name="Picture 24" descr="Immagine correlata">
            <a:hlinkClick r:id="rId6"/>
          </p:cNvPr>
          <p:cNvPicPr>
            <a:picLocks noChangeAspect="1" noChangeArrowheads="1"/>
          </p:cNvPicPr>
          <p:nvPr/>
        </p:nvPicPr>
        <p:blipFill>
          <a:blip r:embed="rId7" cstate="print"/>
          <a:srcRect/>
          <a:stretch>
            <a:fillRect/>
          </a:stretch>
        </p:blipFill>
        <p:spPr bwMode="auto">
          <a:xfrm>
            <a:off x="3857620" y="4786322"/>
            <a:ext cx="1428760" cy="884650"/>
          </a:xfrm>
          <a:prstGeom prst="rect">
            <a:avLst/>
          </a:prstGeom>
          <a:noFill/>
        </p:spPr>
      </p:pic>
      <p:pic>
        <p:nvPicPr>
          <p:cNvPr id="7" name="Immagine 6" descr="Frasson-768x456.jpg"/>
          <p:cNvPicPr>
            <a:picLocks noChangeAspect="1"/>
          </p:cNvPicPr>
          <p:nvPr/>
        </p:nvPicPr>
        <p:blipFill>
          <a:blip r:embed="rId8"/>
          <a:srcRect l="29687" r="30469" b="38158"/>
          <a:stretch>
            <a:fillRect/>
          </a:stretch>
        </p:blipFill>
        <p:spPr>
          <a:xfrm>
            <a:off x="6572264" y="3071810"/>
            <a:ext cx="1214446" cy="1119189"/>
          </a:xfrm>
          <a:prstGeom prst="ellipse">
            <a:avLst/>
          </a:prstGeom>
        </p:spPr>
      </p:pic>
      <p:sp>
        <p:nvSpPr>
          <p:cNvPr id="8" name="Rettangolo 7"/>
          <p:cNvSpPr/>
          <p:nvPr/>
        </p:nvSpPr>
        <p:spPr>
          <a:xfrm>
            <a:off x="857224" y="4357694"/>
            <a:ext cx="4857784"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314" name="Picture 2" descr="Immagine correlata">
            <a:hlinkClick r:id="rId9"/>
          </p:cNvPr>
          <p:cNvPicPr>
            <a:picLocks noChangeAspect="1" noChangeArrowheads="1"/>
          </p:cNvPicPr>
          <p:nvPr/>
        </p:nvPicPr>
        <p:blipFill>
          <a:blip r:embed="rId10"/>
          <a:srcRect b="8928"/>
          <a:stretch>
            <a:fillRect/>
          </a:stretch>
        </p:blipFill>
        <p:spPr bwMode="auto">
          <a:xfrm>
            <a:off x="6500826" y="4714884"/>
            <a:ext cx="1357322" cy="997463"/>
          </a:xfrm>
          <a:prstGeom prst="rect">
            <a:avLst/>
          </a:prstGeom>
          <a:noFill/>
        </p:spPr>
      </p:pic>
      <p:sp>
        <p:nvSpPr>
          <p:cNvPr id="9" name="CasellaDiTesto 8"/>
          <p:cNvSpPr txBox="1"/>
          <p:nvPr/>
        </p:nvSpPr>
        <p:spPr>
          <a:xfrm>
            <a:off x="1031138" y="4345552"/>
            <a:ext cx="1713931" cy="369332"/>
          </a:xfrm>
          <a:prstGeom prst="rect">
            <a:avLst/>
          </a:prstGeom>
          <a:noFill/>
        </p:spPr>
        <p:txBody>
          <a:bodyPr wrap="none" rtlCol="0">
            <a:spAutoFit/>
          </a:bodyPr>
          <a:lstStyle/>
          <a:p>
            <a:r>
              <a:rPr lang="it-IT" b="1" dirty="0" smtClean="0"/>
              <a:t>Ernesto Di </a:t>
            </a:r>
            <a:r>
              <a:rPr lang="it-IT" b="1" dirty="0" err="1" smtClean="0"/>
              <a:t>Majo</a:t>
            </a:r>
            <a:endParaRPr lang="it-IT" b="1" dirty="0"/>
          </a:p>
        </p:txBody>
      </p:sp>
      <p:sp>
        <p:nvSpPr>
          <p:cNvPr id="10" name="CasellaDiTesto 9"/>
          <p:cNvSpPr txBox="1"/>
          <p:nvPr/>
        </p:nvSpPr>
        <p:spPr>
          <a:xfrm>
            <a:off x="3857620" y="4357694"/>
            <a:ext cx="1356653" cy="369332"/>
          </a:xfrm>
          <a:prstGeom prst="rect">
            <a:avLst/>
          </a:prstGeom>
          <a:noFill/>
        </p:spPr>
        <p:txBody>
          <a:bodyPr wrap="none" rtlCol="0">
            <a:spAutoFit/>
          </a:bodyPr>
          <a:lstStyle/>
          <a:p>
            <a:r>
              <a:rPr lang="it-IT" b="1" dirty="0" smtClean="0"/>
              <a:t>Enrico Tosco</a:t>
            </a:r>
            <a:endParaRPr lang="it-IT" b="1" dirty="0"/>
          </a:p>
        </p:txBody>
      </p:sp>
      <p:sp>
        <p:nvSpPr>
          <p:cNvPr id="11" name="CasellaDiTesto 10"/>
          <p:cNvSpPr txBox="1"/>
          <p:nvPr/>
        </p:nvSpPr>
        <p:spPr>
          <a:xfrm>
            <a:off x="6330246" y="4357694"/>
            <a:ext cx="1670778" cy="369332"/>
          </a:xfrm>
          <a:prstGeom prst="rect">
            <a:avLst/>
          </a:prstGeom>
          <a:noFill/>
        </p:spPr>
        <p:txBody>
          <a:bodyPr wrap="none" rtlCol="0">
            <a:spAutoFit/>
          </a:bodyPr>
          <a:lstStyle/>
          <a:p>
            <a:r>
              <a:rPr lang="it-IT" b="1" dirty="0" smtClean="0"/>
              <a:t>Matteo </a:t>
            </a:r>
            <a:r>
              <a:rPr lang="it-IT" b="1" dirty="0" err="1" smtClean="0"/>
              <a:t>Frasson</a:t>
            </a:r>
            <a:endParaRPr lang="it-IT"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85852" y="357166"/>
            <a:ext cx="6619826" cy="1569660"/>
          </a:xfrm>
          <a:prstGeom prst="rect">
            <a:avLst/>
          </a:prstGeom>
          <a:noFill/>
        </p:spPr>
        <p:txBody>
          <a:bodyPr wrap="none" rtlCol="0">
            <a:spAutoFit/>
          </a:bodyPr>
          <a:lstStyle/>
          <a:p>
            <a:pPr algn="ctr"/>
            <a:r>
              <a:rPr lang="it-IT" sz="4800" dirty="0" smtClean="0"/>
              <a:t>Progettare un franchising </a:t>
            </a:r>
          </a:p>
          <a:p>
            <a:pPr algn="ctr"/>
            <a:r>
              <a:rPr lang="it-IT" sz="4800" dirty="0" smtClean="0"/>
              <a:t>vincente è una cosa seria</a:t>
            </a:r>
            <a:endParaRPr lang="it-IT" sz="4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85852" y="357166"/>
            <a:ext cx="6619826" cy="1569660"/>
          </a:xfrm>
          <a:prstGeom prst="rect">
            <a:avLst/>
          </a:prstGeom>
          <a:noFill/>
        </p:spPr>
        <p:txBody>
          <a:bodyPr wrap="none" rtlCol="0">
            <a:spAutoFit/>
          </a:bodyPr>
          <a:lstStyle/>
          <a:p>
            <a:pPr algn="ctr"/>
            <a:r>
              <a:rPr lang="it-IT" sz="4800" dirty="0" smtClean="0"/>
              <a:t>Progettare un franchising </a:t>
            </a:r>
          </a:p>
          <a:p>
            <a:pPr algn="ctr"/>
            <a:r>
              <a:rPr lang="it-IT" sz="4800" dirty="0" smtClean="0"/>
              <a:t>vincente è una cosa seria</a:t>
            </a:r>
            <a:endParaRPr lang="it-IT" sz="4800" dirty="0"/>
          </a:p>
        </p:txBody>
      </p:sp>
      <p:graphicFrame>
        <p:nvGraphicFramePr>
          <p:cNvPr id="3" name="Tabella 2"/>
          <p:cNvGraphicFramePr>
            <a:graphicFrameLocks noGrp="1"/>
          </p:cNvGraphicFramePr>
          <p:nvPr/>
        </p:nvGraphicFramePr>
        <p:xfrm>
          <a:off x="428596" y="2646370"/>
          <a:ext cx="8286810" cy="3474720"/>
        </p:xfrm>
        <a:graphic>
          <a:graphicData uri="http://schemas.openxmlformats.org/drawingml/2006/table">
            <a:tbl>
              <a:tblPr firstRow="1" bandRow="1">
                <a:tableStyleId>{5C22544A-7EE6-4342-B048-85BDC9FD1C3A}</a:tableStyleId>
              </a:tblPr>
              <a:tblGrid>
                <a:gridCol w="1657362"/>
                <a:gridCol w="1657362"/>
                <a:gridCol w="1657362"/>
                <a:gridCol w="1657362"/>
                <a:gridCol w="1657362"/>
              </a:tblGrid>
              <a:tr h="370840">
                <a:tc>
                  <a:txBody>
                    <a:bodyPr/>
                    <a:lstStyle/>
                    <a:p>
                      <a:pPr algn="ctr"/>
                      <a:r>
                        <a:rPr lang="it-IT" dirty="0" err="1" smtClean="0">
                          <a:solidFill>
                            <a:schemeClr val="tx1"/>
                          </a:solidFill>
                        </a:rPr>
                        <a:t>Autoimpiego</a:t>
                      </a:r>
                      <a:endParaRPr lang="it-IT" dirty="0" smtClean="0">
                        <a:solidFill>
                          <a:schemeClr val="tx1"/>
                        </a:solidFill>
                      </a:endParaRPr>
                    </a:p>
                    <a:p>
                      <a:pPr algn="ctr"/>
                      <a:r>
                        <a:rPr lang="it-IT" dirty="0" smtClean="0">
                          <a:solidFill>
                            <a:schemeClr val="tx1"/>
                          </a:solidFill>
                        </a:rPr>
                        <a:t>junior/senior</a:t>
                      </a:r>
                    </a:p>
                    <a:p>
                      <a:pPr algn="ctr"/>
                      <a:r>
                        <a:rPr lang="it-IT" dirty="0" smtClean="0">
                          <a:solidFill>
                            <a:schemeClr val="tx1"/>
                          </a:solidFill>
                        </a:rPr>
                        <a:t>fino a 25k</a:t>
                      </a:r>
                      <a:endParaRPr lang="it-IT" dirty="0">
                        <a:solidFill>
                          <a:schemeClr val="tx1"/>
                        </a:solidFill>
                      </a:endParaRPr>
                    </a:p>
                  </a:txBody>
                  <a:tcPr/>
                </a:tc>
                <a:tc>
                  <a:txBody>
                    <a:bodyPr/>
                    <a:lstStyle/>
                    <a:p>
                      <a:pPr algn="ctr"/>
                      <a:r>
                        <a:rPr lang="it-IT" dirty="0" smtClean="0">
                          <a:solidFill>
                            <a:schemeClr val="tx1"/>
                          </a:solidFill>
                        </a:rPr>
                        <a:t>Impresa Familiare</a:t>
                      </a:r>
                    </a:p>
                    <a:p>
                      <a:pPr algn="ctr"/>
                      <a:r>
                        <a:rPr lang="it-IT" dirty="0" smtClean="0">
                          <a:solidFill>
                            <a:schemeClr val="tx1"/>
                          </a:solidFill>
                        </a:rPr>
                        <a:t>da 25k a 75k</a:t>
                      </a:r>
                      <a:endParaRPr lang="it-IT" dirty="0">
                        <a:solidFill>
                          <a:schemeClr val="tx1"/>
                        </a:solidFill>
                      </a:endParaRPr>
                    </a:p>
                  </a:txBody>
                  <a:tcPr/>
                </a:tc>
                <a:tc>
                  <a:txBody>
                    <a:bodyPr/>
                    <a:lstStyle/>
                    <a:p>
                      <a:pPr algn="ctr"/>
                      <a:r>
                        <a:rPr lang="it-IT" dirty="0" smtClean="0">
                          <a:solidFill>
                            <a:schemeClr val="tx1"/>
                          </a:solidFill>
                        </a:rPr>
                        <a:t>Manager</a:t>
                      </a:r>
                    </a:p>
                    <a:p>
                      <a:pPr algn="ctr"/>
                      <a:r>
                        <a:rPr lang="it-IT" dirty="0" smtClean="0">
                          <a:solidFill>
                            <a:schemeClr val="tx1"/>
                          </a:solidFill>
                        </a:rPr>
                        <a:t>Imprenditore</a:t>
                      </a:r>
                    </a:p>
                    <a:p>
                      <a:pPr algn="ctr"/>
                      <a:r>
                        <a:rPr lang="it-IT" dirty="0" smtClean="0">
                          <a:solidFill>
                            <a:schemeClr val="tx1"/>
                          </a:solidFill>
                        </a:rPr>
                        <a:t>da</a:t>
                      </a:r>
                      <a:r>
                        <a:rPr lang="it-IT" baseline="0" dirty="0" smtClean="0">
                          <a:solidFill>
                            <a:schemeClr val="tx1"/>
                          </a:solidFill>
                        </a:rPr>
                        <a:t> 75k a 150k</a:t>
                      </a:r>
                      <a:endParaRPr lang="it-IT" dirty="0">
                        <a:solidFill>
                          <a:schemeClr val="tx1"/>
                        </a:solidFill>
                      </a:endParaRPr>
                    </a:p>
                  </a:txBody>
                  <a:tcPr/>
                </a:tc>
                <a:tc>
                  <a:txBody>
                    <a:bodyPr/>
                    <a:lstStyle/>
                    <a:p>
                      <a:pPr algn="ctr"/>
                      <a:r>
                        <a:rPr lang="it-IT" b="1" dirty="0" smtClean="0">
                          <a:solidFill>
                            <a:schemeClr val="tx1"/>
                          </a:solidFill>
                        </a:rPr>
                        <a:t>Investitore</a:t>
                      </a:r>
                    </a:p>
                    <a:p>
                      <a:pPr algn="ctr"/>
                      <a:r>
                        <a:rPr lang="it-IT" b="1" dirty="0" smtClean="0">
                          <a:solidFill>
                            <a:schemeClr val="tx1"/>
                          </a:solidFill>
                        </a:rPr>
                        <a:t>Seriale</a:t>
                      </a:r>
                    </a:p>
                    <a:p>
                      <a:pPr algn="ctr"/>
                      <a:r>
                        <a:rPr lang="it-IT" b="1" dirty="0" smtClean="0">
                          <a:solidFill>
                            <a:schemeClr val="tx1"/>
                          </a:solidFill>
                        </a:rPr>
                        <a:t>oltre i 150k</a:t>
                      </a:r>
                      <a:endParaRPr lang="it-IT" b="1" dirty="0">
                        <a:solidFill>
                          <a:schemeClr val="tx1"/>
                        </a:solidFill>
                      </a:endParaRPr>
                    </a:p>
                  </a:txBody>
                  <a:tcPr/>
                </a:tc>
                <a:tc>
                  <a:txBody>
                    <a:bodyPr/>
                    <a:lstStyle/>
                    <a:p>
                      <a:pPr algn="ctr"/>
                      <a:endParaRPr lang="it-IT" dirty="0" smtClean="0"/>
                    </a:p>
                    <a:p>
                      <a:pPr algn="ctr"/>
                      <a:endParaRPr lang="it-IT" dirty="0">
                        <a:solidFill>
                          <a:schemeClr val="tx1"/>
                        </a:solidFill>
                      </a:endParaRPr>
                    </a:p>
                  </a:txBody>
                  <a:tcPr/>
                </a:tc>
              </a:tr>
              <a:tr h="370840">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b="1" dirty="0" smtClean="0"/>
                    </a:p>
                    <a:p>
                      <a:endParaRPr lang="it-IT" b="1" dirty="0"/>
                    </a:p>
                  </a:txBody>
                  <a:tcPr/>
                </a:tc>
              </a:tr>
              <a:tr h="370840">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b="1" dirty="0" smtClean="0"/>
                    </a:p>
                    <a:p>
                      <a:endParaRPr lang="it-IT" b="1" dirty="0"/>
                    </a:p>
                  </a:txBody>
                  <a:tcPr/>
                </a:tc>
              </a:tr>
              <a:tr h="370840">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b="1" dirty="0" smtClean="0"/>
                    </a:p>
                    <a:p>
                      <a:endParaRPr lang="it-IT" b="1" dirty="0"/>
                    </a:p>
                  </a:txBody>
                  <a:tcPr/>
                </a:tc>
              </a:tr>
              <a:tr h="370840">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b="1" dirty="0" smtClean="0"/>
                    </a:p>
                    <a:p>
                      <a:endParaRPr lang="it-IT" b="1" dirty="0"/>
                    </a:p>
                  </a:txBody>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85852" y="357166"/>
            <a:ext cx="6619826" cy="1569660"/>
          </a:xfrm>
          <a:prstGeom prst="rect">
            <a:avLst/>
          </a:prstGeom>
          <a:noFill/>
        </p:spPr>
        <p:txBody>
          <a:bodyPr wrap="none" rtlCol="0">
            <a:spAutoFit/>
          </a:bodyPr>
          <a:lstStyle/>
          <a:p>
            <a:pPr algn="ctr"/>
            <a:r>
              <a:rPr lang="it-IT" sz="4800" dirty="0" smtClean="0"/>
              <a:t>Progettare un franchising </a:t>
            </a:r>
          </a:p>
          <a:p>
            <a:pPr algn="ctr"/>
            <a:r>
              <a:rPr lang="it-IT" sz="4800" dirty="0" smtClean="0"/>
              <a:t>vincente è una cosa seria</a:t>
            </a:r>
            <a:endParaRPr lang="it-IT" sz="4800" dirty="0"/>
          </a:p>
        </p:txBody>
      </p:sp>
      <p:graphicFrame>
        <p:nvGraphicFramePr>
          <p:cNvPr id="3" name="Tabella 2"/>
          <p:cNvGraphicFramePr>
            <a:graphicFrameLocks noGrp="1"/>
          </p:cNvGraphicFramePr>
          <p:nvPr/>
        </p:nvGraphicFramePr>
        <p:xfrm>
          <a:off x="428596" y="2646370"/>
          <a:ext cx="8286810" cy="3474720"/>
        </p:xfrm>
        <a:graphic>
          <a:graphicData uri="http://schemas.openxmlformats.org/drawingml/2006/table">
            <a:tbl>
              <a:tblPr firstRow="1" bandRow="1">
                <a:tableStyleId>{5C22544A-7EE6-4342-B048-85BDC9FD1C3A}</a:tableStyleId>
              </a:tblPr>
              <a:tblGrid>
                <a:gridCol w="1657362"/>
                <a:gridCol w="1657362"/>
                <a:gridCol w="1657362"/>
                <a:gridCol w="1657362"/>
                <a:gridCol w="1657362"/>
              </a:tblGrid>
              <a:tr h="370840">
                <a:tc>
                  <a:txBody>
                    <a:bodyPr/>
                    <a:lstStyle/>
                    <a:p>
                      <a:pPr algn="ctr"/>
                      <a:r>
                        <a:rPr lang="it-IT" dirty="0" err="1" smtClean="0">
                          <a:solidFill>
                            <a:schemeClr val="tx1"/>
                          </a:solidFill>
                        </a:rPr>
                        <a:t>Autoimpiego</a:t>
                      </a:r>
                      <a:endParaRPr lang="it-IT" dirty="0" smtClean="0">
                        <a:solidFill>
                          <a:schemeClr val="tx1"/>
                        </a:solidFill>
                      </a:endParaRPr>
                    </a:p>
                    <a:p>
                      <a:pPr algn="ctr"/>
                      <a:r>
                        <a:rPr lang="it-IT" dirty="0" smtClean="0">
                          <a:solidFill>
                            <a:schemeClr val="tx1"/>
                          </a:solidFill>
                        </a:rPr>
                        <a:t>junior/senior</a:t>
                      </a:r>
                    </a:p>
                    <a:p>
                      <a:pPr algn="ctr"/>
                      <a:r>
                        <a:rPr lang="it-IT" dirty="0" smtClean="0">
                          <a:solidFill>
                            <a:schemeClr val="tx1"/>
                          </a:solidFill>
                        </a:rPr>
                        <a:t>fino a 25k</a:t>
                      </a:r>
                      <a:endParaRPr lang="it-IT" dirty="0">
                        <a:solidFill>
                          <a:schemeClr val="tx1"/>
                        </a:solidFill>
                      </a:endParaRPr>
                    </a:p>
                  </a:txBody>
                  <a:tcPr/>
                </a:tc>
                <a:tc>
                  <a:txBody>
                    <a:bodyPr/>
                    <a:lstStyle/>
                    <a:p>
                      <a:pPr algn="ctr"/>
                      <a:r>
                        <a:rPr lang="it-IT" dirty="0" smtClean="0">
                          <a:solidFill>
                            <a:schemeClr val="tx1"/>
                          </a:solidFill>
                        </a:rPr>
                        <a:t>Impresa Familiare</a:t>
                      </a:r>
                    </a:p>
                    <a:p>
                      <a:pPr algn="ctr"/>
                      <a:r>
                        <a:rPr lang="it-IT" dirty="0" smtClean="0">
                          <a:solidFill>
                            <a:schemeClr val="tx1"/>
                          </a:solidFill>
                        </a:rPr>
                        <a:t>da 25k a 75k</a:t>
                      </a:r>
                      <a:endParaRPr lang="it-IT" dirty="0">
                        <a:solidFill>
                          <a:schemeClr val="tx1"/>
                        </a:solidFill>
                      </a:endParaRPr>
                    </a:p>
                  </a:txBody>
                  <a:tcPr/>
                </a:tc>
                <a:tc>
                  <a:txBody>
                    <a:bodyPr/>
                    <a:lstStyle/>
                    <a:p>
                      <a:pPr algn="ctr"/>
                      <a:r>
                        <a:rPr lang="it-IT" dirty="0" smtClean="0">
                          <a:solidFill>
                            <a:schemeClr val="tx1"/>
                          </a:solidFill>
                        </a:rPr>
                        <a:t>Manager</a:t>
                      </a:r>
                    </a:p>
                    <a:p>
                      <a:pPr algn="ctr"/>
                      <a:r>
                        <a:rPr lang="it-IT" dirty="0" smtClean="0">
                          <a:solidFill>
                            <a:schemeClr val="tx1"/>
                          </a:solidFill>
                        </a:rPr>
                        <a:t>Imprenditore</a:t>
                      </a:r>
                    </a:p>
                    <a:p>
                      <a:pPr algn="ctr"/>
                      <a:r>
                        <a:rPr lang="it-IT" dirty="0" smtClean="0">
                          <a:solidFill>
                            <a:schemeClr val="tx1"/>
                          </a:solidFill>
                        </a:rPr>
                        <a:t>da</a:t>
                      </a:r>
                      <a:r>
                        <a:rPr lang="it-IT" baseline="0" dirty="0" smtClean="0">
                          <a:solidFill>
                            <a:schemeClr val="tx1"/>
                          </a:solidFill>
                        </a:rPr>
                        <a:t> 75k a 150k</a:t>
                      </a:r>
                      <a:endParaRPr lang="it-IT" dirty="0">
                        <a:solidFill>
                          <a:schemeClr val="tx1"/>
                        </a:solidFill>
                      </a:endParaRPr>
                    </a:p>
                  </a:txBody>
                  <a:tcPr/>
                </a:tc>
                <a:tc>
                  <a:txBody>
                    <a:bodyPr/>
                    <a:lstStyle/>
                    <a:p>
                      <a:pPr algn="ctr"/>
                      <a:r>
                        <a:rPr lang="it-IT" b="1" dirty="0" smtClean="0">
                          <a:solidFill>
                            <a:schemeClr val="tx1"/>
                          </a:solidFill>
                        </a:rPr>
                        <a:t>Investitore</a:t>
                      </a:r>
                    </a:p>
                    <a:p>
                      <a:pPr algn="ctr"/>
                      <a:r>
                        <a:rPr lang="it-IT" b="1" dirty="0" smtClean="0">
                          <a:solidFill>
                            <a:schemeClr val="tx1"/>
                          </a:solidFill>
                        </a:rPr>
                        <a:t>Seriale</a:t>
                      </a:r>
                    </a:p>
                    <a:p>
                      <a:pPr algn="ctr"/>
                      <a:r>
                        <a:rPr lang="it-IT" b="1" dirty="0" smtClean="0">
                          <a:solidFill>
                            <a:schemeClr val="tx1"/>
                          </a:solidFill>
                        </a:rPr>
                        <a:t>oltre i 150k</a:t>
                      </a:r>
                      <a:endParaRPr lang="it-IT" b="1" dirty="0">
                        <a:solidFill>
                          <a:schemeClr val="tx1"/>
                        </a:solidFill>
                      </a:endParaRPr>
                    </a:p>
                  </a:txBody>
                  <a:tcPr/>
                </a:tc>
                <a:tc>
                  <a:txBody>
                    <a:bodyPr/>
                    <a:lstStyle/>
                    <a:p>
                      <a:pPr algn="ctr"/>
                      <a:endParaRPr lang="it-IT" dirty="0" smtClean="0"/>
                    </a:p>
                    <a:p>
                      <a:pPr algn="ctr"/>
                      <a:r>
                        <a:rPr lang="it-IT" dirty="0" smtClean="0">
                          <a:solidFill>
                            <a:schemeClr val="tx1"/>
                          </a:solidFill>
                        </a:rPr>
                        <a:t>Marginalità</a:t>
                      </a:r>
                      <a:endParaRPr lang="it-IT" dirty="0">
                        <a:solidFill>
                          <a:schemeClr val="tx1"/>
                        </a:solidFill>
                      </a:endParaRPr>
                    </a:p>
                  </a:txBody>
                  <a:tcPr/>
                </a:tc>
              </a:tr>
              <a:tr h="370840">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a:p>
                  </a:txBody>
                  <a:tcPr/>
                </a:tc>
                <a:tc>
                  <a:txBody>
                    <a:bodyPr/>
                    <a:lstStyle/>
                    <a:p>
                      <a:r>
                        <a:rPr lang="it-IT" b="1" dirty="0" smtClean="0"/>
                        <a:t>Stipendio</a:t>
                      </a:r>
                    </a:p>
                    <a:p>
                      <a:endParaRPr lang="it-IT" b="1" dirty="0"/>
                    </a:p>
                  </a:txBody>
                  <a:tcPr/>
                </a:tc>
              </a:tr>
              <a:tr h="370840">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a:p>
                  </a:txBody>
                  <a:tcPr/>
                </a:tc>
                <a:tc>
                  <a:txBody>
                    <a:bodyPr/>
                    <a:lstStyle/>
                    <a:p>
                      <a:r>
                        <a:rPr lang="it-IT" b="1" dirty="0" smtClean="0"/>
                        <a:t>Buon</a:t>
                      </a:r>
                      <a:r>
                        <a:rPr lang="it-IT" b="1" baseline="0" dirty="0" smtClean="0"/>
                        <a:t> </a:t>
                      </a:r>
                      <a:r>
                        <a:rPr lang="it-IT" b="1" dirty="0" smtClean="0"/>
                        <a:t>stipendio</a:t>
                      </a:r>
                    </a:p>
                    <a:p>
                      <a:endParaRPr lang="it-IT" b="1" dirty="0"/>
                    </a:p>
                  </a:txBody>
                  <a:tcPr/>
                </a:tc>
              </a:tr>
              <a:tr h="370840">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a:p>
                  </a:txBody>
                  <a:tcPr/>
                </a:tc>
                <a:tc>
                  <a:txBody>
                    <a:bodyPr/>
                    <a:lstStyle/>
                    <a:p>
                      <a:r>
                        <a:rPr lang="it-IT" b="1" dirty="0" smtClean="0"/>
                        <a:t>Utile</a:t>
                      </a:r>
                    </a:p>
                    <a:p>
                      <a:endParaRPr lang="it-IT" b="1" dirty="0"/>
                    </a:p>
                  </a:txBody>
                  <a:tcPr/>
                </a:tc>
              </a:tr>
              <a:tr h="370840">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a:p>
                  </a:txBody>
                  <a:tcPr/>
                </a:tc>
                <a:tc>
                  <a:txBody>
                    <a:bodyPr/>
                    <a:lstStyle/>
                    <a:p>
                      <a:r>
                        <a:rPr lang="it-IT" b="1" dirty="0" smtClean="0"/>
                        <a:t>Rendita</a:t>
                      </a:r>
                    </a:p>
                    <a:p>
                      <a:endParaRPr lang="it-IT" b="1" dirty="0"/>
                    </a:p>
                  </a:txBody>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85852" y="357166"/>
            <a:ext cx="6619826" cy="1569660"/>
          </a:xfrm>
          <a:prstGeom prst="rect">
            <a:avLst/>
          </a:prstGeom>
          <a:noFill/>
        </p:spPr>
        <p:txBody>
          <a:bodyPr wrap="none" rtlCol="0">
            <a:spAutoFit/>
          </a:bodyPr>
          <a:lstStyle/>
          <a:p>
            <a:pPr algn="ctr"/>
            <a:r>
              <a:rPr lang="it-IT" sz="4800" dirty="0" smtClean="0"/>
              <a:t>Progettare un franchising </a:t>
            </a:r>
          </a:p>
          <a:p>
            <a:pPr algn="ctr"/>
            <a:r>
              <a:rPr lang="it-IT" sz="4800" dirty="0" smtClean="0"/>
              <a:t>vincente è una cosa seria</a:t>
            </a:r>
            <a:endParaRPr lang="it-IT" sz="4800" dirty="0"/>
          </a:p>
        </p:txBody>
      </p:sp>
      <p:graphicFrame>
        <p:nvGraphicFramePr>
          <p:cNvPr id="3" name="Tabella 2"/>
          <p:cNvGraphicFramePr>
            <a:graphicFrameLocks noGrp="1"/>
          </p:cNvGraphicFramePr>
          <p:nvPr/>
        </p:nvGraphicFramePr>
        <p:xfrm>
          <a:off x="428596" y="2646370"/>
          <a:ext cx="8286810" cy="3474720"/>
        </p:xfrm>
        <a:graphic>
          <a:graphicData uri="http://schemas.openxmlformats.org/drawingml/2006/table">
            <a:tbl>
              <a:tblPr firstRow="1" bandRow="1">
                <a:tableStyleId>{5C22544A-7EE6-4342-B048-85BDC9FD1C3A}</a:tableStyleId>
              </a:tblPr>
              <a:tblGrid>
                <a:gridCol w="1657362"/>
                <a:gridCol w="1657362"/>
                <a:gridCol w="1657362"/>
                <a:gridCol w="1657362"/>
                <a:gridCol w="1657362"/>
              </a:tblGrid>
              <a:tr h="370840">
                <a:tc>
                  <a:txBody>
                    <a:bodyPr/>
                    <a:lstStyle/>
                    <a:p>
                      <a:pPr algn="ctr"/>
                      <a:r>
                        <a:rPr lang="it-IT" dirty="0" err="1" smtClean="0">
                          <a:solidFill>
                            <a:schemeClr val="tx1"/>
                          </a:solidFill>
                        </a:rPr>
                        <a:t>Autoimpiego</a:t>
                      </a:r>
                      <a:endParaRPr lang="it-IT" dirty="0" smtClean="0">
                        <a:solidFill>
                          <a:schemeClr val="tx1"/>
                        </a:solidFill>
                      </a:endParaRPr>
                    </a:p>
                    <a:p>
                      <a:pPr algn="ctr"/>
                      <a:r>
                        <a:rPr lang="it-IT" dirty="0" smtClean="0">
                          <a:solidFill>
                            <a:schemeClr val="tx1"/>
                          </a:solidFill>
                        </a:rPr>
                        <a:t>junior/senior</a:t>
                      </a:r>
                    </a:p>
                    <a:p>
                      <a:pPr algn="ctr"/>
                      <a:r>
                        <a:rPr lang="it-IT" dirty="0" smtClean="0">
                          <a:solidFill>
                            <a:schemeClr val="tx1"/>
                          </a:solidFill>
                        </a:rPr>
                        <a:t>fino a 25k</a:t>
                      </a:r>
                      <a:endParaRPr lang="it-IT" dirty="0">
                        <a:solidFill>
                          <a:schemeClr val="tx1"/>
                        </a:solidFill>
                      </a:endParaRPr>
                    </a:p>
                  </a:txBody>
                  <a:tcPr/>
                </a:tc>
                <a:tc>
                  <a:txBody>
                    <a:bodyPr/>
                    <a:lstStyle/>
                    <a:p>
                      <a:pPr algn="ctr"/>
                      <a:r>
                        <a:rPr lang="it-IT" dirty="0" smtClean="0">
                          <a:solidFill>
                            <a:schemeClr val="tx1"/>
                          </a:solidFill>
                        </a:rPr>
                        <a:t>Impresa Familiare</a:t>
                      </a:r>
                    </a:p>
                    <a:p>
                      <a:pPr algn="ctr"/>
                      <a:r>
                        <a:rPr lang="it-IT" dirty="0" smtClean="0">
                          <a:solidFill>
                            <a:schemeClr val="tx1"/>
                          </a:solidFill>
                        </a:rPr>
                        <a:t>da 25k a 75k</a:t>
                      </a:r>
                      <a:endParaRPr lang="it-IT" dirty="0">
                        <a:solidFill>
                          <a:schemeClr val="tx1"/>
                        </a:solidFill>
                      </a:endParaRPr>
                    </a:p>
                  </a:txBody>
                  <a:tcPr/>
                </a:tc>
                <a:tc>
                  <a:txBody>
                    <a:bodyPr/>
                    <a:lstStyle/>
                    <a:p>
                      <a:pPr algn="ctr"/>
                      <a:r>
                        <a:rPr lang="it-IT" dirty="0" smtClean="0">
                          <a:solidFill>
                            <a:schemeClr val="tx1"/>
                          </a:solidFill>
                        </a:rPr>
                        <a:t>Manager</a:t>
                      </a:r>
                    </a:p>
                    <a:p>
                      <a:pPr algn="ctr"/>
                      <a:r>
                        <a:rPr lang="it-IT" dirty="0" smtClean="0">
                          <a:solidFill>
                            <a:schemeClr val="tx1"/>
                          </a:solidFill>
                        </a:rPr>
                        <a:t>Imprenditore</a:t>
                      </a:r>
                    </a:p>
                    <a:p>
                      <a:pPr algn="ctr"/>
                      <a:r>
                        <a:rPr lang="it-IT" dirty="0" smtClean="0">
                          <a:solidFill>
                            <a:schemeClr val="tx1"/>
                          </a:solidFill>
                        </a:rPr>
                        <a:t>da</a:t>
                      </a:r>
                      <a:r>
                        <a:rPr lang="it-IT" baseline="0" dirty="0" smtClean="0">
                          <a:solidFill>
                            <a:schemeClr val="tx1"/>
                          </a:solidFill>
                        </a:rPr>
                        <a:t> 75k a 150k</a:t>
                      </a:r>
                      <a:endParaRPr lang="it-IT" dirty="0">
                        <a:solidFill>
                          <a:schemeClr val="tx1"/>
                        </a:solidFill>
                      </a:endParaRPr>
                    </a:p>
                  </a:txBody>
                  <a:tcPr/>
                </a:tc>
                <a:tc>
                  <a:txBody>
                    <a:bodyPr/>
                    <a:lstStyle/>
                    <a:p>
                      <a:pPr algn="ctr"/>
                      <a:r>
                        <a:rPr lang="it-IT" b="1" dirty="0" smtClean="0">
                          <a:solidFill>
                            <a:schemeClr val="tx1"/>
                          </a:solidFill>
                        </a:rPr>
                        <a:t>Investitore</a:t>
                      </a:r>
                    </a:p>
                    <a:p>
                      <a:pPr algn="ctr"/>
                      <a:r>
                        <a:rPr lang="it-IT" b="1" dirty="0" smtClean="0">
                          <a:solidFill>
                            <a:schemeClr val="tx1"/>
                          </a:solidFill>
                        </a:rPr>
                        <a:t>Seriale</a:t>
                      </a:r>
                    </a:p>
                    <a:p>
                      <a:pPr algn="ctr"/>
                      <a:r>
                        <a:rPr lang="it-IT" b="1" dirty="0" smtClean="0">
                          <a:solidFill>
                            <a:schemeClr val="tx1"/>
                          </a:solidFill>
                        </a:rPr>
                        <a:t>oltre i 150k</a:t>
                      </a:r>
                      <a:endParaRPr lang="it-IT" b="1" dirty="0">
                        <a:solidFill>
                          <a:schemeClr val="tx1"/>
                        </a:solidFill>
                      </a:endParaRPr>
                    </a:p>
                  </a:txBody>
                  <a:tcPr/>
                </a:tc>
                <a:tc>
                  <a:txBody>
                    <a:bodyPr/>
                    <a:lstStyle/>
                    <a:p>
                      <a:pPr algn="ctr"/>
                      <a:endParaRPr lang="it-IT" dirty="0" smtClean="0"/>
                    </a:p>
                    <a:p>
                      <a:pPr algn="ctr"/>
                      <a:r>
                        <a:rPr lang="it-IT" dirty="0" smtClean="0">
                          <a:solidFill>
                            <a:schemeClr val="tx1"/>
                          </a:solidFill>
                        </a:rPr>
                        <a:t>Marginalità</a:t>
                      </a:r>
                      <a:endParaRPr lang="it-IT" dirty="0">
                        <a:solidFill>
                          <a:schemeClr val="tx1"/>
                        </a:solidFill>
                      </a:endParaRPr>
                    </a:p>
                  </a:txBody>
                  <a:tcPr/>
                </a:tc>
              </a:tr>
              <a:tr h="370840">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a:p>
                  </a:txBody>
                  <a:tcPr/>
                </a:tc>
                <a:tc>
                  <a:txBody>
                    <a:bodyPr/>
                    <a:lstStyle/>
                    <a:p>
                      <a:r>
                        <a:rPr lang="it-IT" b="1" dirty="0" smtClean="0"/>
                        <a:t>Stipendio</a:t>
                      </a:r>
                    </a:p>
                    <a:p>
                      <a:endParaRPr lang="it-IT" b="1" dirty="0"/>
                    </a:p>
                  </a:txBody>
                  <a:tcPr/>
                </a:tc>
              </a:tr>
              <a:tr h="370840">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a:p>
                  </a:txBody>
                  <a:tcPr/>
                </a:tc>
                <a:tc>
                  <a:txBody>
                    <a:bodyPr/>
                    <a:lstStyle/>
                    <a:p>
                      <a:r>
                        <a:rPr lang="it-IT" b="1" dirty="0" smtClean="0"/>
                        <a:t>Buon</a:t>
                      </a:r>
                      <a:r>
                        <a:rPr lang="it-IT" b="1" baseline="0" dirty="0" smtClean="0"/>
                        <a:t> </a:t>
                      </a:r>
                      <a:r>
                        <a:rPr lang="it-IT" b="1" dirty="0" smtClean="0"/>
                        <a:t>stipendio</a:t>
                      </a:r>
                    </a:p>
                    <a:p>
                      <a:endParaRPr lang="it-IT" b="1" dirty="0"/>
                    </a:p>
                  </a:txBody>
                  <a:tcPr/>
                </a:tc>
              </a:tr>
              <a:tr h="370840">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a:p>
                  </a:txBody>
                  <a:tcPr/>
                </a:tc>
                <a:tc>
                  <a:txBody>
                    <a:bodyPr/>
                    <a:lstStyle/>
                    <a:p>
                      <a:r>
                        <a:rPr lang="it-IT" b="1" dirty="0" smtClean="0"/>
                        <a:t>Utile</a:t>
                      </a:r>
                    </a:p>
                    <a:p>
                      <a:endParaRPr lang="it-IT" b="1" dirty="0"/>
                    </a:p>
                  </a:txBody>
                  <a:tcPr/>
                </a:tc>
              </a:tr>
              <a:tr h="370840">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a:p>
                  </a:txBody>
                  <a:tcPr/>
                </a:tc>
                <a:tc>
                  <a:txBody>
                    <a:bodyPr/>
                    <a:lstStyle/>
                    <a:p>
                      <a:r>
                        <a:rPr lang="it-IT" b="1" dirty="0" smtClean="0"/>
                        <a:t>Rendita</a:t>
                      </a:r>
                    </a:p>
                    <a:p>
                      <a:endParaRPr lang="it-IT" b="1" dirty="0"/>
                    </a:p>
                  </a:txBody>
                  <a:tcPr/>
                </a:tc>
              </a:tr>
            </a:tbl>
          </a:graphicData>
        </a:graphic>
      </p:graphicFrame>
      <p:sp>
        <p:nvSpPr>
          <p:cNvPr id="4" name="Ovale 3"/>
          <p:cNvSpPr/>
          <p:nvPr/>
        </p:nvSpPr>
        <p:spPr>
          <a:xfrm>
            <a:off x="1071538" y="3714752"/>
            <a:ext cx="285752" cy="28575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LaCie\Toshiba\2. CONSULENZA SOLUZIONI\1. SOLUZIONI ITALIA\0. Solstart &amp; Solgest\Archivio\0. Soluzioni\Nuovo logo Soluzioni\Soluzioni-quadrato.png"/>
          <p:cNvPicPr>
            <a:picLocks noChangeAspect="1" noChangeArrowheads="1"/>
          </p:cNvPicPr>
          <p:nvPr/>
        </p:nvPicPr>
        <p:blipFill>
          <a:blip r:embed="rId2"/>
          <a:srcRect/>
          <a:stretch>
            <a:fillRect/>
          </a:stretch>
        </p:blipFill>
        <p:spPr bwMode="auto">
          <a:xfrm>
            <a:off x="1000100" y="1842325"/>
            <a:ext cx="2143140" cy="1729551"/>
          </a:xfrm>
          <a:prstGeom prst="rect">
            <a:avLst/>
          </a:prstGeom>
          <a:noFill/>
        </p:spPr>
      </p:pic>
      <p:pic>
        <p:nvPicPr>
          <p:cNvPr id="1027" name="Picture 3" descr="D:\Back up\1. FRANCHISING MODEL\PERSONAL BRANDING\Logo EDM\logo.jpg"/>
          <p:cNvPicPr>
            <a:picLocks noChangeAspect="1" noChangeArrowheads="1"/>
          </p:cNvPicPr>
          <p:nvPr/>
        </p:nvPicPr>
        <p:blipFill>
          <a:blip r:embed="rId3"/>
          <a:srcRect/>
          <a:stretch>
            <a:fillRect/>
          </a:stretch>
        </p:blipFill>
        <p:spPr bwMode="auto">
          <a:xfrm>
            <a:off x="3791722" y="1857364"/>
            <a:ext cx="1637534" cy="1643074"/>
          </a:xfrm>
          <a:prstGeom prst="rect">
            <a:avLst/>
          </a:prstGeom>
          <a:noFill/>
        </p:spPr>
      </p:pic>
      <p:pic>
        <p:nvPicPr>
          <p:cNvPr id="1028" name="Picture 4" descr="D:\Back up\0. DI MAJO &amp; PARTNER\DOCUMENTI DI MAJO &amp; PARTNER\Logo Di Majo &amp; Partner\logo_dimajo&amp;part-01.png"/>
          <p:cNvPicPr>
            <a:picLocks noChangeAspect="1" noChangeArrowheads="1"/>
          </p:cNvPicPr>
          <p:nvPr/>
        </p:nvPicPr>
        <p:blipFill>
          <a:blip r:embed="rId4"/>
          <a:srcRect/>
          <a:stretch>
            <a:fillRect/>
          </a:stretch>
        </p:blipFill>
        <p:spPr bwMode="auto">
          <a:xfrm>
            <a:off x="6000760" y="1857364"/>
            <a:ext cx="2214578" cy="1610602"/>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85852" y="357166"/>
            <a:ext cx="6619826" cy="1569660"/>
          </a:xfrm>
          <a:prstGeom prst="rect">
            <a:avLst/>
          </a:prstGeom>
          <a:noFill/>
        </p:spPr>
        <p:txBody>
          <a:bodyPr wrap="none" rtlCol="0">
            <a:spAutoFit/>
          </a:bodyPr>
          <a:lstStyle/>
          <a:p>
            <a:pPr algn="ctr"/>
            <a:r>
              <a:rPr lang="it-IT" sz="4800" dirty="0" smtClean="0"/>
              <a:t>Progettare un franchising </a:t>
            </a:r>
          </a:p>
          <a:p>
            <a:pPr algn="ctr"/>
            <a:r>
              <a:rPr lang="it-IT" sz="4800" dirty="0" smtClean="0"/>
              <a:t>vincente è una cosa seria</a:t>
            </a:r>
            <a:endParaRPr lang="it-IT" sz="4800" dirty="0"/>
          </a:p>
        </p:txBody>
      </p:sp>
      <p:graphicFrame>
        <p:nvGraphicFramePr>
          <p:cNvPr id="3" name="Tabella 2"/>
          <p:cNvGraphicFramePr>
            <a:graphicFrameLocks noGrp="1"/>
          </p:cNvGraphicFramePr>
          <p:nvPr/>
        </p:nvGraphicFramePr>
        <p:xfrm>
          <a:off x="428596" y="2646370"/>
          <a:ext cx="8286810" cy="3474720"/>
        </p:xfrm>
        <a:graphic>
          <a:graphicData uri="http://schemas.openxmlformats.org/drawingml/2006/table">
            <a:tbl>
              <a:tblPr firstRow="1" bandRow="1">
                <a:tableStyleId>{5C22544A-7EE6-4342-B048-85BDC9FD1C3A}</a:tableStyleId>
              </a:tblPr>
              <a:tblGrid>
                <a:gridCol w="1657362"/>
                <a:gridCol w="1657362"/>
                <a:gridCol w="1657362"/>
                <a:gridCol w="1657362"/>
                <a:gridCol w="1657362"/>
              </a:tblGrid>
              <a:tr h="370840">
                <a:tc>
                  <a:txBody>
                    <a:bodyPr/>
                    <a:lstStyle/>
                    <a:p>
                      <a:pPr algn="ctr"/>
                      <a:r>
                        <a:rPr lang="it-IT" dirty="0" err="1" smtClean="0">
                          <a:solidFill>
                            <a:schemeClr val="tx1"/>
                          </a:solidFill>
                        </a:rPr>
                        <a:t>Autoimpiego</a:t>
                      </a:r>
                      <a:endParaRPr lang="it-IT" dirty="0" smtClean="0">
                        <a:solidFill>
                          <a:schemeClr val="tx1"/>
                        </a:solidFill>
                      </a:endParaRPr>
                    </a:p>
                    <a:p>
                      <a:pPr algn="ctr"/>
                      <a:r>
                        <a:rPr lang="it-IT" dirty="0" smtClean="0">
                          <a:solidFill>
                            <a:schemeClr val="tx1"/>
                          </a:solidFill>
                        </a:rPr>
                        <a:t>junior/senior</a:t>
                      </a:r>
                    </a:p>
                    <a:p>
                      <a:pPr algn="ctr"/>
                      <a:r>
                        <a:rPr lang="it-IT" dirty="0" smtClean="0">
                          <a:solidFill>
                            <a:schemeClr val="tx1"/>
                          </a:solidFill>
                        </a:rPr>
                        <a:t>fino a 25k</a:t>
                      </a:r>
                      <a:endParaRPr lang="it-IT" dirty="0">
                        <a:solidFill>
                          <a:schemeClr val="tx1"/>
                        </a:solidFill>
                      </a:endParaRPr>
                    </a:p>
                  </a:txBody>
                  <a:tcPr/>
                </a:tc>
                <a:tc>
                  <a:txBody>
                    <a:bodyPr/>
                    <a:lstStyle/>
                    <a:p>
                      <a:pPr algn="ctr"/>
                      <a:r>
                        <a:rPr lang="it-IT" dirty="0" smtClean="0">
                          <a:solidFill>
                            <a:schemeClr val="tx1"/>
                          </a:solidFill>
                        </a:rPr>
                        <a:t>Impresa Familiare</a:t>
                      </a:r>
                    </a:p>
                    <a:p>
                      <a:pPr algn="ctr"/>
                      <a:r>
                        <a:rPr lang="it-IT" dirty="0" smtClean="0">
                          <a:solidFill>
                            <a:schemeClr val="tx1"/>
                          </a:solidFill>
                        </a:rPr>
                        <a:t>da 25k a 75k</a:t>
                      </a:r>
                      <a:endParaRPr lang="it-IT" dirty="0">
                        <a:solidFill>
                          <a:schemeClr val="tx1"/>
                        </a:solidFill>
                      </a:endParaRPr>
                    </a:p>
                  </a:txBody>
                  <a:tcPr/>
                </a:tc>
                <a:tc>
                  <a:txBody>
                    <a:bodyPr/>
                    <a:lstStyle/>
                    <a:p>
                      <a:pPr algn="ctr"/>
                      <a:r>
                        <a:rPr lang="it-IT" dirty="0" smtClean="0">
                          <a:solidFill>
                            <a:schemeClr val="tx1"/>
                          </a:solidFill>
                        </a:rPr>
                        <a:t>Manager</a:t>
                      </a:r>
                    </a:p>
                    <a:p>
                      <a:pPr algn="ctr"/>
                      <a:r>
                        <a:rPr lang="it-IT" dirty="0" smtClean="0">
                          <a:solidFill>
                            <a:schemeClr val="tx1"/>
                          </a:solidFill>
                        </a:rPr>
                        <a:t>Imprenditore</a:t>
                      </a:r>
                    </a:p>
                    <a:p>
                      <a:pPr algn="ctr"/>
                      <a:r>
                        <a:rPr lang="it-IT" dirty="0" smtClean="0">
                          <a:solidFill>
                            <a:schemeClr val="tx1"/>
                          </a:solidFill>
                        </a:rPr>
                        <a:t>da</a:t>
                      </a:r>
                      <a:r>
                        <a:rPr lang="it-IT" baseline="0" dirty="0" smtClean="0">
                          <a:solidFill>
                            <a:schemeClr val="tx1"/>
                          </a:solidFill>
                        </a:rPr>
                        <a:t> 75k a 150k</a:t>
                      </a:r>
                      <a:endParaRPr lang="it-IT" dirty="0">
                        <a:solidFill>
                          <a:schemeClr val="tx1"/>
                        </a:solidFill>
                      </a:endParaRPr>
                    </a:p>
                  </a:txBody>
                  <a:tcPr/>
                </a:tc>
                <a:tc>
                  <a:txBody>
                    <a:bodyPr/>
                    <a:lstStyle/>
                    <a:p>
                      <a:pPr algn="ctr"/>
                      <a:r>
                        <a:rPr lang="it-IT" b="1" dirty="0" smtClean="0">
                          <a:solidFill>
                            <a:schemeClr val="tx1"/>
                          </a:solidFill>
                        </a:rPr>
                        <a:t>Investitore</a:t>
                      </a:r>
                    </a:p>
                    <a:p>
                      <a:pPr algn="ctr"/>
                      <a:r>
                        <a:rPr lang="it-IT" b="1" dirty="0" smtClean="0">
                          <a:solidFill>
                            <a:schemeClr val="tx1"/>
                          </a:solidFill>
                        </a:rPr>
                        <a:t>Seriale</a:t>
                      </a:r>
                    </a:p>
                    <a:p>
                      <a:pPr algn="ctr"/>
                      <a:r>
                        <a:rPr lang="it-IT" b="1" dirty="0" smtClean="0">
                          <a:solidFill>
                            <a:schemeClr val="tx1"/>
                          </a:solidFill>
                        </a:rPr>
                        <a:t>oltre i 150k</a:t>
                      </a:r>
                      <a:endParaRPr lang="it-IT" b="1" dirty="0">
                        <a:solidFill>
                          <a:schemeClr val="tx1"/>
                        </a:solidFill>
                      </a:endParaRPr>
                    </a:p>
                  </a:txBody>
                  <a:tcPr/>
                </a:tc>
                <a:tc>
                  <a:txBody>
                    <a:bodyPr/>
                    <a:lstStyle/>
                    <a:p>
                      <a:pPr algn="ctr"/>
                      <a:endParaRPr lang="it-IT" dirty="0" smtClean="0"/>
                    </a:p>
                    <a:p>
                      <a:pPr algn="ctr"/>
                      <a:r>
                        <a:rPr lang="it-IT" dirty="0" smtClean="0">
                          <a:solidFill>
                            <a:schemeClr val="tx1"/>
                          </a:solidFill>
                        </a:rPr>
                        <a:t>Marginalità</a:t>
                      </a:r>
                      <a:endParaRPr lang="it-IT" dirty="0">
                        <a:solidFill>
                          <a:schemeClr val="tx1"/>
                        </a:solidFill>
                      </a:endParaRPr>
                    </a:p>
                  </a:txBody>
                  <a:tcPr/>
                </a:tc>
              </a:tr>
              <a:tr h="370840">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a:p>
                  </a:txBody>
                  <a:tcPr/>
                </a:tc>
                <a:tc>
                  <a:txBody>
                    <a:bodyPr/>
                    <a:lstStyle/>
                    <a:p>
                      <a:r>
                        <a:rPr lang="it-IT" b="1" dirty="0" smtClean="0"/>
                        <a:t>Stipendio</a:t>
                      </a:r>
                    </a:p>
                    <a:p>
                      <a:endParaRPr lang="it-IT" b="1" dirty="0"/>
                    </a:p>
                  </a:txBody>
                  <a:tcPr/>
                </a:tc>
              </a:tr>
              <a:tr h="370840">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a:p>
                  </a:txBody>
                  <a:tcPr/>
                </a:tc>
                <a:tc>
                  <a:txBody>
                    <a:bodyPr/>
                    <a:lstStyle/>
                    <a:p>
                      <a:r>
                        <a:rPr lang="it-IT" b="1" dirty="0" smtClean="0"/>
                        <a:t>Buon</a:t>
                      </a:r>
                      <a:r>
                        <a:rPr lang="it-IT" b="1" baseline="0" dirty="0" smtClean="0"/>
                        <a:t> </a:t>
                      </a:r>
                      <a:r>
                        <a:rPr lang="it-IT" b="1" dirty="0" smtClean="0"/>
                        <a:t>stipendio</a:t>
                      </a:r>
                    </a:p>
                    <a:p>
                      <a:endParaRPr lang="it-IT" b="1" dirty="0"/>
                    </a:p>
                  </a:txBody>
                  <a:tcPr/>
                </a:tc>
              </a:tr>
              <a:tr h="370840">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a:p>
                  </a:txBody>
                  <a:tcPr/>
                </a:tc>
                <a:tc>
                  <a:txBody>
                    <a:bodyPr/>
                    <a:lstStyle/>
                    <a:p>
                      <a:r>
                        <a:rPr lang="it-IT" b="1" dirty="0" smtClean="0"/>
                        <a:t>Utile</a:t>
                      </a:r>
                    </a:p>
                    <a:p>
                      <a:endParaRPr lang="it-IT" b="1" dirty="0"/>
                    </a:p>
                  </a:txBody>
                  <a:tcPr/>
                </a:tc>
              </a:tr>
              <a:tr h="370840">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a:p>
                  </a:txBody>
                  <a:tcPr/>
                </a:tc>
                <a:tc>
                  <a:txBody>
                    <a:bodyPr/>
                    <a:lstStyle/>
                    <a:p>
                      <a:r>
                        <a:rPr lang="it-IT" b="1" dirty="0" smtClean="0"/>
                        <a:t>Rendita</a:t>
                      </a:r>
                    </a:p>
                    <a:p>
                      <a:endParaRPr lang="it-IT" b="1" dirty="0"/>
                    </a:p>
                  </a:txBody>
                  <a:tcPr/>
                </a:tc>
              </a:tr>
            </a:tbl>
          </a:graphicData>
        </a:graphic>
      </p:graphicFrame>
      <p:sp>
        <p:nvSpPr>
          <p:cNvPr id="4" name="Ovale 3"/>
          <p:cNvSpPr/>
          <p:nvPr/>
        </p:nvSpPr>
        <p:spPr>
          <a:xfrm>
            <a:off x="1071538" y="3714752"/>
            <a:ext cx="285752" cy="28575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p:cNvSpPr/>
          <p:nvPr/>
        </p:nvSpPr>
        <p:spPr>
          <a:xfrm>
            <a:off x="2786050" y="4357694"/>
            <a:ext cx="285752" cy="28575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a:off x="2786050" y="3714752"/>
            <a:ext cx="285752" cy="2857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85852" y="357166"/>
            <a:ext cx="6619826" cy="1569660"/>
          </a:xfrm>
          <a:prstGeom prst="rect">
            <a:avLst/>
          </a:prstGeom>
          <a:noFill/>
        </p:spPr>
        <p:txBody>
          <a:bodyPr wrap="none" rtlCol="0">
            <a:spAutoFit/>
          </a:bodyPr>
          <a:lstStyle/>
          <a:p>
            <a:pPr algn="ctr"/>
            <a:r>
              <a:rPr lang="it-IT" sz="4800" dirty="0" smtClean="0"/>
              <a:t>Progettare un franchising </a:t>
            </a:r>
          </a:p>
          <a:p>
            <a:pPr algn="ctr"/>
            <a:r>
              <a:rPr lang="it-IT" sz="4800" dirty="0" smtClean="0"/>
              <a:t>vincente è una cosa seria</a:t>
            </a:r>
            <a:endParaRPr lang="it-IT" sz="4800" dirty="0"/>
          </a:p>
        </p:txBody>
      </p:sp>
      <p:graphicFrame>
        <p:nvGraphicFramePr>
          <p:cNvPr id="3" name="Tabella 2"/>
          <p:cNvGraphicFramePr>
            <a:graphicFrameLocks noGrp="1"/>
          </p:cNvGraphicFramePr>
          <p:nvPr/>
        </p:nvGraphicFramePr>
        <p:xfrm>
          <a:off x="428596" y="2646370"/>
          <a:ext cx="8286810" cy="3474720"/>
        </p:xfrm>
        <a:graphic>
          <a:graphicData uri="http://schemas.openxmlformats.org/drawingml/2006/table">
            <a:tbl>
              <a:tblPr firstRow="1" bandRow="1">
                <a:tableStyleId>{5C22544A-7EE6-4342-B048-85BDC9FD1C3A}</a:tableStyleId>
              </a:tblPr>
              <a:tblGrid>
                <a:gridCol w="1657362"/>
                <a:gridCol w="1657362"/>
                <a:gridCol w="1657362"/>
                <a:gridCol w="1657362"/>
                <a:gridCol w="1657362"/>
              </a:tblGrid>
              <a:tr h="370840">
                <a:tc>
                  <a:txBody>
                    <a:bodyPr/>
                    <a:lstStyle/>
                    <a:p>
                      <a:pPr algn="ctr"/>
                      <a:r>
                        <a:rPr lang="it-IT" dirty="0" err="1" smtClean="0">
                          <a:solidFill>
                            <a:schemeClr val="tx1"/>
                          </a:solidFill>
                        </a:rPr>
                        <a:t>Autoimpiego</a:t>
                      </a:r>
                      <a:endParaRPr lang="it-IT" dirty="0" smtClean="0">
                        <a:solidFill>
                          <a:schemeClr val="tx1"/>
                        </a:solidFill>
                      </a:endParaRPr>
                    </a:p>
                    <a:p>
                      <a:pPr algn="ctr"/>
                      <a:r>
                        <a:rPr lang="it-IT" dirty="0" smtClean="0">
                          <a:solidFill>
                            <a:schemeClr val="tx1"/>
                          </a:solidFill>
                        </a:rPr>
                        <a:t>junior/senior</a:t>
                      </a:r>
                    </a:p>
                    <a:p>
                      <a:pPr algn="ctr"/>
                      <a:r>
                        <a:rPr lang="it-IT" dirty="0" smtClean="0">
                          <a:solidFill>
                            <a:schemeClr val="tx1"/>
                          </a:solidFill>
                        </a:rPr>
                        <a:t>fino a 25k</a:t>
                      </a:r>
                      <a:endParaRPr lang="it-IT" dirty="0">
                        <a:solidFill>
                          <a:schemeClr val="tx1"/>
                        </a:solidFill>
                      </a:endParaRPr>
                    </a:p>
                  </a:txBody>
                  <a:tcPr/>
                </a:tc>
                <a:tc>
                  <a:txBody>
                    <a:bodyPr/>
                    <a:lstStyle/>
                    <a:p>
                      <a:pPr algn="ctr"/>
                      <a:r>
                        <a:rPr lang="it-IT" dirty="0" smtClean="0">
                          <a:solidFill>
                            <a:schemeClr val="tx1"/>
                          </a:solidFill>
                        </a:rPr>
                        <a:t>Impresa Familiare</a:t>
                      </a:r>
                    </a:p>
                    <a:p>
                      <a:pPr algn="ctr"/>
                      <a:r>
                        <a:rPr lang="it-IT" dirty="0" smtClean="0">
                          <a:solidFill>
                            <a:schemeClr val="tx1"/>
                          </a:solidFill>
                        </a:rPr>
                        <a:t>da 25k a 75k</a:t>
                      </a:r>
                      <a:endParaRPr lang="it-IT" dirty="0">
                        <a:solidFill>
                          <a:schemeClr val="tx1"/>
                        </a:solidFill>
                      </a:endParaRPr>
                    </a:p>
                  </a:txBody>
                  <a:tcPr/>
                </a:tc>
                <a:tc>
                  <a:txBody>
                    <a:bodyPr/>
                    <a:lstStyle/>
                    <a:p>
                      <a:pPr algn="ctr"/>
                      <a:r>
                        <a:rPr lang="it-IT" dirty="0" smtClean="0">
                          <a:solidFill>
                            <a:schemeClr val="tx1"/>
                          </a:solidFill>
                        </a:rPr>
                        <a:t>Manager</a:t>
                      </a:r>
                    </a:p>
                    <a:p>
                      <a:pPr algn="ctr"/>
                      <a:r>
                        <a:rPr lang="it-IT" dirty="0" smtClean="0">
                          <a:solidFill>
                            <a:schemeClr val="tx1"/>
                          </a:solidFill>
                        </a:rPr>
                        <a:t>Imprenditore</a:t>
                      </a:r>
                    </a:p>
                    <a:p>
                      <a:pPr algn="ctr"/>
                      <a:r>
                        <a:rPr lang="it-IT" dirty="0" smtClean="0">
                          <a:solidFill>
                            <a:schemeClr val="tx1"/>
                          </a:solidFill>
                        </a:rPr>
                        <a:t>da</a:t>
                      </a:r>
                      <a:r>
                        <a:rPr lang="it-IT" baseline="0" dirty="0" smtClean="0">
                          <a:solidFill>
                            <a:schemeClr val="tx1"/>
                          </a:solidFill>
                        </a:rPr>
                        <a:t> 75k a 150k</a:t>
                      </a:r>
                      <a:endParaRPr lang="it-IT" dirty="0">
                        <a:solidFill>
                          <a:schemeClr val="tx1"/>
                        </a:solidFill>
                      </a:endParaRPr>
                    </a:p>
                  </a:txBody>
                  <a:tcPr/>
                </a:tc>
                <a:tc>
                  <a:txBody>
                    <a:bodyPr/>
                    <a:lstStyle/>
                    <a:p>
                      <a:pPr algn="ctr"/>
                      <a:r>
                        <a:rPr lang="it-IT" b="1" dirty="0" smtClean="0">
                          <a:solidFill>
                            <a:schemeClr val="tx1"/>
                          </a:solidFill>
                        </a:rPr>
                        <a:t>Investitore</a:t>
                      </a:r>
                    </a:p>
                    <a:p>
                      <a:pPr algn="ctr"/>
                      <a:r>
                        <a:rPr lang="it-IT" b="1" dirty="0" smtClean="0">
                          <a:solidFill>
                            <a:schemeClr val="tx1"/>
                          </a:solidFill>
                        </a:rPr>
                        <a:t>Seriale</a:t>
                      </a:r>
                    </a:p>
                    <a:p>
                      <a:pPr algn="ctr"/>
                      <a:r>
                        <a:rPr lang="it-IT" b="1" dirty="0" smtClean="0">
                          <a:solidFill>
                            <a:schemeClr val="tx1"/>
                          </a:solidFill>
                        </a:rPr>
                        <a:t>oltre i 150k</a:t>
                      </a:r>
                      <a:endParaRPr lang="it-IT" b="1" dirty="0">
                        <a:solidFill>
                          <a:schemeClr val="tx1"/>
                        </a:solidFill>
                      </a:endParaRPr>
                    </a:p>
                  </a:txBody>
                  <a:tcPr/>
                </a:tc>
                <a:tc>
                  <a:txBody>
                    <a:bodyPr/>
                    <a:lstStyle/>
                    <a:p>
                      <a:pPr algn="ctr"/>
                      <a:endParaRPr lang="it-IT" dirty="0" smtClean="0"/>
                    </a:p>
                    <a:p>
                      <a:pPr algn="ctr"/>
                      <a:r>
                        <a:rPr lang="it-IT" dirty="0" smtClean="0">
                          <a:solidFill>
                            <a:schemeClr val="tx1"/>
                          </a:solidFill>
                        </a:rPr>
                        <a:t>Marginalità</a:t>
                      </a:r>
                      <a:endParaRPr lang="it-IT" dirty="0">
                        <a:solidFill>
                          <a:schemeClr val="tx1"/>
                        </a:solidFill>
                      </a:endParaRPr>
                    </a:p>
                  </a:txBody>
                  <a:tcPr/>
                </a:tc>
              </a:tr>
              <a:tr h="370840">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a:p>
                  </a:txBody>
                  <a:tcPr/>
                </a:tc>
                <a:tc>
                  <a:txBody>
                    <a:bodyPr/>
                    <a:lstStyle/>
                    <a:p>
                      <a:r>
                        <a:rPr lang="it-IT" b="1" dirty="0" smtClean="0"/>
                        <a:t>Stipendio</a:t>
                      </a:r>
                    </a:p>
                    <a:p>
                      <a:endParaRPr lang="it-IT" b="1" dirty="0"/>
                    </a:p>
                  </a:txBody>
                  <a:tcPr/>
                </a:tc>
              </a:tr>
              <a:tr h="370840">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a:p>
                  </a:txBody>
                  <a:tcPr/>
                </a:tc>
                <a:tc>
                  <a:txBody>
                    <a:bodyPr/>
                    <a:lstStyle/>
                    <a:p>
                      <a:r>
                        <a:rPr lang="it-IT" b="1" dirty="0" smtClean="0"/>
                        <a:t>Buon</a:t>
                      </a:r>
                      <a:r>
                        <a:rPr lang="it-IT" b="1" baseline="0" dirty="0" smtClean="0"/>
                        <a:t> </a:t>
                      </a:r>
                      <a:r>
                        <a:rPr lang="it-IT" b="1" dirty="0" smtClean="0"/>
                        <a:t>stipendio</a:t>
                      </a:r>
                    </a:p>
                    <a:p>
                      <a:endParaRPr lang="it-IT" b="1" dirty="0"/>
                    </a:p>
                  </a:txBody>
                  <a:tcPr/>
                </a:tc>
              </a:tr>
              <a:tr h="370840">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a:p>
                  </a:txBody>
                  <a:tcPr/>
                </a:tc>
                <a:tc>
                  <a:txBody>
                    <a:bodyPr/>
                    <a:lstStyle/>
                    <a:p>
                      <a:r>
                        <a:rPr lang="it-IT" b="1" dirty="0" smtClean="0"/>
                        <a:t>Utile</a:t>
                      </a:r>
                    </a:p>
                    <a:p>
                      <a:endParaRPr lang="it-IT" b="1" dirty="0"/>
                    </a:p>
                  </a:txBody>
                  <a:tcPr/>
                </a:tc>
              </a:tr>
              <a:tr h="370840">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a:p>
                  </a:txBody>
                  <a:tcPr/>
                </a:tc>
                <a:tc>
                  <a:txBody>
                    <a:bodyPr/>
                    <a:lstStyle/>
                    <a:p>
                      <a:r>
                        <a:rPr lang="it-IT" b="1" dirty="0" smtClean="0"/>
                        <a:t>Rendita</a:t>
                      </a:r>
                    </a:p>
                    <a:p>
                      <a:endParaRPr lang="it-IT" b="1" dirty="0"/>
                    </a:p>
                  </a:txBody>
                  <a:tcPr/>
                </a:tc>
              </a:tr>
            </a:tbl>
          </a:graphicData>
        </a:graphic>
      </p:graphicFrame>
      <p:sp>
        <p:nvSpPr>
          <p:cNvPr id="4" name="Ovale 3"/>
          <p:cNvSpPr/>
          <p:nvPr/>
        </p:nvSpPr>
        <p:spPr>
          <a:xfrm>
            <a:off x="1071538" y="3714752"/>
            <a:ext cx="285752" cy="28575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p:cNvSpPr/>
          <p:nvPr/>
        </p:nvSpPr>
        <p:spPr>
          <a:xfrm>
            <a:off x="2786050" y="4357694"/>
            <a:ext cx="285752" cy="28575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a:off x="4429124" y="5000636"/>
            <a:ext cx="285752" cy="28575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2786050" y="3714752"/>
            <a:ext cx="285752" cy="2857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4429124" y="4357694"/>
            <a:ext cx="285752" cy="2857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4429124" y="3714752"/>
            <a:ext cx="285752" cy="2857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85852" y="357166"/>
            <a:ext cx="6619826" cy="1569660"/>
          </a:xfrm>
          <a:prstGeom prst="rect">
            <a:avLst/>
          </a:prstGeom>
          <a:noFill/>
        </p:spPr>
        <p:txBody>
          <a:bodyPr wrap="none" rtlCol="0">
            <a:spAutoFit/>
          </a:bodyPr>
          <a:lstStyle/>
          <a:p>
            <a:pPr algn="ctr"/>
            <a:r>
              <a:rPr lang="it-IT" sz="4800" dirty="0" smtClean="0"/>
              <a:t>Progettare un franchising </a:t>
            </a:r>
          </a:p>
          <a:p>
            <a:pPr algn="ctr"/>
            <a:r>
              <a:rPr lang="it-IT" sz="4800" dirty="0" smtClean="0"/>
              <a:t>vincente è una cosa seria</a:t>
            </a:r>
            <a:endParaRPr lang="it-IT" sz="4800" dirty="0"/>
          </a:p>
        </p:txBody>
      </p:sp>
      <p:graphicFrame>
        <p:nvGraphicFramePr>
          <p:cNvPr id="3" name="Tabella 2"/>
          <p:cNvGraphicFramePr>
            <a:graphicFrameLocks noGrp="1"/>
          </p:cNvGraphicFramePr>
          <p:nvPr/>
        </p:nvGraphicFramePr>
        <p:xfrm>
          <a:off x="428596" y="2646370"/>
          <a:ext cx="8286810" cy="3474720"/>
        </p:xfrm>
        <a:graphic>
          <a:graphicData uri="http://schemas.openxmlformats.org/drawingml/2006/table">
            <a:tbl>
              <a:tblPr firstRow="1" bandRow="1">
                <a:tableStyleId>{5C22544A-7EE6-4342-B048-85BDC9FD1C3A}</a:tableStyleId>
              </a:tblPr>
              <a:tblGrid>
                <a:gridCol w="1657362"/>
                <a:gridCol w="1657362"/>
                <a:gridCol w="1657362"/>
                <a:gridCol w="1657362"/>
                <a:gridCol w="1657362"/>
              </a:tblGrid>
              <a:tr h="370840">
                <a:tc>
                  <a:txBody>
                    <a:bodyPr/>
                    <a:lstStyle/>
                    <a:p>
                      <a:pPr algn="ctr"/>
                      <a:r>
                        <a:rPr lang="it-IT" dirty="0" err="1" smtClean="0">
                          <a:solidFill>
                            <a:schemeClr val="tx1"/>
                          </a:solidFill>
                        </a:rPr>
                        <a:t>Autoimpiego</a:t>
                      </a:r>
                      <a:endParaRPr lang="it-IT" dirty="0" smtClean="0">
                        <a:solidFill>
                          <a:schemeClr val="tx1"/>
                        </a:solidFill>
                      </a:endParaRPr>
                    </a:p>
                    <a:p>
                      <a:pPr algn="ctr"/>
                      <a:r>
                        <a:rPr lang="it-IT" dirty="0" smtClean="0">
                          <a:solidFill>
                            <a:schemeClr val="tx1"/>
                          </a:solidFill>
                        </a:rPr>
                        <a:t>junior/senior</a:t>
                      </a:r>
                    </a:p>
                    <a:p>
                      <a:pPr algn="ctr"/>
                      <a:r>
                        <a:rPr lang="it-IT" dirty="0" smtClean="0">
                          <a:solidFill>
                            <a:schemeClr val="tx1"/>
                          </a:solidFill>
                        </a:rPr>
                        <a:t>fino a 25k</a:t>
                      </a:r>
                      <a:endParaRPr lang="it-IT" dirty="0">
                        <a:solidFill>
                          <a:schemeClr val="tx1"/>
                        </a:solidFill>
                      </a:endParaRPr>
                    </a:p>
                  </a:txBody>
                  <a:tcPr/>
                </a:tc>
                <a:tc>
                  <a:txBody>
                    <a:bodyPr/>
                    <a:lstStyle/>
                    <a:p>
                      <a:pPr algn="ctr"/>
                      <a:r>
                        <a:rPr lang="it-IT" dirty="0" smtClean="0">
                          <a:solidFill>
                            <a:schemeClr val="tx1"/>
                          </a:solidFill>
                        </a:rPr>
                        <a:t>Impresa Familiare</a:t>
                      </a:r>
                    </a:p>
                    <a:p>
                      <a:pPr algn="ctr"/>
                      <a:r>
                        <a:rPr lang="it-IT" dirty="0" smtClean="0">
                          <a:solidFill>
                            <a:schemeClr val="tx1"/>
                          </a:solidFill>
                        </a:rPr>
                        <a:t>da 25k a 75k</a:t>
                      </a:r>
                      <a:endParaRPr lang="it-IT" dirty="0">
                        <a:solidFill>
                          <a:schemeClr val="tx1"/>
                        </a:solidFill>
                      </a:endParaRPr>
                    </a:p>
                  </a:txBody>
                  <a:tcPr/>
                </a:tc>
                <a:tc>
                  <a:txBody>
                    <a:bodyPr/>
                    <a:lstStyle/>
                    <a:p>
                      <a:pPr algn="ctr"/>
                      <a:r>
                        <a:rPr lang="it-IT" dirty="0" smtClean="0">
                          <a:solidFill>
                            <a:schemeClr val="tx1"/>
                          </a:solidFill>
                        </a:rPr>
                        <a:t>Manager</a:t>
                      </a:r>
                    </a:p>
                    <a:p>
                      <a:pPr algn="ctr"/>
                      <a:r>
                        <a:rPr lang="it-IT" dirty="0" smtClean="0">
                          <a:solidFill>
                            <a:schemeClr val="tx1"/>
                          </a:solidFill>
                        </a:rPr>
                        <a:t>Imprenditore</a:t>
                      </a:r>
                    </a:p>
                    <a:p>
                      <a:pPr algn="ctr"/>
                      <a:r>
                        <a:rPr lang="it-IT" dirty="0" smtClean="0">
                          <a:solidFill>
                            <a:schemeClr val="tx1"/>
                          </a:solidFill>
                        </a:rPr>
                        <a:t>da</a:t>
                      </a:r>
                      <a:r>
                        <a:rPr lang="it-IT" baseline="0" dirty="0" smtClean="0">
                          <a:solidFill>
                            <a:schemeClr val="tx1"/>
                          </a:solidFill>
                        </a:rPr>
                        <a:t> 75k a 150k</a:t>
                      </a:r>
                      <a:endParaRPr lang="it-IT" dirty="0">
                        <a:solidFill>
                          <a:schemeClr val="tx1"/>
                        </a:solidFill>
                      </a:endParaRPr>
                    </a:p>
                  </a:txBody>
                  <a:tcPr/>
                </a:tc>
                <a:tc>
                  <a:txBody>
                    <a:bodyPr/>
                    <a:lstStyle/>
                    <a:p>
                      <a:pPr algn="ctr"/>
                      <a:r>
                        <a:rPr lang="it-IT" b="1" dirty="0" smtClean="0">
                          <a:solidFill>
                            <a:schemeClr val="tx1"/>
                          </a:solidFill>
                        </a:rPr>
                        <a:t>Investitore</a:t>
                      </a:r>
                    </a:p>
                    <a:p>
                      <a:pPr algn="ctr"/>
                      <a:r>
                        <a:rPr lang="it-IT" b="1" dirty="0" smtClean="0">
                          <a:solidFill>
                            <a:schemeClr val="tx1"/>
                          </a:solidFill>
                        </a:rPr>
                        <a:t>Seriale</a:t>
                      </a:r>
                    </a:p>
                    <a:p>
                      <a:pPr algn="ctr"/>
                      <a:r>
                        <a:rPr lang="it-IT" b="1" dirty="0" smtClean="0">
                          <a:solidFill>
                            <a:schemeClr val="tx1"/>
                          </a:solidFill>
                        </a:rPr>
                        <a:t>oltre i 150k</a:t>
                      </a:r>
                      <a:endParaRPr lang="it-IT" b="1" dirty="0">
                        <a:solidFill>
                          <a:schemeClr val="tx1"/>
                        </a:solidFill>
                      </a:endParaRPr>
                    </a:p>
                  </a:txBody>
                  <a:tcPr/>
                </a:tc>
                <a:tc>
                  <a:txBody>
                    <a:bodyPr/>
                    <a:lstStyle/>
                    <a:p>
                      <a:pPr algn="ctr"/>
                      <a:endParaRPr lang="it-IT" dirty="0" smtClean="0"/>
                    </a:p>
                    <a:p>
                      <a:pPr algn="ctr"/>
                      <a:r>
                        <a:rPr lang="it-IT" dirty="0" smtClean="0">
                          <a:solidFill>
                            <a:schemeClr val="tx1"/>
                          </a:solidFill>
                        </a:rPr>
                        <a:t>Marginalità</a:t>
                      </a:r>
                      <a:endParaRPr lang="it-IT" dirty="0">
                        <a:solidFill>
                          <a:schemeClr val="tx1"/>
                        </a:solidFill>
                      </a:endParaRPr>
                    </a:p>
                  </a:txBody>
                  <a:tcPr/>
                </a:tc>
              </a:tr>
              <a:tr h="370840">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a:p>
                  </a:txBody>
                  <a:tcPr/>
                </a:tc>
                <a:tc>
                  <a:txBody>
                    <a:bodyPr/>
                    <a:lstStyle/>
                    <a:p>
                      <a:r>
                        <a:rPr lang="it-IT" b="1" dirty="0" smtClean="0"/>
                        <a:t>Stipendio</a:t>
                      </a:r>
                    </a:p>
                    <a:p>
                      <a:endParaRPr lang="it-IT" b="1" dirty="0"/>
                    </a:p>
                  </a:txBody>
                  <a:tcPr/>
                </a:tc>
              </a:tr>
              <a:tr h="370840">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a:p>
                  </a:txBody>
                  <a:tcPr/>
                </a:tc>
                <a:tc>
                  <a:txBody>
                    <a:bodyPr/>
                    <a:lstStyle/>
                    <a:p>
                      <a:r>
                        <a:rPr lang="it-IT" b="1" dirty="0" smtClean="0"/>
                        <a:t>Buon</a:t>
                      </a:r>
                      <a:r>
                        <a:rPr lang="it-IT" b="1" baseline="0" dirty="0" smtClean="0"/>
                        <a:t> </a:t>
                      </a:r>
                      <a:r>
                        <a:rPr lang="it-IT" b="1" dirty="0" smtClean="0"/>
                        <a:t>stipendio</a:t>
                      </a:r>
                    </a:p>
                    <a:p>
                      <a:endParaRPr lang="it-IT" b="1" dirty="0"/>
                    </a:p>
                  </a:txBody>
                  <a:tcPr/>
                </a:tc>
              </a:tr>
              <a:tr h="370840">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a:p>
                  </a:txBody>
                  <a:tcPr/>
                </a:tc>
                <a:tc>
                  <a:txBody>
                    <a:bodyPr/>
                    <a:lstStyle/>
                    <a:p>
                      <a:r>
                        <a:rPr lang="it-IT" b="1" dirty="0" smtClean="0"/>
                        <a:t>Utile</a:t>
                      </a:r>
                    </a:p>
                    <a:p>
                      <a:endParaRPr lang="it-IT" b="1" dirty="0"/>
                    </a:p>
                  </a:txBody>
                  <a:tcPr/>
                </a:tc>
              </a:tr>
              <a:tr h="370840">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a:p>
                  </a:txBody>
                  <a:tcPr/>
                </a:tc>
                <a:tc>
                  <a:txBody>
                    <a:bodyPr/>
                    <a:lstStyle/>
                    <a:p>
                      <a:r>
                        <a:rPr lang="it-IT" b="1" dirty="0" smtClean="0"/>
                        <a:t>Rendita</a:t>
                      </a:r>
                    </a:p>
                    <a:p>
                      <a:endParaRPr lang="it-IT" b="1" dirty="0"/>
                    </a:p>
                  </a:txBody>
                  <a:tcPr/>
                </a:tc>
              </a:tr>
            </a:tbl>
          </a:graphicData>
        </a:graphic>
      </p:graphicFrame>
      <p:sp>
        <p:nvSpPr>
          <p:cNvPr id="4" name="Ovale 3"/>
          <p:cNvSpPr/>
          <p:nvPr/>
        </p:nvSpPr>
        <p:spPr>
          <a:xfrm>
            <a:off x="1071538" y="3714752"/>
            <a:ext cx="285752" cy="28575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p:cNvSpPr/>
          <p:nvPr/>
        </p:nvSpPr>
        <p:spPr>
          <a:xfrm>
            <a:off x="2786050" y="4357694"/>
            <a:ext cx="285752" cy="28575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a:off x="4429124" y="5000636"/>
            <a:ext cx="285752" cy="28575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6072198" y="5643578"/>
            <a:ext cx="285752" cy="28575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4429124" y="3714752"/>
            <a:ext cx="285752" cy="2857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2786050" y="3714752"/>
            <a:ext cx="285752" cy="2857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4429124" y="4357694"/>
            <a:ext cx="285752" cy="2857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6072198" y="5000636"/>
            <a:ext cx="285752" cy="28575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p:cNvSpPr/>
          <p:nvPr/>
        </p:nvSpPr>
        <p:spPr>
          <a:xfrm>
            <a:off x="6072198" y="3714752"/>
            <a:ext cx="285752" cy="2857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p:cNvSpPr/>
          <p:nvPr/>
        </p:nvSpPr>
        <p:spPr>
          <a:xfrm>
            <a:off x="6072198" y="4357694"/>
            <a:ext cx="285752" cy="2857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214546" y="357166"/>
            <a:ext cx="4769447" cy="830997"/>
          </a:xfrm>
          <a:prstGeom prst="rect">
            <a:avLst/>
          </a:prstGeom>
          <a:noFill/>
        </p:spPr>
        <p:txBody>
          <a:bodyPr wrap="none" rtlCol="0">
            <a:spAutoFit/>
          </a:bodyPr>
          <a:lstStyle/>
          <a:p>
            <a:r>
              <a:rPr lang="it-IT" sz="4800" dirty="0" smtClean="0"/>
              <a:t>Franchising </a:t>
            </a:r>
            <a:r>
              <a:rPr lang="it-IT" sz="4800" dirty="0" err="1" smtClean="0"/>
              <a:t>Model</a:t>
            </a:r>
            <a:endParaRPr lang="it-IT" sz="4800" dirty="0"/>
          </a:p>
        </p:txBody>
      </p:sp>
      <p:sp>
        <p:nvSpPr>
          <p:cNvPr id="3" name="CasellaDiTesto 2"/>
          <p:cNvSpPr txBox="1"/>
          <p:nvPr/>
        </p:nvSpPr>
        <p:spPr>
          <a:xfrm>
            <a:off x="6786578" y="357166"/>
            <a:ext cx="714380" cy="307777"/>
          </a:xfrm>
          <a:prstGeom prst="rect">
            <a:avLst/>
          </a:prstGeom>
          <a:noFill/>
        </p:spPr>
        <p:txBody>
          <a:bodyPr wrap="square" rtlCol="0">
            <a:spAutoFit/>
          </a:bodyPr>
          <a:lstStyle/>
          <a:p>
            <a:r>
              <a:rPr lang="it-IT" sz="1400" dirty="0" smtClean="0"/>
              <a:t> R</a:t>
            </a:r>
            <a:endParaRPr lang="it-IT" sz="1400" dirty="0"/>
          </a:p>
        </p:txBody>
      </p:sp>
      <p:sp>
        <p:nvSpPr>
          <p:cNvPr id="4" name="Ovale 3"/>
          <p:cNvSpPr/>
          <p:nvPr/>
        </p:nvSpPr>
        <p:spPr>
          <a:xfrm>
            <a:off x="6858016" y="428604"/>
            <a:ext cx="214314" cy="2143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214546" y="357166"/>
            <a:ext cx="4769447" cy="830997"/>
          </a:xfrm>
          <a:prstGeom prst="rect">
            <a:avLst/>
          </a:prstGeom>
          <a:noFill/>
        </p:spPr>
        <p:txBody>
          <a:bodyPr wrap="none" rtlCol="0">
            <a:spAutoFit/>
          </a:bodyPr>
          <a:lstStyle/>
          <a:p>
            <a:r>
              <a:rPr lang="it-IT" sz="4800" dirty="0" smtClean="0"/>
              <a:t>Franchising </a:t>
            </a:r>
            <a:r>
              <a:rPr lang="it-IT" sz="4800" dirty="0" err="1" smtClean="0"/>
              <a:t>Model</a:t>
            </a:r>
            <a:endParaRPr lang="it-IT" sz="4800" dirty="0"/>
          </a:p>
        </p:txBody>
      </p:sp>
      <p:sp>
        <p:nvSpPr>
          <p:cNvPr id="3" name="CasellaDiTesto 2"/>
          <p:cNvSpPr txBox="1"/>
          <p:nvPr/>
        </p:nvSpPr>
        <p:spPr>
          <a:xfrm>
            <a:off x="6786578" y="357166"/>
            <a:ext cx="714380" cy="307777"/>
          </a:xfrm>
          <a:prstGeom prst="rect">
            <a:avLst/>
          </a:prstGeom>
          <a:noFill/>
        </p:spPr>
        <p:txBody>
          <a:bodyPr wrap="square" rtlCol="0">
            <a:spAutoFit/>
          </a:bodyPr>
          <a:lstStyle/>
          <a:p>
            <a:r>
              <a:rPr lang="it-IT" sz="1400" dirty="0" smtClean="0"/>
              <a:t> R</a:t>
            </a:r>
            <a:endParaRPr lang="it-IT" sz="1400" dirty="0"/>
          </a:p>
        </p:txBody>
      </p:sp>
      <p:sp>
        <p:nvSpPr>
          <p:cNvPr id="4" name="Ovale 3"/>
          <p:cNvSpPr/>
          <p:nvPr/>
        </p:nvSpPr>
        <p:spPr>
          <a:xfrm>
            <a:off x="6858016" y="428604"/>
            <a:ext cx="214314" cy="2143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52" name="Picture 4" descr="Immagine correlata">
            <a:hlinkClick r:id="rId2"/>
          </p:cNvPr>
          <p:cNvPicPr>
            <a:picLocks noChangeAspect="1" noChangeArrowheads="1"/>
          </p:cNvPicPr>
          <p:nvPr/>
        </p:nvPicPr>
        <p:blipFill>
          <a:blip r:embed="rId3"/>
          <a:srcRect/>
          <a:stretch>
            <a:fillRect/>
          </a:stretch>
        </p:blipFill>
        <p:spPr bwMode="auto">
          <a:xfrm>
            <a:off x="627158" y="1571612"/>
            <a:ext cx="2087454" cy="1571636"/>
          </a:xfrm>
          <a:prstGeom prst="rect">
            <a:avLst/>
          </a:prstGeom>
          <a:noFill/>
        </p:spPr>
      </p:pic>
      <p:sp>
        <p:nvSpPr>
          <p:cNvPr id="18" name="CasellaDiTesto 17"/>
          <p:cNvSpPr txBox="1"/>
          <p:nvPr/>
        </p:nvSpPr>
        <p:spPr>
          <a:xfrm>
            <a:off x="2786050" y="2000240"/>
            <a:ext cx="5777928" cy="707886"/>
          </a:xfrm>
          <a:prstGeom prst="rect">
            <a:avLst/>
          </a:prstGeom>
          <a:noFill/>
        </p:spPr>
        <p:txBody>
          <a:bodyPr wrap="none" rtlCol="0">
            <a:spAutoFit/>
          </a:bodyPr>
          <a:lstStyle/>
          <a:p>
            <a:r>
              <a:rPr lang="it-IT" sz="4000" dirty="0" smtClean="0"/>
              <a:t>Livello 0: Idea e/o Progetto</a:t>
            </a:r>
            <a:endParaRPr lang="it-IT" sz="40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214546" y="357166"/>
            <a:ext cx="4769447" cy="830997"/>
          </a:xfrm>
          <a:prstGeom prst="rect">
            <a:avLst/>
          </a:prstGeom>
          <a:noFill/>
        </p:spPr>
        <p:txBody>
          <a:bodyPr wrap="none" rtlCol="0">
            <a:spAutoFit/>
          </a:bodyPr>
          <a:lstStyle/>
          <a:p>
            <a:r>
              <a:rPr lang="it-IT" sz="4800" dirty="0" smtClean="0"/>
              <a:t>Franchising </a:t>
            </a:r>
            <a:r>
              <a:rPr lang="it-IT" sz="4800" dirty="0" err="1" smtClean="0"/>
              <a:t>Model</a:t>
            </a:r>
            <a:endParaRPr lang="it-IT" sz="4800" dirty="0"/>
          </a:p>
        </p:txBody>
      </p:sp>
      <p:sp>
        <p:nvSpPr>
          <p:cNvPr id="3" name="CasellaDiTesto 2"/>
          <p:cNvSpPr txBox="1"/>
          <p:nvPr/>
        </p:nvSpPr>
        <p:spPr>
          <a:xfrm>
            <a:off x="6786578" y="357166"/>
            <a:ext cx="714380" cy="307777"/>
          </a:xfrm>
          <a:prstGeom prst="rect">
            <a:avLst/>
          </a:prstGeom>
          <a:noFill/>
        </p:spPr>
        <p:txBody>
          <a:bodyPr wrap="square" rtlCol="0">
            <a:spAutoFit/>
          </a:bodyPr>
          <a:lstStyle/>
          <a:p>
            <a:r>
              <a:rPr lang="it-IT" sz="1400" dirty="0" smtClean="0"/>
              <a:t> R</a:t>
            </a:r>
            <a:endParaRPr lang="it-IT" sz="1400" dirty="0"/>
          </a:p>
        </p:txBody>
      </p:sp>
      <p:sp>
        <p:nvSpPr>
          <p:cNvPr id="4" name="Ovale 3"/>
          <p:cNvSpPr/>
          <p:nvPr/>
        </p:nvSpPr>
        <p:spPr>
          <a:xfrm>
            <a:off x="6858016" y="428604"/>
            <a:ext cx="214314" cy="2143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descr="untitled.png"/>
          <p:cNvPicPr>
            <a:picLocks noChangeAspect="1"/>
          </p:cNvPicPr>
          <p:nvPr/>
        </p:nvPicPr>
        <p:blipFill>
          <a:blip r:embed="rId2"/>
          <a:stretch>
            <a:fillRect/>
          </a:stretch>
        </p:blipFill>
        <p:spPr>
          <a:xfrm>
            <a:off x="1142976" y="3214686"/>
            <a:ext cx="1143008" cy="1143008"/>
          </a:xfrm>
          <a:prstGeom prst="rect">
            <a:avLst/>
          </a:prstGeom>
        </p:spPr>
      </p:pic>
      <p:pic>
        <p:nvPicPr>
          <p:cNvPr id="2052" name="Picture 4" descr="Immagine correlata">
            <a:hlinkClick r:id="rId3"/>
          </p:cNvPr>
          <p:cNvPicPr>
            <a:picLocks noChangeAspect="1" noChangeArrowheads="1"/>
          </p:cNvPicPr>
          <p:nvPr/>
        </p:nvPicPr>
        <p:blipFill>
          <a:blip r:embed="rId4"/>
          <a:srcRect/>
          <a:stretch>
            <a:fillRect/>
          </a:stretch>
        </p:blipFill>
        <p:spPr bwMode="auto">
          <a:xfrm>
            <a:off x="627158" y="1571612"/>
            <a:ext cx="2087454" cy="1571636"/>
          </a:xfrm>
          <a:prstGeom prst="rect">
            <a:avLst/>
          </a:prstGeom>
          <a:noFill/>
        </p:spPr>
      </p:pic>
      <p:sp>
        <p:nvSpPr>
          <p:cNvPr id="18" name="CasellaDiTesto 17"/>
          <p:cNvSpPr txBox="1"/>
          <p:nvPr/>
        </p:nvSpPr>
        <p:spPr>
          <a:xfrm>
            <a:off x="2786050" y="2000240"/>
            <a:ext cx="5777928" cy="707886"/>
          </a:xfrm>
          <a:prstGeom prst="rect">
            <a:avLst/>
          </a:prstGeom>
          <a:noFill/>
        </p:spPr>
        <p:txBody>
          <a:bodyPr wrap="none" rtlCol="0">
            <a:spAutoFit/>
          </a:bodyPr>
          <a:lstStyle/>
          <a:p>
            <a:r>
              <a:rPr lang="it-IT" sz="4000" dirty="0" smtClean="0"/>
              <a:t>Livello 0: Idea e/o Progetto</a:t>
            </a:r>
            <a:endParaRPr lang="it-IT" sz="4000" dirty="0"/>
          </a:p>
        </p:txBody>
      </p:sp>
      <p:sp>
        <p:nvSpPr>
          <p:cNvPr id="20" name="CasellaDiTesto 19"/>
          <p:cNvSpPr txBox="1"/>
          <p:nvPr/>
        </p:nvSpPr>
        <p:spPr>
          <a:xfrm>
            <a:off x="2786050" y="3435494"/>
            <a:ext cx="5072158" cy="707886"/>
          </a:xfrm>
          <a:prstGeom prst="rect">
            <a:avLst/>
          </a:prstGeom>
          <a:noFill/>
        </p:spPr>
        <p:txBody>
          <a:bodyPr wrap="none" rtlCol="0">
            <a:spAutoFit/>
          </a:bodyPr>
          <a:lstStyle/>
          <a:p>
            <a:r>
              <a:rPr lang="it-IT" sz="4000" dirty="0" smtClean="0"/>
              <a:t>Livello 1: Punto Vendita</a:t>
            </a:r>
            <a:endParaRPr lang="it-IT" sz="4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214546" y="357166"/>
            <a:ext cx="4769447" cy="830997"/>
          </a:xfrm>
          <a:prstGeom prst="rect">
            <a:avLst/>
          </a:prstGeom>
          <a:noFill/>
        </p:spPr>
        <p:txBody>
          <a:bodyPr wrap="none" rtlCol="0">
            <a:spAutoFit/>
          </a:bodyPr>
          <a:lstStyle/>
          <a:p>
            <a:r>
              <a:rPr lang="it-IT" sz="4800" dirty="0" smtClean="0"/>
              <a:t>Franchising </a:t>
            </a:r>
            <a:r>
              <a:rPr lang="it-IT" sz="4800" dirty="0" err="1" smtClean="0"/>
              <a:t>Model</a:t>
            </a:r>
            <a:endParaRPr lang="it-IT" sz="4800" dirty="0"/>
          </a:p>
        </p:txBody>
      </p:sp>
      <p:sp>
        <p:nvSpPr>
          <p:cNvPr id="3" name="CasellaDiTesto 2"/>
          <p:cNvSpPr txBox="1"/>
          <p:nvPr/>
        </p:nvSpPr>
        <p:spPr>
          <a:xfrm>
            <a:off x="6786578" y="357166"/>
            <a:ext cx="714380" cy="307777"/>
          </a:xfrm>
          <a:prstGeom prst="rect">
            <a:avLst/>
          </a:prstGeom>
          <a:noFill/>
        </p:spPr>
        <p:txBody>
          <a:bodyPr wrap="square" rtlCol="0">
            <a:spAutoFit/>
          </a:bodyPr>
          <a:lstStyle/>
          <a:p>
            <a:r>
              <a:rPr lang="it-IT" sz="1400" dirty="0" smtClean="0"/>
              <a:t> R</a:t>
            </a:r>
            <a:endParaRPr lang="it-IT" sz="1400" dirty="0"/>
          </a:p>
        </p:txBody>
      </p:sp>
      <p:sp>
        <p:nvSpPr>
          <p:cNvPr id="4" name="Ovale 3"/>
          <p:cNvSpPr/>
          <p:nvPr/>
        </p:nvSpPr>
        <p:spPr>
          <a:xfrm>
            <a:off x="6858016" y="428604"/>
            <a:ext cx="214314" cy="2143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descr="untitled.png"/>
          <p:cNvPicPr>
            <a:picLocks noChangeAspect="1"/>
          </p:cNvPicPr>
          <p:nvPr/>
        </p:nvPicPr>
        <p:blipFill>
          <a:blip r:embed="rId2"/>
          <a:stretch>
            <a:fillRect/>
          </a:stretch>
        </p:blipFill>
        <p:spPr>
          <a:xfrm>
            <a:off x="1142976" y="3214686"/>
            <a:ext cx="1143008" cy="1143008"/>
          </a:xfrm>
          <a:prstGeom prst="rect">
            <a:avLst/>
          </a:prstGeom>
        </p:spPr>
      </p:pic>
      <p:pic>
        <p:nvPicPr>
          <p:cNvPr id="2052" name="Picture 4" descr="Immagine correlata">
            <a:hlinkClick r:id="rId3"/>
          </p:cNvPr>
          <p:cNvPicPr>
            <a:picLocks noChangeAspect="1" noChangeArrowheads="1"/>
          </p:cNvPicPr>
          <p:nvPr/>
        </p:nvPicPr>
        <p:blipFill>
          <a:blip r:embed="rId4"/>
          <a:srcRect/>
          <a:stretch>
            <a:fillRect/>
          </a:stretch>
        </p:blipFill>
        <p:spPr bwMode="auto">
          <a:xfrm>
            <a:off x="627158" y="1571612"/>
            <a:ext cx="2087454" cy="1571636"/>
          </a:xfrm>
          <a:prstGeom prst="rect">
            <a:avLst/>
          </a:prstGeom>
          <a:noFill/>
        </p:spPr>
      </p:pic>
      <p:sp>
        <p:nvSpPr>
          <p:cNvPr id="18" name="CasellaDiTesto 17"/>
          <p:cNvSpPr txBox="1"/>
          <p:nvPr/>
        </p:nvSpPr>
        <p:spPr>
          <a:xfrm>
            <a:off x="2786050" y="2000240"/>
            <a:ext cx="5777928" cy="707886"/>
          </a:xfrm>
          <a:prstGeom prst="rect">
            <a:avLst/>
          </a:prstGeom>
          <a:noFill/>
        </p:spPr>
        <p:txBody>
          <a:bodyPr wrap="none" rtlCol="0">
            <a:spAutoFit/>
          </a:bodyPr>
          <a:lstStyle/>
          <a:p>
            <a:r>
              <a:rPr lang="it-IT" sz="4000" dirty="0" smtClean="0"/>
              <a:t>Livello 0: Idea e/o Progetto</a:t>
            </a:r>
            <a:endParaRPr lang="it-IT" sz="4000" dirty="0"/>
          </a:p>
        </p:txBody>
      </p:sp>
      <p:sp>
        <p:nvSpPr>
          <p:cNvPr id="20" name="CasellaDiTesto 19"/>
          <p:cNvSpPr txBox="1"/>
          <p:nvPr/>
        </p:nvSpPr>
        <p:spPr>
          <a:xfrm>
            <a:off x="2786050" y="3435494"/>
            <a:ext cx="5072158" cy="707886"/>
          </a:xfrm>
          <a:prstGeom prst="rect">
            <a:avLst/>
          </a:prstGeom>
          <a:noFill/>
        </p:spPr>
        <p:txBody>
          <a:bodyPr wrap="none" rtlCol="0">
            <a:spAutoFit/>
          </a:bodyPr>
          <a:lstStyle/>
          <a:p>
            <a:r>
              <a:rPr lang="it-IT" sz="4000" dirty="0" smtClean="0"/>
              <a:t>Livello 1: Punto Vendita</a:t>
            </a:r>
            <a:endParaRPr lang="it-IT" sz="4000" dirty="0"/>
          </a:p>
        </p:txBody>
      </p:sp>
      <p:sp>
        <p:nvSpPr>
          <p:cNvPr id="21" name="CasellaDiTesto 20"/>
          <p:cNvSpPr txBox="1"/>
          <p:nvPr/>
        </p:nvSpPr>
        <p:spPr>
          <a:xfrm>
            <a:off x="2786050" y="4857760"/>
            <a:ext cx="4664867" cy="707886"/>
          </a:xfrm>
          <a:prstGeom prst="rect">
            <a:avLst/>
          </a:prstGeom>
          <a:noFill/>
        </p:spPr>
        <p:txBody>
          <a:bodyPr wrap="none" rtlCol="0">
            <a:spAutoFit/>
          </a:bodyPr>
          <a:lstStyle/>
          <a:p>
            <a:r>
              <a:rPr lang="it-IT" sz="4000" dirty="0" smtClean="0"/>
              <a:t>Livello 2: Punto Pilota</a:t>
            </a:r>
            <a:endParaRPr lang="it-IT" sz="4000" dirty="0"/>
          </a:p>
        </p:txBody>
      </p:sp>
      <p:pic>
        <p:nvPicPr>
          <p:cNvPr id="22" name="Immagine 21" descr="untitled.png"/>
          <p:cNvPicPr>
            <a:picLocks noChangeAspect="1"/>
          </p:cNvPicPr>
          <p:nvPr/>
        </p:nvPicPr>
        <p:blipFill>
          <a:blip r:embed="rId2"/>
          <a:stretch>
            <a:fillRect/>
          </a:stretch>
        </p:blipFill>
        <p:spPr>
          <a:xfrm>
            <a:off x="1142976" y="4500570"/>
            <a:ext cx="1143008" cy="1143008"/>
          </a:xfrm>
          <a:prstGeom prst="rect">
            <a:avLst/>
          </a:prstGeom>
        </p:spPr>
      </p:pic>
      <p:pic>
        <p:nvPicPr>
          <p:cNvPr id="23" name="Immagine 22" descr="untitled.png"/>
          <p:cNvPicPr>
            <a:picLocks noChangeAspect="1"/>
          </p:cNvPicPr>
          <p:nvPr/>
        </p:nvPicPr>
        <p:blipFill>
          <a:blip r:embed="rId2">
            <a:clrChange>
              <a:clrFrom>
                <a:srgbClr val="FFFFFF"/>
              </a:clrFrom>
              <a:clrTo>
                <a:srgbClr val="FFFFFF">
                  <a:alpha val="0"/>
                </a:srgbClr>
              </a:clrTo>
            </a:clrChange>
          </a:blip>
          <a:stretch>
            <a:fillRect/>
          </a:stretch>
        </p:blipFill>
        <p:spPr>
          <a:xfrm>
            <a:off x="1428728" y="5000636"/>
            <a:ext cx="1143008" cy="1143008"/>
          </a:xfrm>
          <a:prstGeom prst="rect">
            <a:avLst/>
          </a:prstGeom>
        </p:spPr>
      </p:pic>
      <p:pic>
        <p:nvPicPr>
          <p:cNvPr id="2054" name="Picture 6" descr="Immagine correlata">
            <a:hlinkClick r:id="rId5"/>
          </p:cNvPr>
          <p:cNvPicPr>
            <a:picLocks noChangeAspect="1" noChangeArrowheads="1"/>
          </p:cNvPicPr>
          <p:nvPr/>
        </p:nvPicPr>
        <p:blipFill>
          <a:blip r:embed="rId6" cstate="print"/>
          <a:srcRect/>
          <a:stretch>
            <a:fillRect/>
          </a:stretch>
        </p:blipFill>
        <p:spPr bwMode="auto">
          <a:xfrm rot="21276153" flipH="1">
            <a:off x="616103" y="4892921"/>
            <a:ext cx="794078" cy="986371"/>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asellaDiTesto 21"/>
          <p:cNvSpPr txBox="1"/>
          <p:nvPr/>
        </p:nvSpPr>
        <p:spPr>
          <a:xfrm>
            <a:off x="2786050" y="2000240"/>
            <a:ext cx="4306500" cy="707886"/>
          </a:xfrm>
          <a:prstGeom prst="rect">
            <a:avLst/>
          </a:prstGeom>
          <a:noFill/>
        </p:spPr>
        <p:txBody>
          <a:bodyPr wrap="none" rtlCol="0">
            <a:spAutoFit/>
          </a:bodyPr>
          <a:lstStyle/>
          <a:p>
            <a:r>
              <a:rPr lang="it-IT" sz="4000" dirty="0" smtClean="0"/>
              <a:t>Livello 3: </a:t>
            </a:r>
            <a:r>
              <a:rPr lang="it-IT" sz="4000" dirty="0" err="1" smtClean="0"/>
              <a:t>Franchisor</a:t>
            </a:r>
            <a:endParaRPr lang="it-IT" sz="4000" dirty="0"/>
          </a:p>
        </p:txBody>
      </p:sp>
      <p:pic>
        <p:nvPicPr>
          <p:cNvPr id="38913" name="Picture 1"/>
          <p:cNvPicPr>
            <a:picLocks noChangeAspect="1" noChangeArrowheads="1"/>
          </p:cNvPicPr>
          <p:nvPr/>
        </p:nvPicPr>
        <p:blipFill>
          <a:blip r:embed="rId2"/>
          <a:srcRect l="8858" r="8464"/>
          <a:stretch>
            <a:fillRect/>
          </a:stretch>
        </p:blipFill>
        <p:spPr bwMode="auto">
          <a:xfrm>
            <a:off x="642910" y="2071678"/>
            <a:ext cx="2000264" cy="680571"/>
          </a:xfrm>
          <a:prstGeom prst="rect">
            <a:avLst/>
          </a:prstGeom>
          <a:noFill/>
          <a:ln w="9525">
            <a:noFill/>
            <a:miter lim="800000"/>
            <a:headEnd/>
            <a:tailEnd/>
          </a:ln>
          <a:effectLst/>
        </p:spPr>
      </p:pic>
      <p:sp>
        <p:nvSpPr>
          <p:cNvPr id="24" name="CasellaDiTesto 23"/>
          <p:cNvSpPr txBox="1"/>
          <p:nvPr/>
        </p:nvSpPr>
        <p:spPr>
          <a:xfrm>
            <a:off x="2214546" y="357166"/>
            <a:ext cx="4769447" cy="830997"/>
          </a:xfrm>
          <a:prstGeom prst="rect">
            <a:avLst/>
          </a:prstGeom>
          <a:noFill/>
        </p:spPr>
        <p:txBody>
          <a:bodyPr wrap="none" rtlCol="0">
            <a:spAutoFit/>
          </a:bodyPr>
          <a:lstStyle/>
          <a:p>
            <a:r>
              <a:rPr lang="it-IT" sz="4800" dirty="0" smtClean="0"/>
              <a:t>Franchising </a:t>
            </a:r>
            <a:r>
              <a:rPr lang="it-IT" sz="4800" dirty="0" err="1" smtClean="0"/>
              <a:t>Model</a:t>
            </a:r>
            <a:endParaRPr lang="it-IT" sz="4800" dirty="0"/>
          </a:p>
        </p:txBody>
      </p:sp>
      <p:sp>
        <p:nvSpPr>
          <p:cNvPr id="25" name="CasellaDiTesto 24"/>
          <p:cNvSpPr txBox="1"/>
          <p:nvPr/>
        </p:nvSpPr>
        <p:spPr>
          <a:xfrm>
            <a:off x="6786578" y="357166"/>
            <a:ext cx="714380" cy="307777"/>
          </a:xfrm>
          <a:prstGeom prst="rect">
            <a:avLst/>
          </a:prstGeom>
          <a:noFill/>
        </p:spPr>
        <p:txBody>
          <a:bodyPr wrap="square" rtlCol="0">
            <a:spAutoFit/>
          </a:bodyPr>
          <a:lstStyle/>
          <a:p>
            <a:r>
              <a:rPr lang="it-IT" sz="1400" dirty="0" smtClean="0"/>
              <a:t> R</a:t>
            </a:r>
            <a:endParaRPr lang="it-IT" sz="1400" dirty="0"/>
          </a:p>
        </p:txBody>
      </p:sp>
      <p:sp>
        <p:nvSpPr>
          <p:cNvPr id="26" name="Ovale 25"/>
          <p:cNvSpPr/>
          <p:nvPr/>
        </p:nvSpPr>
        <p:spPr>
          <a:xfrm>
            <a:off x="6858016" y="428604"/>
            <a:ext cx="214314" cy="2143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5"/>
          <p:cNvGrpSpPr/>
          <p:nvPr/>
        </p:nvGrpSpPr>
        <p:grpSpPr>
          <a:xfrm>
            <a:off x="1071538" y="3286124"/>
            <a:ext cx="1214446" cy="1000132"/>
            <a:chOff x="1000100" y="2714620"/>
            <a:chExt cx="2071702" cy="1785950"/>
          </a:xfrm>
        </p:grpSpPr>
        <p:pic>
          <p:nvPicPr>
            <p:cNvPr id="7" name="Immagine 6" descr="untitled.png"/>
            <p:cNvPicPr>
              <a:picLocks noChangeAspect="1"/>
            </p:cNvPicPr>
            <p:nvPr/>
          </p:nvPicPr>
          <p:blipFill>
            <a:blip r:embed="rId2" cstate="print"/>
            <a:stretch>
              <a:fillRect/>
            </a:stretch>
          </p:blipFill>
          <p:spPr>
            <a:xfrm>
              <a:off x="1000100" y="2714620"/>
              <a:ext cx="642942" cy="642942"/>
            </a:xfrm>
            <a:prstGeom prst="rect">
              <a:avLst/>
            </a:prstGeom>
          </p:spPr>
        </p:pic>
        <p:pic>
          <p:nvPicPr>
            <p:cNvPr id="8" name="Immagine 7" descr="untitled.png"/>
            <p:cNvPicPr>
              <a:picLocks noChangeAspect="1"/>
            </p:cNvPicPr>
            <p:nvPr/>
          </p:nvPicPr>
          <p:blipFill>
            <a:blip r:embed="rId2" cstate="print"/>
            <a:stretch>
              <a:fillRect/>
            </a:stretch>
          </p:blipFill>
          <p:spPr>
            <a:xfrm>
              <a:off x="1714480" y="2714620"/>
              <a:ext cx="642942" cy="642942"/>
            </a:xfrm>
            <a:prstGeom prst="rect">
              <a:avLst/>
            </a:prstGeom>
          </p:spPr>
        </p:pic>
        <p:pic>
          <p:nvPicPr>
            <p:cNvPr id="9" name="Immagine 8" descr="untitled.png"/>
            <p:cNvPicPr>
              <a:picLocks noChangeAspect="1"/>
            </p:cNvPicPr>
            <p:nvPr/>
          </p:nvPicPr>
          <p:blipFill>
            <a:blip r:embed="rId2" cstate="print"/>
            <a:stretch>
              <a:fillRect/>
            </a:stretch>
          </p:blipFill>
          <p:spPr>
            <a:xfrm>
              <a:off x="2428860" y="2714620"/>
              <a:ext cx="642942" cy="642942"/>
            </a:xfrm>
            <a:prstGeom prst="rect">
              <a:avLst/>
            </a:prstGeom>
          </p:spPr>
        </p:pic>
        <p:pic>
          <p:nvPicPr>
            <p:cNvPr id="10" name="Immagine 9" descr="untitled.png"/>
            <p:cNvPicPr>
              <a:picLocks noChangeAspect="1"/>
            </p:cNvPicPr>
            <p:nvPr/>
          </p:nvPicPr>
          <p:blipFill>
            <a:blip r:embed="rId2" cstate="print"/>
            <a:stretch>
              <a:fillRect/>
            </a:stretch>
          </p:blipFill>
          <p:spPr>
            <a:xfrm>
              <a:off x="1000100" y="3286124"/>
              <a:ext cx="642942" cy="642942"/>
            </a:xfrm>
            <a:prstGeom prst="rect">
              <a:avLst/>
            </a:prstGeom>
          </p:spPr>
        </p:pic>
        <p:pic>
          <p:nvPicPr>
            <p:cNvPr id="11" name="Immagine 10" descr="untitled.png"/>
            <p:cNvPicPr>
              <a:picLocks noChangeAspect="1"/>
            </p:cNvPicPr>
            <p:nvPr/>
          </p:nvPicPr>
          <p:blipFill>
            <a:blip r:embed="rId2" cstate="print"/>
            <a:stretch>
              <a:fillRect/>
            </a:stretch>
          </p:blipFill>
          <p:spPr>
            <a:xfrm>
              <a:off x="1714480" y="3286124"/>
              <a:ext cx="642942" cy="642942"/>
            </a:xfrm>
            <a:prstGeom prst="rect">
              <a:avLst/>
            </a:prstGeom>
          </p:spPr>
        </p:pic>
        <p:pic>
          <p:nvPicPr>
            <p:cNvPr id="12" name="Immagine 11" descr="untitled.png"/>
            <p:cNvPicPr>
              <a:picLocks noChangeAspect="1"/>
            </p:cNvPicPr>
            <p:nvPr/>
          </p:nvPicPr>
          <p:blipFill>
            <a:blip r:embed="rId2" cstate="print"/>
            <a:stretch>
              <a:fillRect/>
            </a:stretch>
          </p:blipFill>
          <p:spPr>
            <a:xfrm>
              <a:off x="2428860" y="3286124"/>
              <a:ext cx="642942" cy="642942"/>
            </a:xfrm>
            <a:prstGeom prst="rect">
              <a:avLst/>
            </a:prstGeom>
          </p:spPr>
        </p:pic>
        <p:pic>
          <p:nvPicPr>
            <p:cNvPr id="13" name="Immagine 12" descr="untitled.png"/>
            <p:cNvPicPr>
              <a:picLocks noChangeAspect="1"/>
            </p:cNvPicPr>
            <p:nvPr/>
          </p:nvPicPr>
          <p:blipFill>
            <a:blip r:embed="rId2" cstate="print"/>
            <a:stretch>
              <a:fillRect/>
            </a:stretch>
          </p:blipFill>
          <p:spPr>
            <a:xfrm>
              <a:off x="1000100" y="3857628"/>
              <a:ext cx="642942" cy="642942"/>
            </a:xfrm>
            <a:prstGeom prst="rect">
              <a:avLst/>
            </a:prstGeom>
          </p:spPr>
        </p:pic>
        <p:pic>
          <p:nvPicPr>
            <p:cNvPr id="14" name="Immagine 13" descr="untitled.png"/>
            <p:cNvPicPr>
              <a:picLocks noChangeAspect="1"/>
            </p:cNvPicPr>
            <p:nvPr/>
          </p:nvPicPr>
          <p:blipFill>
            <a:blip r:embed="rId2" cstate="print"/>
            <a:stretch>
              <a:fillRect/>
            </a:stretch>
          </p:blipFill>
          <p:spPr>
            <a:xfrm>
              <a:off x="1714480" y="3857628"/>
              <a:ext cx="642942" cy="642942"/>
            </a:xfrm>
            <a:prstGeom prst="rect">
              <a:avLst/>
            </a:prstGeom>
          </p:spPr>
        </p:pic>
        <p:pic>
          <p:nvPicPr>
            <p:cNvPr id="15" name="Immagine 14" descr="untitled.png"/>
            <p:cNvPicPr>
              <a:picLocks noChangeAspect="1"/>
            </p:cNvPicPr>
            <p:nvPr/>
          </p:nvPicPr>
          <p:blipFill>
            <a:blip r:embed="rId2" cstate="print"/>
            <a:stretch>
              <a:fillRect/>
            </a:stretch>
          </p:blipFill>
          <p:spPr>
            <a:xfrm>
              <a:off x="2428860" y="3857628"/>
              <a:ext cx="642942" cy="642942"/>
            </a:xfrm>
            <a:prstGeom prst="rect">
              <a:avLst/>
            </a:prstGeom>
          </p:spPr>
        </p:pic>
      </p:grpSp>
      <p:sp>
        <p:nvSpPr>
          <p:cNvPr id="20" name="CasellaDiTesto 19"/>
          <p:cNvSpPr txBox="1"/>
          <p:nvPr/>
        </p:nvSpPr>
        <p:spPr>
          <a:xfrm>
            <a:off x="2786050" y="3435494"/>
            <a:ext cx="6044475" cy="707886"/>
          </a:xfrm>
          <a:prstGeom prst="rect">
            <a:avLst/>
          </a:prstGeom>
          <a:noFill/>
        </p:spPr>
        <p:txBody>
          <a:bodyPr wrap="none" rtlCol="0">
            <a:spAutoFit/>
          </a:bodyPr>
          <a:lstStyle/>
          <a:p>
            <a:r>
              <a:rPr lang="it-IT" sz="4000" dirty="0" smtClean="0"/>
              <a:t>Livello 4: Rete in Franchising</a:t>
            </a:r>
            <a:endParaRPr lang="it-IT" sz="4000" dirty="0"/>
          </a:p>
        </p:txBody>
      </p:sp>
      <p:sp>
        <p:nvSpPr>
          <p:cNvPr id="22" name="CasellaDiTesto 21"/>
          <p:cNvSpPr txBox="1"/>
          <p:nvPr/>
        </p:nvSpPr>
        <p:spPr>
          <a:xfrm>
            <a:off x="2786050" y="2000240"/>
            <a:ext cx="4306500" cy="707886"/>
          </a:xfrm>
          <a:prstGeom prst="rect">
            <a:avLst/>
          </a:prstGeom>
          <a:noFill/>
        </p:spPr>
        <p:txBody>
          <a:bodyPr wrap="none" rtlCol="0">
            <a:spAutoFit/>
          </a:bodyPr>
          <a:lstStyle/>
          <a:p>
            <a:r>
              <a:rPr lang="it-IT" sz="4000" dirty="0" smtClean="0"/>
              <a:t>Livello 3: </a:t>
            </a:r>
            <a:r>
              <a:rPr lang="it-IT" sz="4000" dirty="0" err="1" smtClean="0"/>
              <a:t>Franchisor</a:t>
            </a:r>
            <a:endParaRPr lang="it-IT" sz="4000" dirty="0"/>
          </a:p>
        </p:txBody>
      </p:sp>
      <p:pic>
        <p:nvPicPr>
          <p:cNvPr id="38913" name="Picture 1"/>
          <p:cNvPicPr>
            <a:picLocks noChangeAspect="1" noChangeArrowheads="1"/>
          </p:cNvPicPr>
          <p:nvPr/>
        </p:nvPicPr>
        <p:blipFill>
          <a:blip r:embed="rId3"/>
          <a:srcRect l="8858" r="8464"/>
          <a:stretch>
            <a:fillRect/>
          </a:stretch>
        </p:blipFill>
        <p:spPr bwMode="auto">
          <a:xfrm>
            <a:off x="642910" y="2071678"/>
            <a:ext cx="2000264" cy="680571"/>
          </a:xfrm>
          <a:prstGeom prst="rect">
            <a:avLst/>
          </a:prstGeom>
          <a:noFill/>
          <a:ln w="9525">
            <a:noFill/>
            <a:miter lim="800000"/>
            <a:headEnd/>
            <a:tailEnd/>
          </a:ln>
          <a:effectLst/>
        </p:spPr>
      </p:pic>
      <p:sp>
        <p:nvSpPr>
          <p:cNvPr id="24" name="CasellaDiTesto 23"/>
          <p:cNvSpPr txBox="1"/>
          <p:nvPr/>
        </p:nvSpPr>
        <p:spPr>
          <a:xfrm>
            <a:off x="2214546" y="357166"/>
            <a:ext cx="4769447" cy="830997"/>
          </a:xfrm>
          <a:prstGeom prst="rect">
            <a:avLst/>
          </a:prstGeom>
          <a:noFill/>
        </p:spPr>
        <p:txBody>
          <a:bodyPr wrap="none" rtlCol="0">
            <a:spAutoFit/>
          </a:bodyPr>
          <a:lstStyle/>
          <a:p>
            <a:r>
              <a:rPr lang="it-IT" sz="4800" dirty="0" smtClean="0"/>
              <a:t>Franchising </a:t>
            </a:r>
            <a:r>
              <a:rPr lang="it-IT" sz="4800" dirty="0" err="1" smtClean="0"/>
              <a:t>Model</a:t>
            </a:r>
            <a:endParaRPr lang="it-IT" sz="4800" dirty="0"/>
          </a:p>
        </p:txBody>
      </p:sp>
      <p:sp>
        <p:nvSpPr>
          <p:cNvPr id="25" name="CasellaDiTesto 24"/>
          <p:cNvSpPr txBox="1"/>
          <p:nvPr/>
        </p:nvSpPr>
        <p:spPr>
          <a:xfrm>
            <a:off x="6786578" y="357166"/>
            <a:ext cx="714380" cy="307777"/>
          </a:xfrm>
          <a:prstGeom prst="rect">
            <a:avLst/>
          </a:prstGeom>
          <a:noFill/>
        </p:spPr>
        <p:txBody>
          <a:bodyPr wrap="square" rtlCol="0">
            <a:spAutoFit/>
          </a:bodyPr>
          <a:lstStyle/>
          <a:p>
            <a:r>
              <a:rPr lang="it-IT" sz="1400" dirty="0" smtClean="0"/>
              <a:t> R</a:t>
            </a:r>
            <a:endParaRPr lang="it-IT" sz="1400" dirty="0"/>
          </a:p>
        </p:txBody>
      </p:sp>
      <p:sp>
        <p:nvSpPr>
          <p:cNvPr id="26" name="Ovale 25"/>
          <p:cNvSpPr/>
          <p:nvPr/>
        </p:nvSpPr>
        <p:spPr>
          <a:xfrm>
            <a:off x="6858016" y="428604"/>
            <a:ext cx="214314" cy="2143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o 5"/>
          <p:cNvGrpSpPr/>
          <p:nvPr/>
        </p:nvGrpSpPr>
        <p:grpSpPr>
          <a:xfrm>
            <a:off x="1071538" y="3286124"/>
            <a:ext cx="1214446" cy="1000132"/>
            <a:chOff x="1000100" y="2714620"/>
            <a:chExt cx="2071702" cy="1785950"/>
          </a:xfrm>
        </p:grpSpPr>
        <p:pic>
          <p:nvPicPr>
            <p:cNvPr id="7" name="Immagine 6" descr="untitled.png"/>
            <p:cNvPicPr>
              <a:picLocks noChangeAspect="1"/>
            </p:cNvPicPr>
            <p:nvPr/>
          </p:nvPicPr>
          <p:blipFill>
            <a:blip r:embed="rId2" cstate="print"/>
            <a:stretch>
              <a:fillRect/>
            </a:stretch>
          </p:blipFill>
          <p:spPr>
            <a:xfrm>
              <a:off x="1000100" y="2714620"/>
              <a:ext cx="642942" cy="642942"/>
            </a:xfrm>
            <a:prstGeom prst="rect">
              <a:avLst/>
            </a:prstGeom>
          </p:spPr>
        </p:pic>
        <p:pic>
          <p:nvPicPr>
            <p:cNvPr id="8" name="Immagine 7" descr="untitled.png"/>
            <p:cNvPicPr>
              <a:picLocks noChangeAspect="1"/>
            </p:cNvPicPr>
            <p:nvPr/>
          </p:nvPicPr>
          <p:blipFill>
            <a:blip r:embed="rId2" cstate="print"/>
            <a:stretch>
              <a:fillRect/>
            </a:stretch>
          </p:blipFill>
          <p:spPr>
            <a:xfrm>
              <a:off x="1714480" y="2714620"/>
              <a:ext cx="642942" cy="642942"/>
            </a:xfrm>
            <a:prstGeom prst="rect">
              <a:avLst/>
            </a:prstGeom>
          </p:spPr>
        </p:pic>
        <p:pic>
          <p:nvPicPr>
            <p:cNvPr id="9" name="Immagine 8" descr="untitled.png"/>
            <p:cNvPicPr>
              <a:picLocks noChangeAspect="1"/>
            </p:cNvPicPr>
            <p:nvPr/>
          </p:nvPicPr>
          <p:blipFill>
            <a:blip r:embed="rId2" cstate="print"/>
            <a:stretch>
              <a:fillRect/>
            </a:stretch>
          </p:blipFill>
          <p:spPr>
            <a:xfrm>
              <a:off x="2428860" y="2714620"/>
              <a:ext cx="642942" cy="642942"/>
            </a:xfrm>
            <a:prstGeom prst="rect">
              <a:avLst/>
            </a:prstGeom>
          </p:spPr>
        </p:pic>
        <p:pic>
          <p:nvPicPr>
            <p:cNvPr id="10" name="Immagine 9" descr="untitled.png"/>
            <p:cNvPicPr>
              <a:picLocks noChangeAspect="1"/>
            </p:cNvPicPr>
            <p:nvPr/>
          </p:nvPicPr>
          <p:blipFill>
            <a:blip r:embed="rId2" cstate="print"/>
            <a:stretch>
              <a:fillRect/>
            </a:stretch>
          </p:blipFill>
          <p:spPr>
            <a:xfrm>
              <a:off x="1000100" y="3286124"/>
              <a:ext cx="642942" cy="642942"/>
            </a:xfrm>
            <a:prstGeom prst="rect">
              <a:avLst/>
            </a:prstGeom>
          </p:spPr>
        </p:pic>
        <p:pic>
          <p:nvPicPr>
            <p:cNvPr id="11" name="Immagine 10" descr="untitled.png"/>
            <p:cNvPicPr>
              <a:picLocks noChangeAspect="1"/>
            </p:cNvPicPr>
            <p:nvPr/>
          </p:nvPicPr>
          <p:blipFill>
            <a:blip r:embed="rId2" cstate="print"/>
            <a:stretch>
              <a:fillRect/>
            </a:stretch>
          </p:blipFill>
          <p:spPr>
            <a:xfrm>
              <a:off x="1714480" y="3286124"/>
              <a:ext cx="642942" cy="642942"/>
            </a:xfrm>
            <a:prstGeom prst="rect">
              <a:avLst/>
            </a:prstGeom>
          </p:spPr>
        </p:pic>
        <p:pic>
          <p:nvPicPr>
            <p:cNvPr id="12" name="Immagine 11" descr="untitled.png"/>
            <p:cNvPicPr>
              <a:picLocks noChangeAspect="1"/>
            </p:cNvPicPr>
            <p:nvPr/>
          </p:nvPicPr>
          <p:blipFill>
            <a:blip r:embed="rId2" cstate="print"/>
            <a:stretch>
              <a:fillRect/>
            </a:stretch>
          </p:blipFill>
          <p:spPr>
            <a:xfrm>
              <a:off x="2428860" y="3286124"/>
              <a:ext cx="642942" cy="642942"/>
            </a:xfrm>
            <a:prstGeom prst="rect">
              <a:avLst/>
            </a:prstGeom>
          </p:spPr>
        </p:pic>
        <p:pic>
          <p:nvPicPr>
            <p:cNvPr id="13" name="Immagine 12" descr="untitled.png"/>
            <p:cNvPicPr>
              <a:picLocks noChangeAspect="1"/>
            </p:cNvPicPr>
            <p:nvPr/>
          </p:nvPicPr>
          <p:blipFill>
            <a:blip r:embed="rId2" cstate="print"/>
            <a:stretch>
              <a:fillRect/>
            </a:stretch>
          </p:blipFill>
          <p:spPr>
            <a:xfrm>
              <a:off x="1000100" y="3857628"/>
              <a:ext cx="642942" cy="642942"/>
            </a:xfrm>
            <a:prstGeom prst="rect">
              <a:avLst/>
            </a:prstGeom>
          </p:spPr>
        </p:pic>
        <p:pic>
          <p:nvPicPr>
            <p:cNvPr id="14" name="Immagine 13" descr="untitled.png"/>
            <p:cNvPicPr>
              <a:picLocks noChangeAspect="1"/>
            </p:cNvPicPr>
            <p:nvPr/>
          </p:nvPicPr>
          <p:blipFill>
            <a:blip r:embed="rId2" cstate="print"/>
            <a:stretch>
              <a:fillRect/>
            </a:stretch>
          </p:blipFill>
          <p:spPr>
            <a:xfrm>
              <a:off x="1714480" y="3857628"/>
              <a:ext cx="642942" cy="642942"/>
            </a:xfrm>
            <a:prstGeom prst="rect">
              <a:avLst/>
            </a:prstGeom>
          </p:spPr>
        </p:pic>
        <p:pic>
          <p:nvPicPr>
            <p:cNvPr id="15" name="Immagine 14" descr="untitled.png"/>
            <p:cNvPicPr>
              <a:picLocks noChangeAspect="1"/>
            </p:cNvPicPr>
            <p:nvPr/>
          </p:nvPicPr>
          <p:blipFill>
            <a:blip r:embed="rId2" cstate="print"/>
            <a:stretch>
              <a:fillRect/>
            </a:stretch>
          </p:blipFill>
          <p:spPr>
            <a:xfrm>
              <a:off x="2428860" y="3857628"/>
              <a:ext cx="642942" cy="642942"/>
            </a:xfrm>
            <a:prstGeom prst="rect">
              <a:avLst/>
            </a:prstGeom>
          </p:spPr>
        </p:pic>
      </p:grpSp>
      <p:sp>
        <p:nvSpPr>
          <p:cNvPr id="20" name="CasellaDiTesto 19"/>
          <p:cNvSpPr txBox="1"/>
          <p:nvPr/>
        </p:nvSpPr>
        <p:spPr>
          <a:xfrm>
            <a:off x="2786050" y="3435494"/>
            <a:ext cx="6044475" cy="707886"/>
          </a:xfrm>
          <a:prstGeom prst="rect">
            <a:avLst/>
          </a:prstGeom>
          <a:noFill/>
        </p:spPr>
        <p:txBody>
          <a:bodyPr wrap="none" rtlCol="0">
            <a:spAutoFit/>
          </a:bodyPr>
          <a:lstStyle/>
          <a:p>
            <a:r>
              <a:rPr lang="it-IT" sz="4000" dirty="0" smtClean="0"/>
              <a:t>Livello 4: Rete in Franchising</a:t>
            </a:r>
            <a:endParaRPr lang="it-IT" sz="4000" dirty="0"/>
          </a:p>
        </p:txBody>
      </p:sp>
      <p:sp>
        <p:nvSpPr>
          <p:cNvPr id="21" name="CasellaDiTesto 20"/>
          <p:cNvSpPr txBox="1"/>
          <p:nvPr/>
        </p:nvSpPr>
        <p:spPr>
          <a:xfrm>
            <a:off x="2786050" y="4864254"/>
            <a:ext cx="6167842" cy="707886"/>
          </a:xfrm>
          <a:prstGeom prst="rect">
            <a:avLst/>
          </a:prstGeom>
          <a:noFill/>
        </p:spPr>
        <p:txBody>
          <a:bodyPr wrap="none" rtlCol="0">
            <a:spAutoFit/>
          </a:bodyPr>
          <a:lstStyle/>
          <a:p>
            <a:r>
              <a:rPr lang="it-IT" sz="4000" dirty="0" smtClean="0"/>
              <a:t>Livello 5: Gestione della Rete</a:t>
            </a:r>
            <a:endParaRPr lang="it-IT" sz="4000" dirty="0"/>
          </a:p>
        </p:txBody>
      </p:sp>
      <p:sp>
        <p:nvSpPr>
          <p:cNvPr id="22" name="CasellaDiTesto 21"/>
          <p:cNvSpPr txBox="1"/>
          <p:nvPr/>
        </p:nvSpPr>
        <p:spPr>
          <a:xfrm>
            <a:off x="2786050" y="2000240"/>
            <a:ext cx="4306500" cy="707886"/>
          </a:xfrm>
          <a:prstGeom prst="rect">
            <a:avLst/>
          </a:prstGeom>
          <a:noFill/>
        </p:spPr>
        <p:txBody>
          <a:bodyPr wrap="none" rtlCol="0">
            <a:spAutoFit/>
          </a:bodyPr>
          <a:lstStyle/>
          <a:p>
            <a:r>
              <a:rPr lang="it-IT" sz="4000" dirty="0" smtClean="0"/>
              <a:t>Livello 3: </a:t>
            </a:r>
            <a:r>
              <a:rPr lang="it-IT" sz="4000" dirty="0" err="1" smtClean="0"/>
              <a:t>Franchisor</a:t>
            </a:r>
            <a:endParaRPr lang="it-IT" sz="4000" dirty="0"/>
          </a:p>
        </p:txBody>
      </p:sp>
      <p:pic>
        <p:nvPicPr>
          <p:cNvPr id="38913" name="Picture 1"/>
          <p:cNvPicPr>
            <a:picLocks noChangeAspect="1" noChangeArrowheads="1"/>
          </p:cNvPicPr>
          <p:nvPr/>
        </p:nvPicPr>
        <p:blipFill>
          <a:blip r:embed="rId3"/>
          <a:srcRect l="8858" r="8464"/>
          <a:stretch>
            <a:fillRect/>
          </a:stretch>
        </p:blipFill>
        <p:spPr bwMode="auto">
          <a:xfrm>
            <a:off x="642910" y="2071678"/>
            <a:ext cx="2000264" cy="680571"/>
          </a:xfrm>
          <a:prstGeom prst="rect">
            <a:avLst/>
          </a:prstGeom>
          <a:noFill/>
          <a:ln w="9525">
            <a:noFill/>
            <a:miter lim="800000"/>
            <a:headEnd/>
            <a:tailEnd/>
          </a:ln>
          <a:effectLst/>
        </p:spPr>
      </p:pic>
      <p:pic>
        <p:nvPicPr>
          <p:cNvPr id="38915" name="Picture 3" descr="Risultati immagini per exit">
            <a:hlinkClick r:id="rId4"/>
          </p:cNvPr>
          <p:cNvPicPr>
            <a:picLocks noChangeAspect="1" noChangeArrowheads="1"/>
          </p:cNvPicPr>
          <p:nvPr/>
        </p:nvPicPr>
        <p:blipFill>
          <a:blip r:embed="rId5" cstate="print"/>
          <a:srcRect/>
          <a:stretch>
            <a:fillRect/>
          </a:stretch>
        </p:blipFill>
        <p:spPr bwMode="auto">
          <a:xfrm>
            <a:off x="1142976" y="4800633"/>
            <a:ext cx="1123926" cy="842945"/>
          </a:xfrm>
          <a:prstGeom prst="rect">
            <a:avLst/>
          </a:prstGeom>
          <a:noFill/>
        </p:spPr>
      </p:pic>
      <p:sp>
        <p:nvSpPr>
          <p:cNvPr id="24" name="CasellaDiTesto 23"/>
          <p:cNvSpPr txBox="1"/>
          <p:nvPr/>
        </p:nvSpPr>
        <p:spPr>
          <a:xfrm>
            <a:off x="2214546" y="357166"/>
            <a:ext cx="4769447" cy="830997"/>
          </a:xfrm>
          <a:prstGeom prst="rect">
            <a:avLst/>
          </a:prstGeom>
          <a:noFill/>
        </p:spPr>
        <p:txBody>
          <a:bodyPr wrap="none" rtlCol="0">
            <a:spAutoFit/>
          </a:bodyPr>
          <a:lstStyle/>
          <a:p>
            <a:r>
              <a:rPr lang="it-IT" sz="4800" dirty="0" smtClean="0"/>
              <a:t>Franchising </a:t>
            </a:r>
            <a:r>
              <a:rPr lang="it-IT" sz="4800" dirty="0" err="1" smtClean="0"/>
              <a:t>Model</a:t>
            </a:r>
            <a:endParaRPr lang="it-IT" sz="4800" dirty="0"/>
          </a:p>
        </p:txBody>
      </p:sp>
      <p:sp>
        <p:nvSpPr>
          <p:cNvPr id="25" name="CasellaDiTesto 24"/>
          <p:cNvSpPr txBox="1"/>
          <p:nvPr/>
        </p:nvSpPr>
        <p:spPr>
          <a:xfrm>
            <a:off x="6786578" y="357166"/>
            <a:ext cx="714380" cy="307777"/>
          </a:xfrm>
          <a:prstGeom prst="rect">
            <a:avLst/>
          </a:prstGeom>
          <a:noFill/>
        </p:spPr>
        <p:txBody>
          <a:bodyPr wrap="square" rtlCol="0">
            <a:spAutoFit/>
          </a:bodyPr>
          <a:lstStyle/>
          <a:p>
            <a:r>
              <a:rPr lang="it-IT" sz="1400" dirty="0" smtClean="0"/>
              <a:t> R</a:t>
            </a:r>
            <a:endParaRPr lang="it-IT" sz="1400" dirty="0"/>
          </a:p>
        </p:txBody>
      </p:sp>
      <p:sp>
        <p:nvSpPr>
          <p:cNvPr id="26" name="Ovale 25"/>
          <p:cNvSpPr/>
          <p:nvPr/>
        </p:nvSpPr>
        <p:spPr>
          <a:xfrm>
            <a:off x="6858016" y="428604"/>
            <a:ext cx="214314" cy="2143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ynesthesia.it/sites/default/files/Portfolio.png"/>
          <p:cNvPicPr>
            <a:picLocks noChangeAspect="1" noChangeArrowheads="1"/>
          </p:cNvPicPr>
          <p:nvPr/>
        </p:nvPicPr>
        <p:blipFill>
          <a:blip r:embed="rId2"/>
          <a:srcRect/>
          <a:stretch>
            <a:fillRect/>
          </a:stretch>
        </p:blipFill>
        <p:spPr bwMode="auto">
          <a:xfrm>
            <a:off x="2571736" y="1466866"/>
            <a:ext cx="3890960" cy="3890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untitled.png"/>
          <p:cNvPicPr>
            <a:picLocks noChangeAspect="1"/>
          </p:cNvPicPr>
          <p:nvPr/>
        </p:nvPicPr>
        <p:blipFill>
          <a:blip r:embed="rId2"/>
          <a:stretch>
            <a:fillRect/>
          </a:stretch>
        </p:blipFill>
        <p:spPr>
          <a:xfrm>
            <a:off x="1142976" y="3214686"/>
            <a:ext cx="1143008" cy="1143008"/>
          </a:xfrm>
          <a:prstGeom prst="rect">
            <a:avLst/>
          </a:prstGeom>
        </p:spPr>
      </p:pic>
      <p:pic>
        <p:nvPicPr>
          <p:cNvPr id="2052" name="Picture 4" descr="Immagine correlata">
            <a:hlinkClick r:id="rId3"/>
          </p:cNvPr>
          <p:cNvPicPr>
            <a:picLocks noChangeAspect="1" noChangeArrowheads="1"/>
          </p:cNvPicPr>
          <p:nvPr/>
        </p:nvPicPr>
        <p:blipFill>
          <a:blip r:embed="rId4"/>
          <a:srcRect/>
          <a:stretch>
            <a:fillRect/>
          </a:stretch>
        </p:blipFill>
        <p:spPr bwMode="auto">
          <a:xfrm>
            <a:off x="627158" y="1571612"/>
            <a:ext cx="2087454" cy="1571636"/>
          </a:xfrm>
          <a:prstGeom prst="rect">
            <a:avLst/>
          </a:prstGeom>
          <a:noFill/>
        </p:spPr>
      </p:pic>
      <p:sp>
        <p:nvSpPr>
          <p:cNvPr id="18" name="CasellaDiTesto 17"/>
          <p:cNvSpPr txBox="1"/>
          <p:nvPr/>
        </p:nvSpPr>
        <p:spPr>
          <a:xfrm>
            <a:off x="2786050" y="2000240"/>
            <a:ext cx="5777928" cy="707886"/>
          </a:xfrm>
          <a:prstGeom prst="rect">
            <a:avLst/>
          </a:prstGeom>
          <a:noFill/>
        </p:spPr>
        <p:txBody>
          <a:bodyPr wrap="none" rtlCol="0">
            <a:spAutoFit/>
          </a:bodyPr>
          <a:lstStyle/>
          <a:p>
            <a:r>
              <a:rPr lang="it-IT" sz="4000" dirty="0" smtClean="0"/>
              <a:t>Livello 0: Idea e/o Progetto</a:t>
            </a:r>
            <a:endParaRPr lang="it-IT" sz="4000" dirty="0"/>
          </a:p>
        </p:txBody>
      </p:sp>
      <p:sp>
        <p:nvSpPr>
          <p:cNvPr id="20" name="CasellaDiTesto 19"/>
          <p:cNvSpPr txBox="1"/>
          <p:nvPr/>
        </p:nvSpPr>
        <p:spPr>
          <a:xfrm>
            <a:off x="2786050" y="3435494"/>
            <a:ext cx="5072158" cy="707886"/>
          </a:xfrm>
          <a:prstGeom prst="rect">
            <a:avLst/>
          </a:prstGeom>
          <a:noFill/>
        </p:spPr>
        <p:txBody>
          <a:bodyPr wrap="none" rtlCol="0">
            <a:spAutoFit/>
          </a:bodyPr>
          <a:lstStyle/>
          <a:p>
            <a:r>
              <a:rPr lang="it-IT" sz="4000" dirty="0" smtClean="0"/>
              <a:t>Livello 1: Punto Vendita</a:t>
            </a:r>
            <a:endParaRPr lang="it-IT" sz="4000" dirty="0"/>
          </a:p>
        </p:txBody>
      </p:sp>
      <p:sp>
        <p:nvSpPr>
          <p:cNvPr id="14" name="CasellaDiTesto 13"/>
          <p:cNvSpPr txBox="1"/>
          <p:nvPr/>
        </p:nvSpPr>
        <p:spPr>
          <a:xfrm>
            <a:off x="785786" y="4534453"/>
            <a:ext cx="7524497" cy="1323439"/>
          </a:xfrm>
          <a:prstGeom prst="rect">
            <a:avLst/>
          </a:prstGeom>
          <a:noFill/>
        </p:spPr>
        <p:txBody>
          <a:bodyPr wrap="none" rtlCol="0">
            <a:spAutoFit/>
          </a:bodyPr>
          <a:lstStyle/>
          <a:p>
            <a:pPr algn="ctr"/>
            <a:r>
              <a:rPr lang="it-IT" sz="4000" b="1" dirty="0" smtClean="0">
                <a:solidFill>
                  <a:srgbClr val="FF0000"/>
                </a:solidFill>
              </a:rPr>
              <a:t>Vuoi scoprire qual è il tuo livello di</a:t>
            </a:r>
          </a:p>
          <a:p>
            <a:pPr algn="ctr"/>
            <a:r>
              <a:rPr lang="it-IT" sz="4000" b="1" dirty="0" err="1" smtClean="0">
                <a:solidFill>
                  <a:srgbClr val="FF0000"/>
                </a:solidFill>
              </a:rPr>
              <a:t>franchisizzazione</a:t>
            </a:r>
            <a:r>
              <a:rPr lang="it-IT" sz="4000" b="1" dirty="0" smtClean="0">
                <a:solidFill>
                  <a:srgbClr val="FF0000"/>
                </a:solidFill>
              </a:rPr>
              <a:t>?</a:t>
            </a:r>
            <a:endParaRPr lang="it-IT" sz="4000" b="1" dirty="0">
              <a:solidFill>
                <a:srgbClr val="FF0000"/>
              </a:solidFill>
            </a:endParaRPr>
          </a:p>
        </p:txBody>
      </p:sp>
      <p:sp>
        <p:nvSpPr>
          <p:cNvPr id="15" name="CasellaDiTesto 14"/>
          <p:cNvSpPr txBox="1"/>
          <p:nvPr/>
        </p:nvSpPr>
        <p:spPr>
          <a:xfrm>
            <a:off x="2214546" y="357166"/>
            <a:ext cx="4769447" cy="830997"/>
          </a:xfrm>
          <a:prstGeom prst="rect">
            <a:avLst/>
          </a:prstGeom>
          <a:noFill/>
        </p:spPr>
        <p:txBody>
          <a:bodyPr wrap="none" rtlCol="0">
            <a:spAutoFit/>
          </a:bodyPr>
          <a:lstStyle/>
          <a:p>
            <a:r>
              <a:rPr lang="it-IT" sz="4800" dirty="0" smtClean="0"/>
              <a:t>Franchising </a:t>
            </a:r>
            <a:r>
              <a:rPr lang="it-IT" sz="4800" dirty="0" err="1" smtClean="0"/>
              <a:t>Model</a:t>
            </a:r>
            <a:endParaRPr lang="it-IT" sz="4800" dirty="0"/>
          </a:p>
        </p:txBody>
      </p:sp>
      <p:sp>
        <p:nvSpPr>
          <p:cNvPr id="16" name="CasellaDiTesto 15"/>
          <p:cNvSpPr txBox="1"/>
          <p:nvPr/>
        </p:nvSpPr>
        <p:spPr>
          <a:xfrm>
            <a:off x="6786578" y="357166"/>
            <a:ext cx="714380" cy="307777"/>
          </a:xfrm>
          <a:prstGeom prst="rect">
            <a:avLst/>
          </a:prstGeom>
          <a:noFill/>
        </p:spPr>
        <p:txBody>
          <a:bodyPr wrap="square" rtlCol="0">
            <a:spAutoFit/>
          </a:bodyPr>
          <a:lstStyle/>
          <a:p>
            <a:r>
              <a:rPr lang="it-IT" sz="1400" dirty="0" smtClean="0"/>
              <a:t> R</a:t>
            </a:r>
            <a:endParaRPr lang="it-IT" sz="1400" dirty="0"/>
          </a:p>
        </p:txBody>
      </p:sp>
      <p:sp>
        <p:nvSpPr>
          <p:cNvPr id="17" name="Ovale 16"/>
          <p:cNvSpPr/>
          <p:nvPr/>
        </p:nvSpPr>
        <p:spPr>
          <a:xfrm>
            <a:off x="6858016" y="428604"/>
            <a:ext cx="214314" cy="2143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Parentesi graffa aperta 9"/>
          <p:cNvSpPr/>
          <p:nvPr/>
        </p:nvSpPr>
        <p:spPr>
          <a:xfrm>
            <a:off x="428596" y="1571612"/>
            <a:ext cx="571504" cy="285752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a:stretch>
            <a:fillRect/>
          </a:stretch>
        </p:blipFill>
        <p:spPr bwMode="auto">
          <a:xfrm>
            <a:off x="1" y="-24"/>
            <a:ext cx="9144000" cy="4485736"/>
          </a:xfrm>
          <a:prstGeom prst="rect">
            <a:avLst/>
          </a:prstGeom>
          <a:noFill/>
          <a:ln w="9525">
            <a:noFill/>
            <a:miter lim="800000"/>
            <a:headEnd/>
            <a:tailEnd/>
          </a:ln>
          <a:effectLst/>
        </p:spPr>
      </p:pic>
      <p:sp>
        <p:nvSpPr>
          <p:cNvPr id="3" name="CasellaDiTesto 2"/>
          <p:cNvSpPr txBox="1"/>
          <p:nvPr/>
        </p:nvSpPr>
        <p:spPr>
          <a:xfrm>
            <a:off x="-32" y="4891643"/>
            <a:ext cx="9120895" cy="1323439"/>
          </a:xfrm>
          <a:prstGeom prst="rect">
            <a:avLst/>
          </a:prstGeom>
          <a:noFill/>
        </p:spPr>
        <p:txBody>
          <a:bodyPr wrap="none" rtlCol="0">
            <a:spAutoFit/>
          </a:bodyPr>
          <a:lstStyle/>
          <a:p>
            <a:pPr algn="ctr"/>
            <a:r>
              <a:rPr lang="it-IT" sz="4000" b="1" dirty="0" smtClean="0">
                <a:solidFill>
                  <a:srgbClr val="FF0000"/>
                </a:solidFill>
              </a:rPr>
              <a:t>Compila </a:t>
            </a:r>
            <a:r>
              <a:rPr lang="it-IT" sz="4000" b="1" u="sng" dirty="0" smtClean="0">
                <a:solidFill>
                  <a:srgbClr val="FF0000"/>
                </a:solidFill>
              </a:rPr>
              <a:t>adesso</a:t>
            </a:r>
            <a:r>
              <a:rPr lang="it-IT" sz="4000" b="1" dirty="0" smtClean="0">
                <a:solidFill>
                  <a:srgbClr val="FF0000"/>
                </a:solidFill>
              </a:rPr>
              <a:t> il questionario online</a:t>
            </a:r>
          </a:p>
          <a:p>
            <a:pPr algn="ctr"/>
            <a:r>
              <a:rPr lang="it-IT" sz="4000" b="1" dirty="0" smtClean="0">
                <a:solidFill>
                  <a:srgbClr val="FF0000"/>
                </a:solidFill>
              </a:rPr>
              <a:t>e riceverai anche una consulenza gratuita!</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Risultati immagini per consulente">
            <a:hlinkClick r:id="rId2"/>
          </p:cNvPr>
          <p:cNvPicPr>
            <a:picLocks noChangeAspect="1" noChangeArrowheads="1"/>
          </p:cNvPicPr>
          <p:nvPr/>
        </p:nvPicPr>
        <p:blipFill>
          <a:blip r:embed="rId3"/>
          <a:srcRect/>
          <a:stretch>
            <a:fillRect/>
          </a:stretch>
        </p:blipFill>
        <p:spPr bwMode="auto">
          <a:xfrm>
            <a:off x="1509733" y="2228865"/>
            <a:ext cx="5991225" cy="3486151"/>
          </a:xfrm>
          <a:prstGeom prst="rect">
            <a:avLst/>
          </a:prstGeom>
          <a:noFill/>
        </p:spPr>
      </p:pic>
      <p:pic>
        <p:nvPicPr>
          <p:cNvPr id="3" name="Picture 2" descr="https://www.reting.it/hosted/images/2a/cf6a60d8fa11e8ae626d729f7090aa/Schermata-2018-10-26-alle-10.35.36.png"/>
          <p:cNvPicPr>
            <a:picLocks noChangeAspect="1" noChangeArrowheads="1"/>
          </p:cNvPicPr>
          <p:nvPr/>
        </p:nvPicPr>
        <p:blipFill>
          <a:blip r:embed="rId4"/>
          <a:srcRect/>
          <a:stretch>
            <a:fillRect/>
          </a:stretch>
        </p:blipFill>
        <p:spPr bwMode="auto">
          <a:xfrm>
            <a:off x="1357290" y="571480"/>
            <a:ext cx="6429420" cy="1714512"/>
          </a:xfrm>
          <a:prstGeom prst="rect">
            <a:avLst/>
          </a:prstGeom>
          <a:noFill/>
        </p:spPr>
      </p:pic>
      <p:sp>
        <p:nvSpPr>
          <p:cNvPr id="4" name="CasellaDiTesto 3"/>
          <p:cNvSpPr txBox="1"/>
          <p:nvPr/>
        </p:nvSpPr>
        <p:spPr>
          <a:xfrm>
            <a:off x="865001" y="5500702"/>
            <a:ext cx="7421775" cy="923330"/>
          </a:xfrm>
          <a:prstGeom prst="rect">
            <a:avLst/>
          </a:prstGeom>
          <a:noFill/>
        </p:spPr>
        <p:txBody>
          <a:bodyPr wrap="none" rtlCol="0">
            <a:spAutoFit/>
          </a:bodyPr>
          <a:lstStyle/>
          <a:p>
            <a:r>
              <a:rPr lang="it-IT" sz="5400" dirty="0" err="1" smtClean="0"/>
              <a:t>reting.franchisingmodel.it</a:t>
            </a:r>
            <a:endParaRPr lang="it-IT" sz="5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E:\1. TEMPORARY MANAGER\0. EDM.COM\PERSONAL BRANDING\Loghi portfolio EDM\Sviluppo\Chipstar.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7544" y="1338490"/>
            <a:ext cx="1273707" cy="1098023"/>
          </a:xfrm>
          <a:prstGeom prst="rect">
            <a:avLst/>
          </a:prstGeom>
          <a:noFill/>
          <a:extLst>
            <a:ext uri="{909E8E84-426E-40DD-AFC4-6F175D3DCCD1}">
              <a14:hiddenFill xmlns="" xmlns:a14="http://schemas.microsoft.com/office/drawing/2010/main">
                <a:solidFill>
                  <a:srgbClr val="FFFFFF"/>
                </a:solidFill>
              </a14:hiddenFill>
            </a:ext>
          </a:extLst>
        </p:spPr>
      </p:pic>
      <p:pic>
        <p:nvPicPr>
          <p:cNvPr id="4101" name="Picture 5" descr="E:\1. TEMPORARY MANAGER\0. EDM.COM\PERSONAL BRANDING\Loghi portfolio EDM\Sviluppo\Arnold Coffee.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498525" y="2637733"/>
            <a:ext cx="829444" cy="829444"/>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E:\1. TEMPORARY MANAGER\0. EDM.COM\PERSONAL BRANDING\Loghi portfolio EDM\Sviluppo\BacioNero.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16152" t="13136" r="12912" b="10011"/>
          <a:stretch/>
        </p:blipFill>
        <p:spPr bwMode="auto">
          <a:xfrm>
            <a:off x="3923928" y="2623205"/>
            <a:ext cx="1702340" cy="1037444"/>
          </a:xfrm>
          <a:prstGeom prst="rect">
            <a:avLst/>
          </a:prstGeom>
          <a:noFill/>
          <a:extLst>
            <a:ext uri="{909E8E84-426E-40DD-AFC4-6F175D3DCCD1}">
              <a14:hiddenFill xmlns="" xmlns:a14="http://schemas.microsoft.com/office/drawing/2010/main">
                <a:solidFill>
                  <a:srgbClr val="FFFFFF"/>
                </a:solidFill>
              </a14:hiddenFill>
            </a:ext>
          </a:extLst>
        </p:spPr>
      </p:pic>
      <p:pic>
        <p:nvPicPr>
          <p:cNvPr id="4103" name="Picture 7" descr="E:\1. TEMPORARY MANAGER\0. EDM.COM\PERSONAL BRANDING\Loghi portfolio EDM\Sviluppo\Capatoast.jpg"/>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t="21387" b="39942"/>
          <a:stretch/>
        </p:blipFill>
        <p:spPr bwMode="auto">
          <a:xfrm>
            <a:off x="4206974" y="4017614"/>
            <a:ext cx="1157114" cy="447473"/>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8" descr="E:\1. TEMPORARY MANAGER\0. EDM.COM\PERSONAL BRANDING\Loghi portfolio EDM\Sviluppo\ColorGlo.pn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5785184" y="662836"/>
            <a:ext cx="1379104" cy="477533"/>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37" descr="E:\1. TEMPORARY MANAGER\0. EDM.COM\PERSONAL BRANDING\Loghi portfolio EDM\Sviluppo\Gruppo Isaia.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995936" y="646319"/>
            <a:ext cx="1434099" cy="439904"/>
          </a:xfrm>
          <a:prstGeom prst="rect">
            <a:avLst/>
          </a:prstGeom>
          <a:noFill/>
          <a:extLst>
            <a:ext uri="{909E8E84-426E-40DD-AFC4-6F175D3DCCD1}">
              <a14:hiddenFill xmlns="" xmlns:a14="http://schemas.microsoft.com/office/drawing/2010/main">
                <a:solidFill>
                  <a:srgbClr val="FFFFFF"/>
                </a:solidFill>
              </a14:hiddenFill>
            </a:ext>
          </a:extLst>
        </p:spPr>
      </p:pic>
      <p:pic>
        <p:nvPicPr>
          <p:cNvPr id="4105" name="Picture 9" descr="E:\1. TEMPORARY MANAGER\0. EDM.COM\PERSONAL BRANDING\Loghi portfolio EDM\Sviluppo\Creatori di Sorrisi.jpg"/>
          <p:cNvPicPr>
            <a:picLocks noChangeAspect="1" noChangeArrowheads="1"/>
          </p:cNvPicPr>
          <p:nvPr/>
        </p:nvPicPr>
        <p:blipFill rotWithShape="1">
          <a:blip r:embed="rId9" cstate="print">
            <a:extLst>
              <a:ext uri="{28A0092B-C50C-407E-A947-70E740481C1C}">
                <a14:useLocalDpi xmlns="" xmlns:a14="http://schemas.microsoft.com/office/drawing/2010/main" val="0"/>
              </a:ext>
            </a:extLst>
          </a:blip>
          <a:srcRect l="19919" t="18851" r="23313" b="15205"/>
          <a:stretch/>
        </p:blipFill>
        <p:spPr bwMode="auto">
          <a:xfrm>
            <a:off x="7359307" y="1329870"/>
            <a:ext cx="1245141" cy="1021405"/>
          </a:xfrm>
          <a:prstGeom prst="rect">
            <a:avLst/>
          </a:prstGeom>
          <a:noFill/>
          <a:extLst>
            <a:ext uri="{909E8E84-426E-40DD-AFC4-6F175D3DCCD1}">
              <a14:hiddenFill xmlns="" xmlns:a14="http://schemas.microsoft.com/office/drawing/2010/main">
                <a:solidFill>
                  <a:srgbClr val="FFFFFF"/>
                </a:solidFill>
              </a14:hiddenFill>
            </a:ext>
          </a:extLst>
        </p:spPr>
      </p:pic>
      <p:pic>
        <p:nvPicPr>
          <p:cNvPr id="4106" name="Picture 10" descr="E:\1. TEMPORARY MANAGER\0. EDM.COM\PERSONAL BRANDING\Loghi portfolio EDM\Sviluppo\hiMù.png"/>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2296765" y="1394126"/>
            <a:ext cx="1339131" cy="826363"/>
          </a:xfrm>
          <a:prstGeom prst="rect">
            <a:avLst/>
          </a:prstGeom>
          <a:noFill/>
          <a:extLst>
            <a:ext uri="{909E8E84-426E-40DD-AFC4-6F175D3DCCD1}">
              <a14:hiddenFill xmlns="" xmlns:a14="http://schemas.microsoft.com/office/drawing/2010/main">
                <a:solidFill>
                  <a:srgbClr val="FFFFFF"/>
                </a:solidFill>
              </a14:hiddenFill>
            </a:ext>
          </a:extLst>
        </p:spPr>
      </p:pic>
      <p:pic>
        <p:nvPicPr>
          <p:cNvPr id="4107" name="Picture 11" descr="E:\1. TEMPORARY MANAGER\0. EDM.COM\PERSONAL BRANDING\Loghi portfolio EDM\Sviluppo\Il Cuoppo.pn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5924382" y="1330496"/>
            <a:ext cx="1146779" cy="1032101"/>
          </a:xfrm>
          <a:prstGeom prst="rect">
            <a:avLst/>
          </a:prstGeom>
          <a:noFill/>
          <a:extLst>
            <a:ext uri="{909E8E84-426E-40DD-AFC4-6F175D3DCCD1}">
              <a14:hiddenFill xmlns="" xmlns:a14="http://schemas.microsoft.com/office/drawing/2010/main">
                <a:solidFill>
                  <a:srgbClr val="FFFFFF"/>
                </a:solidFill>
              </a14:hiddenFill>
            </a:ext>
          </a:extLst>
        </p:spPr>
      </p:pic>
      <p:pic>
        <p:nvPicPr>
          <p:cNvPr id="4108" name="Picture 12" descr="E:\1. TEMPORARY MANAGER\0. EDM.COM\PERSONAL BRANDING\Loghi portfolio EDM\Sviluppo\Johnny Pizzaportafoglio.jpg"/>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5947609" y="2665085"/>
            <a:ext cx="1092239" cy="819179"/>
          </a:xfrm>
          <a:prstGeom prst="rect">
            <a:avLst/>
          </a:prstGeom>
          <a:noFill/>
          <a:extLst>
            <a:ext uri="{909E8E84-426E-40DD-AFC4-6F175D3DCCD1}">
              <a14:hiddenFill xmlns="" xmlns:a14="http://schemas.microsoft.com/office/drawing/2010/main">
                <a:solidFill>
                  <a:srgbClr val="FFFFFF"/>
                </a:solidFill>
              </a14:hiddenFill>
            </a:ext>
          </a:extLst>
        </p:spPr>
      </p:pic>
      <p:pic>
        <p:nvPicPr>
          <p:cNvPr id="4109" name="Picture 13" descr="E:\1. TEMPORARY MANAGER\0. EDM.COM\PERSONAL BRANDING\Loghi portfolio EDM\Sviluppo\Lime Restaurant &amp; Bar.pn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561989" y="3862780"/>
            <a:ext cx="1273707" cy="875503"/>
          </a:xfrm>
          <a:prstGeom prst="rect">
            <a:avLst/>
          </a:prstGeom>
          <a:noFill/>
          <a:extLst>
            <a:ext uri="{909E8E84-426E-40DD-AFC4-6F175D3DCCD1}">
              <a14:hiddenFill xmlns="" xmlns:a14="http://schemas.microsoft.com/office/drawing/2010/main">
                <a:solidFill>
                  <a:srgbClr val="FFFFFF"/>
                </a:solidFill>
              </a14:hiddenFill>
            </a:ext>
          </a:extLst>
        </p:spPr>
      </p:pic>
      <p:pic>
        <p:nvPicPr>
          <p:cNvPr id="4112" name="Picture 16" descr="E:\1. TEMPORARY MANAGER\0. EDM.COM\PERSONAL BRANDING\Loghi portfolio EDM\Sviluppo\Mangiatutto.jpg"/>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2319471" y="3862780"/>
            <a:ext cx="1172409" cy="840595"/>
          </a:xfrm>
          <a:prstGeom prst="rect">
            <a:avLst/>
          </a:prstGeom>
          <a:noFill/>
          <a:extLst>
            <a:ext uri="{909E8E84-426E-40DD-AFC4-6F175D3DCCD1}">
              <a14:hiddenFill xmlns="" xmlns:a14="http://schemas.microsoft.com/office/drawing/2010/main">
                <a:solidFill>
                  <a:srgbClr val="FFFFFF"/>
                </a:solidFill>
              </a14:hiddenFill>
            </a:ext>
          </a:extLst>
        </p:spPr>
      </p:pic>
      <p:pic>
        <p:nvPicPr>
          <p:cNvPr id="4113" name="Picture 17" descr="E:\1. TEMPORARY MANAGER\0. EDM.COM\PERSONAL BRANDING\Loghi portfolio EDM\Sviluppo\Milano Art Gallery.jpg"/>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7641253" y="2665085"/>
            <a:ext cx="819179" cy="819179"/>
          </a:xfrm>
          <a:prstGeom prst="rect">
            <a:avLst/>
          </a:prstGeom>
          <a:noFill/>
          <a:extLst>
            <a:ext uri="{909E8E84-426E-40DD-AFC4-6F175D3DCCD1}">
              <a14:hiddenFill xmlns="" xmlns:a14="http://schemas.microsoft.com/office/drawing/2010/main">
                <a:solidFill>
                  <a:srgbClr val="FFFFFF"/>
                </a:solidFill>
              </a14:hiddenFill>
            </a:ext>
          </a:extLst>
        </p:spPr>
      </p:pic>
      <p:pic>
        <p:nvPicPr>
          <p:cNvPr id="27" name="Picture 18" descr="E:\1. TEMPORARY MANAGER\0. EDM.COM\PERSONAL BRANDING\Loghi portfolio EDM\Sviluppo\PureBody.png"/>
          <p:cNvPicPr>
            <a:picLocks noChangeAspect="1" noChangeArrowheads="1"/>
          </p:cNvPicPr>
          <p:nvPr/>
        </p:nvPicPr>
        <p:blipFill rotWithShape="1">
          <a:blip r:embed="rId16" cstate="print">
            <a:extLst>
              <a:ext uri="{28A0092B-C50C-407E-A947-70E740481C1C}">
                <a14:useLocalDpi xmlns="" xmlns:a14="http://schemas.microsoft.com/office/drawing/2010/main" val="0"/>
              </a:ext>
            </a:extLst>
          </a:blip>
          <a:srcRect l="28093" t="31954" r="22641" b="44305"/>
          <a:stretch/>
        </p:blipFill>
        <p:spPr bwMode="auto">
          <a:xfrm>
            <a:off x="5779679" y="3985691"/>
            <a:ext cx="1456617" cy="371792"/>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14" descr="E:\1. TEMPORARY MANAGER\0. EDM.COM\PERSONAL BRANDING\Loghi portfolio EDM\Sviluppo\Lovingbet.jpg"/>
          <p:cNvPicPr>
            <a:picLocks noChangeAspect="1" noChangeArrowheads="1"/>
          </p:cNvPicPr>
          <p:nvPr/>
        </p:nvPicPr>
        <p:blipFill rotWithShape="1">
          <a:blip r:embed="rId17" cstate="print">
            <a:extLst>
              <a:ext uri="{28A0092B-C50C-407E-A947-70E740481C1C}">
                <a14:useLocalDpi xmlns="" xmlns:a14="http://schemas.microsoft.com/office/drawing/2010/main" val="0"/>
              </a:ext>
            </a:extLst>
          </a:blip>
          <a:srcRect t="24888" b="42425"/>
          <a:stretch/>
        </p:blipFill>
        <p:spPr bwMode="auto">
          <a:xfrm>
            <a:off x="7271417" y="564305"/>
            <a:ext cx="1477047" cy="482808"/>
          </a:xfrm>
          <a:prstGeom prst="rect">
            <a:avLst/>
          </a:prstGeom>
          <a:noFill/>
          <a:extLst>
            <a:ext uri="{909E8E84-426E-40DD-AFC4-6F175D3DCCD1}">
              <a14:hiddenFill xmlns="" xmlns:a14="http://schemas.microsoft.com/office/drawing/2010/main">
                <a:solidFill>
                  <a:srgbClr val="FFFFFF"/>
                </a:solidFill>
              </a14:hiddenFill>
            </a:ext>
          </a:extLst>
        </p:spPr>
      </p:pic>
      <p:pic>
        <p:nvPicPr>
          <p:cNvPr id="4116" name="Picture 20" descr="E:\1. TEMPORARY MANAGER\0. EDM.COM\PERSONAL BRANDING\Loghi portfolio EDM\Sviluppo\Z.png"/>
          <p:cNvPicPr>
            <a:picLocks noChangeAspect="1" noChangeArrowheads="1"/>
          </p:cNvPicPr>
          <p:nvPr/>
        </p:nvPicPr>
        <p:blipFill>
          <a:blip r:embed="rId18">
            <a:extLst>
              <a:ext uri="{28A0092B-C50C-407E-A947-70E740481C1C}">
                <a14:useLocalDpi xmlns="" xmlns:a14="http://schemas.microsoft.com/office/drawing/2010/main" val="0"/>
              </a:ext>
            </a:extLst>
          </a:blip>
          <a:srcRect/>
          <a:stretch>
            <a:fillRect/>
          </a:stretch>
        </p:blipFill>
        <p:spPr bwMode="auto">
          <a:xfrm>
            <a:off x="7159600" y="3786696"/>
            <a:ext cx="1732880" cy="866440"/>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21" descr="E:\1. TEMPORARY MANAGER\0. EDM.COM\PERSONAL BRANDING\Loghi portfolio EDM\Sviluppo\Sviluppo 42\Mercatino del Cellulare.jpg"/>
          <p:cNvPicPr>
            <a:picLocks noChangeAspect="1" noChangeArrowheads="1"/>
          </p:cNvPicPr>
          <p:nvPr/>
        </p:nvPicPr>
        <p:blipFill rotWithShape="1">
          <a:blip r:embed="rId19" cstate="print">
            <a:extLst>
              <a:ext uri="{28A0092B-C50C-407E-A947-70E740481C1C}">
                <a14:useLocalDpi xmlns="" xmlns:a14="http://schemas.microsoft.com/office/drawing/2010/main" val="0"/>
              </a:ext>
            </a:extLst>
          </a:blip>
          <a:srcRect b="24539"/>
          <a:stretch/>
        </p:blipFill>
        <p:spPr bwMode="auto">
          <a:xfrm>
            <a:off x="179512" y="5687360"/>
            <a:ext cx="1860835" cy="477944"/>
          </a:xfrm>
          <a:prstGeom prst="rect">
            <a:avLst/>
          </a:prstGeom>
          <a:noFill/>
          <a:extLst>
            <a:ext uri="{909E8E84-426E-40DD-AFC4-6F175D3DCCD1}">
              <a14:hiddenFill xmlns="" xmlns:a14="http://schemas.microsoft.com/office/drawing/2010/main">
                <a:solidFill>
                  <a:srgbClr val="FFFFFF"/>
                </a:solidFill>
              </a14:hiddenFill>
            </a:ext>
          </a:extLst>
        </p:spPr>
      </p:pic>
      <p:pic>
        <p:nvPicPr>
          <p:cNvPr id="4118" name="Picture 22" descr="E:\1. TEMPORARY MANAGER\0. EDM.COM\PERSONAL BRANDING\Loghi portfolio EDM\Sviluppo\Sviluppo 42\L'Ecologico.png"/>
          <p:cNvPicPr>
            <a:picLocks noChangeAspect="1" noChangeArrowheads="1"/>
          </p:cNvPicPr>
          <p:nvPr/>
        </p:nvPicPr>
        <p:blipFill>
          <a:blip r:embed="rId20">
            <a:extLst>
              <a:ext uri="{28A0092B-C50C-407E-A947-70E740481C1C}">
                <a14:useLocalDpi xmlns="" xmlns:a14="http://schemas.microsoft.com/office/drawing/2010/main" val="0"/>
              </a:ext>
            </a:extLst>
          </a:blip>
          <a:srcRect/>
          <a:stretch>
            <a:fillRect/>
          </a:stretch>
        </p:blipFill>
        <p:spPr bwMode="auto">
          <a:xfrm>
            <a:off x="309059" y="4956793"/>
            <a:ext cx="1590675" cy="360363"/>
          </a:xfrm>
          <a:prstGeom prst="rect">
            <a:avLst/>
          </a:prstGeom>
          <a:noFill/>
          <a:extLst>
            <a:ext uri="{909E8E84-426E-40DD-AFC4-6F175D3DCCD1}">
              <a14:hiddenFill xmlns="" xmlns:a14="http://schemas.microsoft.com/office/drawing/2010/main">
                <a:solidFill>
                  <a:srgbClr val="FFFFFF"/>
                </a:solidFill>
              </a14:hiddenFill>
            </a:ext>
          </a:extLst>
        </p:spPr>
      </p:pic>
      <p:pic>
        <p:nvPicPr>
          <p:cNvPr id="4119" name="Picture 23" descr="E:\1. TEMPORARY MANAGER\0. EDM.COM\PERSONAL BRANDING\Loghi portfolio EDM\Sviluppo\Sviluppo 42\GIeGI.jpg"/>
          <p:cNvPicPr>
            <a:picLocks noChangeAspect="1" noChangeArrowheads="1"/>
          </p:cNvPicPr>
          <p:nvPr/>
        </p:nvPicPr>
        <p:blipFill>
          <a:blip r:embed="rId21">
            <a:extLst>
              <a:ext uri="{28A0092B-C50C-407E-A947-70E740481C1C}">
                <a14:useLocalDpi xmlns="" xmlns:a14="http://schemas.microsoft.com/office/drawing/2010/main" val="0"/>
              </a:ext>
            </a:extLst>
          </a:blip>
          <a:srcRect/>
          <a:stretch>
            <a:fillRect/>
          </a:stretch>
        </p:blipFill>
        <p:spPr bwMode="auto">
          <a:xfrm>
            <a:off x="2207717" y="4838993"/>
            <a:ext cx="1356171" cy="622834"/>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24" descr="E:\1. TEMPORARY MANAGER\0. EDM.COM\PERSONAL BRANDING\Loghi portfolio EDM\Sviluppo\Sviluppo 42\Yolab.png"/>
          <p:cNvPicPr>
            <a:picLocks noChangeAspect="1" noChangeArrowheads="1"/>
          </p:cNvPicPr>
          <p:nvPr/>
        </p:nvPicPr>
        <p:blipFill>
          <a:blip r:embed="rId22" cstate="print">
            <a:extLst>
              <a:ext uri="{28A0092B-C50C-407E-A947-70E740481C1C}">
                <a14:useLocalDpi xmlns="" xmlns:a14="http://schemas.microsoft.com/office/drawing/2010/main" val="0"/>
              </a:ext>
            </a:extLst>
          </a:blip>
          <a:srcRect/>
          <a:stretch>
            <a:fillRect/>
          </a:stretch>
        </p:blipFill>
        <p:spPr bwMode="auto">
          <a:xfrm>
            <a:off x="7495861" y="4847391"/>
            <a:ext cx="1108587" cy="665152"/>
          </a:xfrm>
          <a:prstGeom prst="rect">
            <a:avLst/>
          </a:prstGeom>
          <a:noFill/>
          <a:extLst>
            <a:ext uri="{909E8E84-426E-40DD-AFC4-6F175D3DCCD1}">
              <a14:hiddenFill xmlns="" xmlns:a14="http://schemas.microsoft.com/office/drawing/2010/main">
                <a:solidFill>
                  <a:srgbClr val="FFFFFF"/>
                </a:solidFill>
              </a14:hiddenFill>
            </a:ext>
          </a:extLst>
        </p:spPr>
      </p:pic>
      <p:pic>
        <p:nvPicPr>
          <p:cNvPr id="38" name="Picture 20" descr="E:\1. TEMPORARY MANAGER\0. EDM.COM\PERSONAL BRANDING\Loghi portfolio EDM\Sviluppo\Sviluppo 42\Primaland.png"/>
          <p:cNvPicPr>
            <a:picLocks noChangeAspect="1" noChangeArrowheads="1"/>
          </p:cNvPicPr>
          <p:nvPr/>
        </p:nvPicPr>
        <p:blipFill>
          <a:blip r:embed="rId23">
            <a:extLst>
              <a:ext uri="{28A0092B-C50C-407E-A947-70E740481C1C}">
                <a14:useLocalDpi xmlns="" xmlns:a14="http://schemas.microsoft.com/office/drawing/2010/main" val="0"/>
              </a:ext>
            </a:extLst>
          </a:blip>
          <a:srcRect/>
          <a:stretch>
            <a:fillRect/>
          </a:stretch>
        </p:blipFill>
        <p:spPr bwMode="auto">
          <a:xfrm>
            <a:off x="5851687" y="5517232"/>
            <a:ext cx="1384609" cy="824996"/>
          </a:xfrm>
          <a:prstGeom prst="rect">
            <a:avLst/>
          </a:prstGeom>
          <a:noFill/>
          <a:extLst>
            <a:ext uri="{909E8E84-426E-40DD-AFC4-6F175D3DCCD1}">
              <a14:hiddenFill xmlns="" xmlns:a14="http://schemas.microsoft.com/office/drawing/2010/main">
                <a:solidFill>
                  <a:srgbClr val="FFFFFF"/>
                </a:solidFill>
              </a14:hiddenFill>
            </a:ext>
          </a:extLst>
        </p:spPr>
      </p:pic>
      <p:pic>
        <p:nvPicPr>
          <p:cNvPr id="4121" name="Picture 25" descr="E:\1. TEMPORARY MANAGER\0. EDM.COM\PERSONAL BRANDING\Loghi portfolio EDM\Sviluppo\Sviluppo 42\Virtus Capital Group.png"/>
          <p:cNvPicPr>
            <a:picLocks noChangeAspect="1" noChangeArrowheads="1"/>
          </p:cNvPicPr>
          <p:nvPr/>
        </p:nvPicPr>
        <p:blipFill>
          <a:blip r:embed="rId24">
            <a:extLst>
              <a:ext uri="{28A0092B-C50C-407E-A947-70E740481C1C}">
                <a14:useLocalDpi xmlns="" xmlns:a14="http://schemas.microsoft.com/office/drawing/2010/main" val="0"/>
              </a:ext>
            </a:extLst>
          </a:blip>
          <a:srcRect/>
          <a:stretch>
            <a:fillRect/>
          </a:stretch>
        </p:blipFill>
        <p:spPr bwMode="auto">
          <a:xfrm>
            <a:off x="4066105" y="5653250"/>
            <a:ext cx="1514007" cy="656070"/>
          </a:xfrm>
          <a:prstGeom prst="rect">
            <a:avLst/>
          </a:prstGeom>
          <a:noFill/>
          <a:extLst>
            <a:ext uri="{909E8E84-426E-40DD-AFC4-6F175D3DCCD1}">
              <a14:hiddenFill xmlns="" xmlns:a14="http://schemas.microsoft.com/office/drawing/2010/main">
                <a:solidFill>
                  <a:srgbClr val="FFFFFF"/>
                </a:solidFill>
              </a14:hiddenFill>
            </a:ext>
          </a:extLst>
        </p:spPr>
      </p:pic>
      <p:pic>
        <p:nvPicPr>
          <p:cNvPr id="40" name="Picture 29" descr="E:\1. TEMPORARY MANAGER\0. EDM.COM\PERSONAL BRANDING\Loghi portfolio EDM\Sviluppo\Sviluppo 42\Tiramisù.png"/>
          <p:cNvPicPr>
            <a:picLocks noChangeAspect="1" noChangeArrowheads="1"/>
          </p:cNvPicPr>
          <p:nvPr/>
        </p:nvPicPr>
        <p:blipFill>
          <a:blip r:embed="rId25" cstate="print">
            <a:extLst>
              <a:ext uri="{28A0092B-C50C-407E-A947-70E740481C1C}">
                <a14:useLocalDpi xmlns="" xmlns:a14="http://schemas.microsoft.com/office/drawing/2010/main" val="0"/>
              </a:ext>
            </a:extLst>
          </a:blip>
          <a:srcRect/>
          <a:stretch>
            <a:fillRect/>
          </a:stretch>
        </p:blipFill>
        <p:spPr bwMode="auto">
          <a:xfrm>
            <a:off x="2195736" y="5676663"/>
            <a:ext cx="1368152" cy="618127"/>
          </a:xfrm>
          <a:prstGeom prst="rect">
            <a:avLst/>
          </a:prstGeom>
          <a:noFill/>
          <a:extLst>
            <a:ext uri="{909E8E84-426E-40DD-AFC4-6F175D3DCCD1}">
              <a14:hiddenFill xmlns="" xmlns:a14="http://schemas.microsoft.com/office/drawing/2010/main">
                <a:solidFill>
                  <a:srgbClr val="FFFFFF"/>
                </a:solidFill>
              </a14:hiddenFill>
            </a:ext>
          </a:extLst>
        </p:spPr>
      </p:pic>
      <p:pic>
        <p:nvPicPr>
          <p:cNvPr id="41" name="Picture 7" descr="E:\1. TEMPORARY MANAGER\0. EDM.COM\PERSONAL BRANDING\Loghi portfolio EDM\Consulenza\Kenon.png"/>
          <p:cNvPicPr>
            <a:picLocks noChangeAspect="1" noChangeArrowheads="1"/>
          </p:cNvPicPr>
          <p:nvPr/>
        </p:nvPicPr>
        <p:blipFill>
          <a:blip r:embed="rId26" cstate="print">
            <a:extLst>
              <a:ext uri="{28A0092B-C50C-407E-A947-70E740481C1C}">
                <a14:useLocalDpi xmlns="" xmlns:a14="http://schemas.microsoft.com/office/drawing/2010/main" val="0"/>
              </a:ext>
            </a:extLst>
          </a:blip>
          <a:srcRect/>
          <a:stretch>
            <a:fillRect/>
          </a:stretch>
        </p:blipFill>
        <p:spPr bwMode="auto">
          <a:xfrm>
            <a:off x="5729819" y="4495374"/>
            <a:ext cx="1489833" cy="1084414"/>
          </a:xfrm>
          <a:prstGeom prst="rect">
            <a:avLst/>
          </a:prstGeom>
          <a:noFill/>
          <a:extLst>
            <a:ext uri="{909E8E84-426E-40DD-AFC4-6F175D3DCCD1}">
              <a14:hiddenFill xmlns="" xmlns:a14="http://schemas.microsoft.com/office/drawing/2010/main">
                <a:solidFill>
                  <a:srgbClr val="FFFFFF"/>
                </a:solidFill>
              </a14:hiddenFill>
            </a:ext>
          </a:extLst>
        </p:spPr>
      </p:pic>
      <p:pic>
        <p:nvPicPr>
          <p:cNvPr id="42" name="Picture 5" descr="E:\1. TEMPORARY MANAGER\0. EDM.COM\PERSONAL BRANDING\Loghi portfolio EDM\Consulenza\HRD.jpg"/>
          <p:cNvPicPr>
            <a:picLocks noChangeAspect="1" noChangeArrowheads="1"/>
          </p:cNvPicPr>
          <p:nvPr/>
        </p:nvPicPr>
        <p:blipFill>
          <a:blip r:embed="rId27">
            <a:extLst>
              <a:ext uri="{28A0092B-C50C-407E-A947-70E740481C1C}">
                <a14:useLocalDpi xmlns="" xmlns:a14="http://schemas.microsoft.com/office/drawing/2010/main" val="0"/>
              </a:ext>
            </a:extLst>
          </a:blip>
          <a:srcRect/>
          <a:stretch>
            <a:fillRect/>
          </a:stretch>
        </p:blipFill>
        <p:spPr bwMode="auto">
          <a:xfrm>
            <a:off x="3995936" y="4582879"/>
            <a:ext cx="1516134" cy="873818"/>
          </a:xfrm>
          <a:prstGeom prst="rect">
            <a:avLst/>
          </a:prstGeom>
          <a:noFill/>
          <a:extLst>
            <a:ext uri="{909E8E84-426E-40DD-AFC4-6F175D3DCCD1}">
              <a14:hiddenFill xmlns="" xmlns:a14="http://schemas.microsoft.com/office/drawing/2010/main">
                <a:solidFill>
                  <a:srgbClr val="FFFFFF"/>
                </a:solidFill>
              </a14:hiddenFill>
            </a:ext>
          </a:extLst>
        </p:spPr>
      </p:pic>
      <p:pic>
        <p:nvPicPr>
          <p:cNvPr id="43" name="Picture 11" descr="E:\1. TEMPORARY MANAGER\0. EDM.COM\PERSONAL BRANDING\Loghi portfolio EDM\Consulenza\Saloon dello Svapo.png"/>
          <p:cNvPicPr>
            <a:picLocks noChangeAspect="1" noChangeArrowheads="1"/>
          </p:cNvPicPr>
          <p:nvPr/>
        </p:nvPicPr>
        <p:blipFill>
          <a:blip r:embed="rId28" cstate="print">
            <a:extLst>
              <a:ext uri="{28A0092B-C50C-407E-A947-70E740481C1C}">
                <a14:useLocalDpi xmlns="" xmlns:a14="http://schemas.microsoft.com/office/drawing/2010/main" val="0"/>
              </a:ext>
            </a:extLst>
          </a:blip>
          <a:srcRect/>
          <a:stretch>
            <a:fillRect/>
          </a:stretch>
        </p:blipFill>
        <p:spPr bwMode="auto">
          <a:xfrm>
            <a:off x="7388623" y="5618338"/>
            <a:ext cx="1287833" cy="760488"/>
          </a:xfrm>
          <a:prstGeom prst="rect">
            <a:avLst/>
          </a:prstGeom>
          <a:noFill/>
          <a:extLst>
            <a:ext uri="{909E8E84-426E-40DD-AFC4-6F175D3DCCD1}">
              <a14:hiddenFill xmlns="" xmlns:a14="http://schemas.microsoft.com/office/drawing/2010/main">
                <a:solidFill>
                  <a:srgbClr val="FFFFFF"/>
                </a:solidFill>
              </a14:hiddenFill>
            </a:ext>
          </a:extLst>
        </p:spPr>
      </p:pic>
      <p:pic>
        <p:nvPicPr>
          <p:cNvPr id="32" name="Picture 6" descr="E:\1. TEMPORARY MANAGER\0. EDM.COM\PERSONAL BRANDING\Loghi portfolio EDM\Consulenza\Il Vero Bar del Professore.png">
            <a:extLst>
              <a:ext uri="{FF2B5EF4-FFF2-40B4-BE49-F238E27FC236}">
                <a16:creationId xmlns="" xmlns:a16="http://schemas.microsoft.com/office/drawing/2014/main" id="{0B7FE69B-8A9F-44CE-8614-003518AA8ABC}"/>
              </a:ext>
            </a:extLst>
          </p:cNvPr>
          <p:cNvPicPr>
            <a:picLocks noChangeAspect="1" noChangeArrowheads="1"/>
          </p:cNvPicPr>
          <p:nvPr/>
        </p:nvPicPr>
        <p:blipFill>
          <a:blip r:embed="rId29" cstate="print">
            <a:extLst>
              <a:ext uri="{28A0092B-C50C-407E-A947-70E740481C1C}">
                <a14:useLocalDpi xmlns="" xmlns:a14="http://schemas.microsoft.com/office/drawing/2010/main" val="0"/>
              </a:ext>
            </a:extLst>
          </a:blip>
          <a:srcRect/>
          <a:stretch>
            <a:fillRect/>
          </a:stretch>
        </p:blipFill>
        <p:spPr bwMode="auto">
          <a:xfrm>
            <a:off x="539552" y="476672"/>
            <a:ext cx="1283209" cy="828254"/>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Picture 3">
            <a:extLst>
              <a:ext uri="{FF2B5EF4-FFF2-40B4-BE49-F238E27FC236}">
                <a16:creationId xmlns="" xmlns:a16="http://schemas.microsoft.com/office/drawing/2014/main" id="{C7AC31B2-6A14-4D11-8E36-CD0D5570005E}"/>
              </a:ext>
            </a:extLst>
          </p:cNvPr>
          <p:cNvPicPr>
            <a:picLocks noChangeAspect="1" noChangeArrowheads="1"/>
          </p:cNvPicPr>
          <p:nvPr/>
        </p:nvPicPr>
        <p:blipFill>
          <a:blip r:embed="rId30" cstate="print">
            <a:extLst>
              <a:ext uri="{28A0092B-C50C-407E-A947-70E740481C1C}">
                <a14:useLocalDpi xmlns="" xmlns:a14="http://schemas.microsoft.com/office/drawing/2010/main" val="0"/>
              </a:ext>
            </a:extLst>
          </a:blip>
          <a:srcRect/>
          <a:stretch>
            <a:fillRect/>
          </a:stretch>
        </p:blipFill>
        <p:spPr bwMode="auto">
          <a:xfrm>
            <a:off x="2189531" y="623664"/>
            <a:ext cx="1446365" cy="573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4" name="Immagine 33">
            <a:extLst>
              <a:ext uri="{FF2B5EF4-FFF2-40B4-BE49-F238E27FC236}">
                <a16:creationId xmlns="" xmlns:a16="http://schemas.microsoft.com/office/drawing/2014/main" id="{CB85EAD1-9C4A-4AAA-A8D2-485F75A5CB59}"/>
              </a:ext>
            </a:extLst>
          </p:cNvPr>
          <p:cNvPicPr>
            <a:picLocks noChangeAspect="1"/>
          </p:cNvPicPr>
          <p:nvPr/>
        </p:nvPicPr>
        <p:blipFill>
          <a:blip r:embed="rId31" cstate="print">
            <a:extLst>
              <a:ext uri="{28A0092B-C50C-407E-A947-70E740481C1C}">
                <a14:useLocalDpi xmlns="" xmlns:a14="http://schemas.microsoft.com/office/drawing/2010/main" val="0"/>
              </a:ext>
            </a:extLst>
          </a:blip>
          <a:stretch>
            <a:fillRect/>
          </a:stretch>
        </p:blipFill>
        <p:spPr>
          <a:xfrm>
            <a:off x="603125" y="2637733"/>
            <a:ext cx="1002542" cy="810361"/>
          </a:xfrm>
          <a:prstGeom prst="rect">
            <a:avLst/>
          </a:prstGeom>
        </p:spPr>
      </p:pic>
      <p:pic>
        <p:nvPicPr>
          <p:cNvPr id="35" name="Picture 2">
            <a:extLst>
              <a:ext uri="{FF2B5EF4-FFF2-40B4-BE49-F238E27FC236}">
                <a16:creationId xmlns="" xmlns:a16="http://schemas.microsoft.com/office/drawing/2014/main" id="{5DB4C329-6D4A-40F7-9E2F-FF746B29575C}"/>
              </a:ext>
            </a:extLst>
          </p:cNvPr>
          <p:cNvPicPr>
            <a:picLocks noChangeAspect="1" noChangeArrowheads="1"/>
          </p:cNvPicPr>
          <p:nvPr/>
        </p:nvPicPr>
        <p:blipFill>
          <a:blip r:embed="rId32" cstate="print">
            <a:extLst>
              <a:ext uri="{28A0092B-C50C-407E-A947-70E740481C1C}">
                <a14:useLocalDpi xmlns="" xmlns:a14="http://schemas.microsoft.com/office/drawing/2010/main" val="0"/>
              </a:ext>
            </a:extLst>
          </a:blip>
          <a:srcRect/>
          <a:stretch>
            <a:fillRect/>
          </a:stretch>
        </p:blipFill>
        <p:spPr bwMode="auto">
          <a:xfrm>
            <a:off x="3995936" y="1618780"/>
            <a:ext cx="1523597" cy="6474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06131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E:\1. TEMPORARY MANAGER\0. EDM.COM\PERSONAL BRANDING\Loghi portfolio EDM\Consulenza\CQ Itali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2539" y="566911"/>
            <a:ext cx="1481138" cy="549384"/>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E:\1. TEMPORARY MANAGER\0. EDM.COM\PERSONAL BRANDING\Loghi portfolio EDM\Consulenza\DietNatural.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2575" y="1312609"/>
            <a:ext cx="1481102" cy="682517"/>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E:\1. TEMPORARY MANAGER\0. EDM.COM\PERSONAL BRANDING\Loghi portfolio EDM\Consulenza\Muu Muuzzarella Lounge.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92428" y="4263686"/>
            <a:ext cx="1491248" cy="1325554"/>
          </a:xfrm>
          <a:prstGeom prst="rect">
            <a:avLst/>
          </a:prstGeom>
          <a:noFill/>
          <a:extLst>
            <a:ext uri="{909E8E84-426E-40DD-AFC4-6F175D3DCCD1}">
              <a14:hiddenFill xmlns="" xmlns:a14="http://schemas.microsoft.com/office/drawing/2010/main">
                <a:solidFill>
                  <a:srgbClr val="FFFFFF"/>
                </a:solidFill>
              </a14:hiddenFill>
            </a:ext>
          </a:extLst>
        </p:spPr>
      </p:pic>
      <p:pic>
        <p:nvPicPr>
          <p:cNvPr id="2057" name="Picture 9" descr="E:\1. TEMPORARY MANAGER\0. EDM.COM\PERSONAL BRANDING\Loghi portfolio EDM\Consulenza\Odontomedica.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24627" y="5849113"/>
            <a:ext cx="1459049" cy="232827"/>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10" descr="E:\1. TEMPORARY MANAGER\0. EDM.COM\PERSONAL BRANDING\Loghi portfolio EDM\Consulenza\Ristrutturazione Garantita.jpg"/>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b="25673"/>
          <a:stretch/>
        </p:blipFill>
        <p:spPr bwMode="auto">
          <a:xfrm>
            <a:off x="7718476" y="1477580"/>
            <a:ext cx="763831" cy="567735"/>
          </a:xfrm>
          <a:prstGeom prst="rect">
            <a:avLst/>
          </a:prstGeom>
          <a:noFill/>
          <a:extLst>
            <a:ext uri="{909E8E84-426E-40DD-AFC4-6F175D3DCCD1}">
              <a14:hiddenFill xmlns="" xmlns:a14="http://schemas.microsoft.com/office/drawing/2010/main">
                <a:solidFill>
                  <a:srgbClr val="FFFFFF"/>
                </a:solidFill>
              </a14:hiddenFill>
            </a:ext>
          </a:extLst>
        </p:spPr>
      </p:pic>
      <p:pic>
        <p:nvPicPr>
          <p:cNvPr id="2060" name="Picture 12" descr="E:\1. TEMPORARY MANAGER\0. EDM.COM\PERSONAL BRANDING\Loghi portfolio EDM\Consulenza\Stand Out.pn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320864" y="2015120"/>
            <a:ext cx="1452974" cy="837816"/>
          </a:xfrm>
          <a:prstGeom prst="rect">
            <a:avLst/>
          </a:prstGeom>
          <a:noFill/>
          <a:extLst>
            <a:ext uri="{909E8E84-426E-40DD-AFC4-6F175D3DCCD1}">
              <a14:hiddenFill xmlns="" xmlns:a14="http://schemas.microsoft.com/office/drawing/2010/main">
                <a:solidFill>
                  <a:srgbClr val="FFFFFF"/>
                </a:solidFill>
              </a14:hiddenFill>
            </a:ext>
          </a:extLst>
        </p:spPr>
      </p:pic>
      <p:pic>
        <p:nvPicPr>
          <p:cNvPr id="2061" name="Picture 13" descr="E:\1. TEMPORARY MANAGER\0. EDM.COM\PERSONAL BRANDING\Loghi portfolio EDM\Consulenza\Wurzburger Group.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054343" y="1485709"/>
            <a:ext cx="551477" cy="551477"/>
          </a:xfrm>
          <a:prstGeom prst="rect">
            <a:avLst/>
          </a:prstGeom>
          <a:noFill/>
          <a:extLst>
            <a:ext uri="{909E8E84-426E-40DD-AFC4-6F175D3DCCD1}">
              <a14:hiddenFill xmlns="" xmlns:a14="http://schemas.microsoft.com/office/drawing/2010/main">
                <a:solidFill>
                  <a:srgbClr val="FFFFFF"/>
                </a:solidFill>
              </a14:hiddenFill>
            </a:ext>
          </a:extLst>
        </p:spPr>
      </p:pic>
      <p:pic>
        <p:nvPicPr>
          <p:cNvPr id="2062" name="Picture 14" descr="E:\1. TEMPORARY MANAGER\0. EDM.COM\PERSONAL BRANDING\Loghi portfolio EDM\Consulenza\Consulenza 23\Il Trancio.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332392" y="5806515"/>
            <a:ext cx="1435990" cy="430797"/>
          </a:xfrm>
          <a:prstGeom prst="rect">
            <a:avLst/>
          </a:prstGeom>
          <a:noFill/>
          <a:extLst>
            <a:ext uri="{909E8E84-426E-40DD-AFC4-6F175D3DCCD1}">
              <a14:hiddenFill xmlns="" xmlns:a14="http://schemas.microsoft.com/office/drawing/2010/main">
                <a:solidFill>
                  <a:srgbClr val="FFFFFF"/>
                </a:solidFill>
              </a14:hiddenFill>
            </a:ext>
          </a:extLst>
        </p:spPr>
      </p:pic>
      <p:pic>
        <p:nvPicPr>
          <p:cNvPr id="2063" name="Picture 15" descr="E:\1. TEMPORARY MANAGER\0. EDM.COM\PERSONAL BRANDING\Loghi portfolio EDM\Consulenza\Consulenza 23\La Cannoleria Siciliana.jp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318965" y="2955596"/>
            <a:ext cx="1427174" cy="742029"/>
          </a:xfrm>
          <a:prstGeom prst="rect">
            <a:avLst/>
          </a:prstGeom>
          <a:noFill/>
          <a:extLst>
            <a:ext uri="{909E8E84-426E-40DD-AFC4-6F175D3DCCD1}">
              <a14:hiddenFill xmlns="" xmlns:a14="http://schemas.microsoft.com/office/drawing/2010/main">
                <a:solidFill>
                  <a:srgbClr val="FFFFFF"/>
                </a:solidFill>
              </a14:hiddenFill>
            </a:ext>
          </a:extLst>
        </p:spPr>
      </p:pic>
      <p:pic>
        <p:nvPicPr>
          <p:cNvPr id="2064" name="Picture 16" descr="E:\1. TEMPORARY MANAGER\0. EDM.COM\PERSONAL BRANDING\Loghi portfolio EDM\Consulenza\Consulenza 23\Sud.jp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4204037" y="4195766"/>
            <a:ext cx="1376075" cy="1148040"/>
          </a:xfrm>
          <a:prstGeom prst="rect">
            <a:avLst/>
          </a:prstGeom>
          <a:noFill/>
          <a:extLst>
            <a:ext uri="{909E8E84-426E-40DD-AFC4-6F175D3DCCD1}">
              <a14:hiddenFill xmlns="" xmlns:a14="http://schemas.microsoft.com/office/drawing/2010/main">
                <a:solidFill>
                  <a:srgbClr val="FFFFFF"/>
                </a:solidFill>
              </a14:hiddenFill>
            </a:ext>
          </a:extLst>
        </p:spPr>
      </p:pic>
      <p:pic>
        <p:nvPicPr>
          <p:cNvPr id="2065" name="Picture 17" descr="E:\1. TEMPORARY MANAGER\0. EDM.COM\PERSONAL BRANDING\Loghi portfolio EDM\Consulenza\Consulenza 23\Globo Express.png"/>
          <p:cNvPicPr>
            <a:picLocks noChangeAspect="1" noChangeArrowheads="1"/>
          </p:cNvPicPr>
          <p:nvPr/>
        </p:nvPicPr>
        <p:blipFill rotWithShape="1">
          <a:blip r:embed="rId12" cstate="print">
            <a:extLst>
              <a:ext uri="{28A0092B-C50C-407E-A947-70E740481C1C}">
                <a14:useLocalDpi xmlns="" xmlns:a14="http://schemas.microsoft.com/office/drawing/2010/main" val="0"/>
              </a:ext>
            </a:extLst>
          </a:blip>
          <a:srcRect l="14193" r="14316"/>
          <a:stretch/>
        </p:blipFill>
        <p:spPr bwMode="auto">
          <a:xfrm>
            <a:off x="2261953" y="4047662"/>
            <a:ext cx="757172" cy="722124"/>
          </a:xfrm>
          <a:prstGeom prst="rect">
            <a:avLst/>
          </a:prstGeom>
          <a:noFill/>
          <a:extLst>
            <a:ext uri="{909E8E84-426E-40DD-AFC4-6F175D3DCCD1}">
              <a14:hiddenFill xmlns="" xmlns:a14="http://schemas.microsoft.com/office/drawing/2010/main">
                <a:solidFill>
                  <a:srgbClr val="FFFFFF"/>
                </a:solidFill>
              </a14:hiddenFill>
            </a:ext>
          </a:extLst>
        </p:spPr>
      </p:pic>
      <p:pic>
        <p:nvPicPr>
          <p:cNvPr id="2066" name="Picture 18" descr="E:\1. TEMPORARY MANAGER\0. EDM.COM\PERSONAL BRANDING\Loghi portfolio EDM\Consulenza\Consulenza 23\ChupaFruit Bar.jp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6732240" y="1485708"/>
            <a:ext cx="559607" cy="559607"/>
          </a:xfrm>
          <a:prstGeom prst="rect">
            <a:avLst/>
          </a:prstGeom>
          <a:noFill/>
          <a:extLst>
            <a:ext uri="{909E8E84-426E-40DD-AFC4-6F175D3DCCD1}">
              <a14:hiddenFill xmlns="" xmlns:a14="http://schemas.microsoft.com/office/drawing/2010/main">
                <a:solidFill>
                  <a:srgbClr val="FFFFFF"/>
                </a:solidFill>
              </a14:hiddenFill>
            </a:ext>
          </a:extLst>
        </p:spPr>
      </p:pic>
      <p:pic>
        <p:nvPicPr>
          <p:cNvPr id="2067" name="Picture 19" descr="E:\1. TEMPORARY MANAGER\0. EDM.COM\PERSONAL BRANDING\Loghi portfolio EDM\Consulenza\Consulenza 23\Libre.jpg"/>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2332392" y="566911"/>
            <a:ext cx="1413747" cy="593926"/>
          </a:xfrm>
          <a:prstGeom prst="rect">
            <a:avLst/>
          </a:prstGeom>
          <a:noFill/>
          <a:extLst>
            <a:ext uri="{909E8E84-426E-40DD-AFC4-6F175D3DCCD1}">
              <a14:hiddenFill xmlns="" xmlns:a14="http://schemas.microsoft.com/office/drawing/2010/main">
                <a:solidFill>
                  <a:srgbClr val="FFFFFF"/>
                </a:solidFill>
              </a14:hiddenFill>
            </a:ext>
          </a:extLst>
        </p:spPr>
      </p:pic>
      <p:pic>
        <p:nvPicPr>
          <p:cNvPr id="2068" name="Picture 20" descr="E:\1. TEMPORARY MANAGER\0. EDM.COM\PERSONAL BRANDING\Loghi portfolio EDM\Consulenza\Consulenza 23\Apery.png"/>
          <p:cNvPicPr>
            <a:picLocks noChangeAspect="1" noChangeArrowheads="1"/>
          </p:cNvPicPr>
          <p:nvPr/>
        </p:nvPicPr>
        <p:blipFill>
          <a:blip r:embed="rId15">
            <a:extLst>
              <a:ext uri="{28A0092B-C50C-407E-A947-70E740481C1C}">
                <a14:useLocalDpi xmlns="" xmlns:a14="http://schemas.microsoft.com/office/drawing/2010/main" val="0"/>
              </a:ext>
            </a:extLst>
          </a:blip>
          <a:srcRect/>
          <a:stretch>
            <a:fillRect/>
          </a:stretch>
        </p:blipFill>
        <p:spPr bwMode="auto">
          <a:xfrm>
            <a:off x="2195736" y="1460975"/>
            <a:ext cx="1578102" cy="427698"/>
          </a:xfrm>
          <a:prstGeom prst="rect">
            <a:avLst/>
          </a:prstGeom>
          <a:noFill/>
          <a:extLst>
            <a:ext uri="{909E8E84-426E-40DD-AFC4-6F175D3DCCD1}">
              <a14:hiddenFill xmlns="" xmlns:a14="http://schemas.microsoft.com/office/drawing/2010/main">
                <a:solidFill>
                  <a:srgbClr val="FFFFFF"/>
                </a:solidFill>
              </a14:hiddenFill>
            </a:ext>
          </a:extLst>
        </p:spPr>
      </p:pic>
      <p:pic>
        <p:nvPicPr>
          <p:cNvPr id="2069" name="Picture 21" descr="E:\1. TEMPORARY MANAGER\0. EDM.COM\PERSONAL BRANDING\Loghi portfolio EDM\Consulenza\Consulenza 23\Younique.png"/>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4153733" y="5677037"/>
            <a:ext cx="1379389" cy="557922"/>
          </a:xfrm>
          <a:prstGeom prst="rect">
            <a:avLst/>
          </a:prstGeom>
          <a:noFill/>
          <a:extLst>
            <a:ext uri="{909E8E84-426E-40DD-AFC4-6F175D3DCCD1}">
              <a14:hiddenFill xmlns="" xmlns:a14="http://schemas.microsoft.com/office/drawing/2010/main">
                <a:solidFill>
                  <a:srgbClr val="FFFFFF"/>
                </a:solidFill>
              </a14:hiddenFill>
            </a:ext>
          </a:extLst>
        </p:spPr>
      </p:pic>
      <p:pic>
        <p:nvPicPr>
          <p:cNvPr id="2070" name="Picture 22" descr="E:\1. TEMPORARY MANAGER\0. EDM.COM\PERSONAL BRANDING\Loghi portfolio EDM\Consulenza\Consulenza 23\Buongiorno Dottore.png"/>
          <p:cNvPicPr>
            <a:picLocks noChangeAspect="1" noChangeArrowheads="1"/>
          </p:cNvPicPr>
          <p:nvPr/>
        </p:nvPicPr>
        <p:blipFill>
          <a:blip r:embed="rId17">
            <a:extLst>
              <a:ext uri="{28A0092B-C50C-407E-A947-70E740481C1C}">
                <a14:useLocalDpi xmlns="" xmlns:a14="http://schemas.microsoft.com/office/drawing/2010/main" val="0"/>
              </a:ext>
            </a:extLst>
          </a:blip>
          <a:srcRect/>
          <a:stretch>
            <a:fillRect/>
          </a:stretch>
        </p:blipFill>
        <p:spPr bwMode="auto">
          <a:xfrm>
            <a:off x="4139952" y="3265944"/>
            <a:ext cx="1459049" cy="566945"/>
          </a:xfrm>
          <a:prstGeom prst="rect">
            <a:avLst/>
          </a:prstGeom>
          <a:noFill/>
          <a:extLst>
            <a:ext uri="{909E8E84-426E-40DD-AFC4-6F175D3DCCD1}">
              <a14:hiddenFill xmlns="" xmlns:a14="http://schemas.microsoft.com/office/drawing/2010/main">
                <a:solidFill>
                  <a:srgbClr val="FFFFFF"/>
                </a:solidFill>
              </a14:hiddenFill>
            </a:ext>
          </a:extLst>
        </p:spPr>
      </p:pic>
      <p:pic>
        <p:nvPicPr>
          <p:cNvPr id="2071" name="Picture 23" descr="E:\1. TEMPORARY MANAGER\0. EDM.COM\PERSONAL BRANDING\Loghi portfolio EDM\Consulenza\Consulenza 23\GlobSharing.jpg"/>
          <p:cNvPicPr>
            <a:picLocks noChangeAspect="1" noChangeArrowheads="1"/>
          </p:cNvPicPr>
          <p:nvPr/>
        </p:nvPicPr>
        <p:blipFill rotWithShape="1">
          <a:blip r:embed="rId18" cstate="print">
            <a:extLst>
              <a:ext uri="{28A0092B-C50C-407E-A947-70E740481C1C}">
                <a14:useLocalDpi xmlns="" xmlns:a14="http://schemas.microsoft.com/office/drawing/2010/main" val="0"/>
              </a:ext>
            </a:extLst>
          </a:blip>
          <a:srcRect t="11170" b="37766"/>
          <a:stretch/>
        </p:blipFill>
        <p:spPr bwMode="auto">
          <a:xfrm>
            <a:off x="4139952" y="548680"/>
            <a:ext cx="1488395" cy="760031"/>
          </a:xfrm>
          <a:prstGeom prst="rect">
            <a:avLst/>
          </a:prstGeom>
          <a:noFill/>
          <a:extLst>
            <a:ext uri="{909E8E84-426E-40DD-AFC4-6F175D3DCCD1}">
              <a14:hiddenFill xmlns="" xmlns:a14="http://schemas.microsoft.com/office/drawing/2010/main">
                <a:solidFill>
                  <a:srgbClr val="FFFFFF"/>
                </a:solidFill>
              </a14:hiddenFill>
            </a:ext>
          </a:extLst>
        </p:spPr>
      </p:pic>
      <p:pic>
        <p:nvPicPr>
          <p:cNvPr id="2072" name="Picture 24" descr="E:\1. TEMPORARY MANAGER\0. EDM.COM\PERSONAL BRANDING\Loghi portfolio EDM\Consulenza\Consulenza 23\Aperitivo.png"/>
          <p:cNvPicPr>
            <a:picLocks noChangeAspect="1" noChangeArrowheads="1"/>
          </p:cNvPicPr>
          <p:nvPr/>
        </p:nvPicPr>
        <p:blipFill>
          <a:blip r:embed="rId19">
            <a:extLst>
              <a:ext uri="{28A0092B-C50C-407E-A947-70E740481C1C}">
                <a14:useLocalDpi xmlns="" xmlns:a14="http://schemas.microsoft.com/office/drawing/2010/main" val="0"/>
              </a:ext>
            </a:extLst>
          </a:blip>
          <a:srcRect/>
          <a:stretch>
            <a:fillRect/>
          </a:stretch>
        </p:blipFill>
        <p:spPr bwMode="auto">
          <a:xfrm>
            <a:off x="5903265" y="3033800"/>
            <a:ext cx="1477047" cy="1043272"/>
          </a:xfrm>
          <a:prstGeom prst="rect">
            <a:avLst/>
          </a:prstGeom>
          <a:noFill/>
          <a:extLst>
            <a:ext uri="{909E8E84-426E-40DD-AFC4-6F175D3DCCD1}">
              <a14:hiddenFill xmlns="" xmlns:a14="http://schemas.microsoft.com/office/drawing/2010/main">
                <a:solidFill>
                  <a:srgbClr val="FFFFFF"/>
                </a:solidFill>
              </a14:hiddenFill>
            </a:ext>
          </a:extLst>
        </p:spPr>
      </p:pic>
      <p:pic>
        <p:nvPicPr>
          <p:cNvPr id="2073" name="Picture 25" descr="E:\1. TEMPORARY MANAGER\0. EDM.COM\PERSONAL BRANDING\Loghi portfolio EDM\Consulenza\Consulenza 23\Bellebuono.jpg"/>
          <p:cNvPicPr>
            <a:picLocks noChangeAspect="1" noChangeArrowheads="1"/>
          </p:cNvPicPr>
          <p:nvPr/>
        </p:nvPicPr>
        <p:blipFill rotWithShape="1">
          <a:blip r:embed="rId20">
            <a:extLst>
              <a:ext uri="{28A0092B-C50C-407E-A947-70E740481C1C}">
                <a14:useLocalDpi xmlns="" xmlns:a14="http://schemas.microsoft.com/office/drawing/2010/main" val="0"/>
              </a:ext>
            </a:extLst>
          </a:blip>
          <a:srcRect l="23758" r="20071"/>
          <a:stretch/>
        </p:blipFill>
        <p:spPr bwMode="auto">
          <a:xfrm>
            <a:off x="6120392" y="4093881"/>
            <a:ext cx="1115904" cy="1324431"/>
          </a:xfrm>
          <a:prstGeom prst="rect">
            <a:avLst/>
          </a:prstGeom>
          <a:noFill/>
          <a:extLst>
            <a:ext uri="{909E8E84-426E-40DD-AFC4-6F175D3DCCD1}">
              <a14:hiddenFill xmlns="" xmlns:a14="http://schemas.microsoft.com/office/drawing/2010/main">
                <a:solidFill>
                  <a:srgbClr val="FFFFFF"/>
                </a:solidFill>
              </a14:hiddenFill>
            </a:ext>
          </a:extLst>
        </p:spPr>
      </p:pic>
      <p:pic>
        <p:nvPicPr>
          <p:cNvPr id="2074" name="Picture 26" descr="E:\1. TEMPORARY MANAGER\0. EDM.COM\PERSONAL BRANDING\Loghi portfolio EDM\Consulenza\Consulenza 23\FarExpress.jpg"/>
          <p:cNvPicPr>
            <a:picLocks noChangeAspect="1" noChangeArrowheads="1"/>
          </p:cNvPicPr>
          <p:nvPr/>
        </p:nvPicPr>
        <p:blipFill>
          <a:blip r:embed="rId21">
            <a:extLst>
              <a:ext uri="{28A0092B-C50C-407E-A947-70E740481C1C}">
                <a14:useLocalDpi xmlns="" xmlns:a14="http://schemas.microsoft.com/office/drawing/2010/main" val="0"/>
              </a:ext>
            </a:extLst>
          </a:blip>
          <a:srcRect/>
          <a:stretch>
            <a:fillRect/>
          </a:stretch>
        </p:blipFill>
        <p:spPr bwMode="auto">
          <a:xfrm>
            <a:off x="6012160" y="2254881"/>
            <a:ext cx="1298575" cy="682625"/>
          </a:xfrm>
          <a:prstGeom prst="rect">
            <a:avLst/>
          </a:prstGeom>
          <a:noFill/>
          <a:extLst>
            <a:ext uri="{909E8E84-426E-40DD-AFC4-6F175D3DCCD1}">
              <a14:hiddenFill xmlns="" xmlns:a14="http://schemas.microsoft.com/office/drawing/2010/main">
                <a:solidFill>
                  <a:srgbClr val="FFFFFF"/>
                </a:solidFill>
              </a14:hiddenFill>
            </a:ext>
          </a:extLst>
        </p:spPr>
      </p:pic>
      <p:pic>
        <p:nvPicPr>
          <p:cNvPr id="2075" name="Picture 27" descr="E:\1. TEMPORARY MANAGER\0. EDM.COM\PERSONAL BRANDING\Loghi portfolio EDM\Consulenza\Consulenza 23\Ciuri Home.jpg"/>
          <p:cNvPicPr>
            <a:picLocks noChangeAspect="1" noChangeArrowheads="1"/>
          </p:cNvPicPr>
          <p:nvPr/>
        </p:nvPicPr>
        <p:blipFill rotWithShape="1">
          <a:blip r:embed="rId22" cstate="print">
            <a:extLst>
              <a:ext uri="{28A0092B-C50C-407E-A947-70E740481C1C}">
                <a14:useLocalDpi xmlns="" xmlns:a14="http://schemas.microsoft.com/office/drawing/2010/main" val="0"/>
              </a:ext>
            </a:extLst>
          </a:blip>
          <a:srcRect l="10615" t="6806" r="7142" b="38114"/>
          <a:stretch/>
        </p:blipFill>
        <p:spPr bwMode="auto">
          <a:xfrm>
            <a:off x="7772445" y="4119670"/>
            <a:ext cx="615979" cy="492410"/>
          </a:xfrm>
          <a:prstGeom prst="rect">
            <a:avLst/>
          </a:prstGeom>
          <a:noFill/>
          <a:extLst>
            <a:ext uri="{909E8E84-426E-40DD-AFC4-6F175D3DCCD1}">
              <a14:hiddenFill xmlns="" xmlns:a14="http://schemas.microsoft.com/office/drawing/2010/main">
                <a:solidFill>
                  <a:srgbClr val="FFFFFF"/>
                </a:solidFill>
              </a14:hiddenFill>
            </a:ext>
          </a:extLst>
        </p:spPr>
      </p:pic>
      <p:pic>
        <p:nvPicPr>
          <p:cNvPr id="2076" name="Picture 28" descr="E:\1. TEMPORARY MANAGER\0. EDM.COM\PERSONAL BRANDING\Loghi portfolio EDM\Consulenza\Consulenza 23\E 45 La Piadineria.png"/>
          <p:cNvPicPr>
            <a:picLocks noChangeAspect="1" noChangeArrowheads="1"/>
          </p:cNvPicPr>
          <p:nvPr/>
        </p:nvPicPr>
        <p:blipFill>
          <a:blip r:embed="rId23">
            <a:extLst>
              <a:ext uri="{28A0092B-C50C-407E-A947-70E740481C1C}">
                <a14:useLocalDpi xmlns="" xmlns:a14="http://schemas.microsoft.com/office/drawing/2010/main" val="0"/>
              </a:ext>
            </a:extLst>
          </a:blip>
          <a:srcRect/>
          <a:stretch>
            <a:fillRect/>
          </a:stretch>
        </p:blipFill>
        <p:spPr bwMode="auto">
          <a:xfrm>
            <a:off x="7732987" y="4623726"/>
            <a:ext cx="777493" cy="777493"/>
          </a:xfrm>
          <a:prstGeom prst="rect">
            <a:avLst/>
          </a:prstGeom>
          <a:noFill/>
          <a:extLst>
            <a:ext uri="{909E8E84-426E-40DD-AFC4-6F175D3DCCD1}">
              <a14:hiddenFill xmlns="" xmlns:a14="http://schemas.microsoft.com/office/drawing/2010/main">
                <a:solidFill>
                  <a:srgbClr val="FFFFFF"/>
                </a:solidFill>
              </a14:hiddenFill>
            </a:ext>
          </a:extLst>
        </p:spPr>
      </p:pic>
      <p:pic>
        <p:nvPicPr>
          <p:cNvPr id="2077" name="Picture 29" descr="E:\1. TEMPORARY MANAGER\0. EDM.COM\PERSONAL BRANDING\Loghi portfolio EDM\Consulenza\Consulenza 23\La Polpetteria.png"/>
          <p:cNvPicPr>
            <a:picLocks noChangeAspect="1" noChangeArrowheads="1"/>
          </p:cNvPicPr>
          <p:nvPr/>
        </p:nvPicPr>
        <p:blipFill rotWithShape="1">
          <a:blip r:embed="rId24" cstate="print">
            <a:extLst>
              <a:ext uri="{28A0092B-C50C-407E-A947-70E740481C1C}">
                <a14:useLocalDpi xmlns="" xmlns:a14="http://schemas.microsoft.com/office/drawing/2010/main" val="0"/>
              </a:ext>
            </a:extLst>
          </a:blip>
          <a:srcRect l="22811" t="14077" r="16779" b="16752"/>
          <a:stretch/>
        </p:blipFill>
        <p:spPr bwMode="auto">
          <a:xfrm>
            <a:off x="4427984" y="1477580"/>
            <a:ext cx="936104" cy="567736"/>
          </a:xfrm>
          <a:prstGeom prst="rect">
            <a:avLst/>
          </a:prstGeom>
          <a:noFill/>
          <a:extLst>
            <a:ext uri="{909E8E84-426E-40DD-AFC4-6F175D3DCCD1}">
              <a14:hiddenFill xmlns="" xmlns:a14="http://schemas.microsoft.com/office/drawing/2010/main">
                <a:solidFill>
                  <a:srgbClr val="FFFFFF"/>
                </a:solidFill>
              </a14:hiddenFill>
            </a:ext>
          </a:extLst>
        </p:spPr>
      </p:pic>
      <p:pic>
        <p:nvPicPr>
          <p:cNvPr id="2078" name="Picture 30" descr="E:\1. TEMPORARY MANAGER\0. EDM.COM\PERSONAL BRANDING\Loghi portfolio EDM\Consulenza\Consulenza 23\Mario Tortora.jpg"/>
          <p:cNvPicPr>
            <a:picLocks noChangeAspect="1" noChangeArrowheads="1"/>
          </p:cNvPicPr>
          <p:nvPr/>
        </p:nvPicPr>
        <p:blipFill>
          <a:blip r:embed="rId25">
            <a:extLst>
              <a:ext uri="{28A0092B-C50C-407E-A947-70E740481C1C}">
                <a14:useLocalDpi xmlns="" xmlns:a14="http://schemas.microsoft.com/office/drawing/2010/main" val="0"/>
              </a:ext>
            </a:extLst>
          </a:blip>
          <a:srcRect/>
          <a:stretch>
            <a:fillRect/>
          </a:stretch>
        </p:blipFill>
        <p:spPr bwMode="auto">
          <a:xfrm>
            <a:off x="6341285" y="589201"/>
            <a:ext cx="678987" cy="678987"/>
          </a:xfrm>
          <a:prstGeom prst="rect">
            <a:avLst/>
          </a:prstGeom>
          <a:noFill/>
          <a:extLst>
            <a:ext uri="{909E8E84-426E-40DD-AFC4-6F175D3DCCD1}">
              <a14:hiddenFill xmlns="" xmlns:a14="http://schemas.microsoft.com/office/drawing/2010/main">
                <a:solidFill>
                  <a:srgbClr val="FFFFFF"/>
                </a:solidFill>
              </a14:hiddenFill>
            </a:ext>
          </a:extLst>
        </p:spPr>
      </p:pic>
      <p:pic>
        <p:nvPicPr>
          <p:cNvPr id="2079" name="Picture 31" descr="E:\1. TEMPORARY MANAGER\0. EDM.COM\PERSONAL BRANDING\Loghi portfolio EDM\Consulenza\Consulenza 23\Usosfuso.png"/>
          <p:cNvPicPr>
            <a:picLocks noChangeAspect="1" noChangeArrowheads="1"/>
          </p:cNvPicPr>
          <p:nvPr/>
        </p:nvPicPr>
        <p:blipFill rotWithShape="1">
          <a:blip r:embed="rId26">
            <a:extLst>
              <a:ext uri="{28A0092B-C50C-407E-A947-70E740481C1C}">
                <a14:useLocalDpi xmlns="" xmlns:a14="http://schemas.microsoft.com/office/drawing/2010/main" val="0"/>
              </a:ext>
            </a:extLst>
          </a:blip>
          <a:srcRect b="21994"/>
          <a:stretch/>
        </p:blipFill>
        <p:spPr bwMode="auto">
          <a:xfrm>
            <a:off x="6037462" y="5561081"/>
            <a:ext cx="1270842" cy="512184"/>
          </a:xfrm>
          <a:prstGeom prst="rect">
            <a:avLst/>
          </a:prstGeom>
          <a:noFill/>
          <a:extLst>
            <a:ext uri="{909E8E84-426E-40DD-AFC4-6F175D3DCCD1}">
              <a14:hiddenFill xmlns="" xmlns:a14="http://schemas.microsoft.com/office/drawing/2010/main">
                <a:solidFill>
                  <a:srgbClr val="FFFFFF"/>
                </a:solidFill>
              </a14:hiddenFill>
            </a:ext>
          </a:extLst>
        </p:spPr>
      </p:pic>
      <p:pic>
        <p:nvPicPr>
          <p:cNvPr id="2080" name="Picture 32" descr="E:\1. TEMPORARY MANAGER\0. EDM.COM\PERSONAL BRANDING\Loghi portfolio EDM\Consulenza\Consulenza 23\Royal Cases.jpg"/>
          <p:cNvPicPr>
            <a:picLocks noChangeAspect="1" noChangeArrowheads="1"/>
          </p:cNvPicPr>
          <p:nvPr/>
        </p:nvPicPr>
        <p:blipFill>
          <a:blip r:embed="rId27">
            <a:extLst>
              <a:ext uri="{28A0092B-C50C-407E-A947-70E740481C1C}">
                <a14:useLocalDpi xmlns="" xmlns:a14="http://schemas.microsoft.com/office/drawing/2010/main" val="0"/>
              </a:ext>
            </a:extLst>
          </a:blip>
          <a:srcRect/>
          <a:stretch>
            <a:fillRect/>
          </a:stretch>
        </p:blipFill>
        <p:spPr bwMode="auto">
          <a:xfrm>
            <a:off x="7559050" y="5705967"/>
            <a:ext cx="1080863" cy="422422"/>
          </a:xfrm>
          <a:prstGeom prst="rect">
            <a:avLst/>
          </a:prstGeom>
          <a:noFill/>
          <a:extLst>
            <a:ext uri="{909E8E84-426E-40DD-AFC4-6F175D3DCCD1}">
              <a14:hiddenFill xmlns="" xmlns:a14="http://schemas.microsoft.com/office/drawing/2010/main">
                <a:solidFill>
                  <a:srgbClr val="FFFFFF"/>
                </a:solidFill>
              </a14:hiddenFill>
            </a:ext>
          </a:extLst>
        </p:spPr>
      </p:pic>
      <p:pic>
        <p:nvPicPr>
          <p:cNvPr id="2081" name="Picture 33" descr="E:\1. TEMPORARY MANAGER\0. EDM.COM\PERSONAL BRANDING\Loghi portfolio EDM\Consulenza\Consulenza 23\Yeah!.png"/>
          <p:cNvPicPr>
            <a:picLocks noChangeAspect="1" noChangeArrowheads="1"/>
          </p:cNvPicPr>
          <p:nvPr/>
        </p:nvPicPr>
        <p:blipFill>
          <a:blip r:embed="rId28">
            <a:extLst>
              <a:ext uri="{28A0092B-C50C-407E-A947-70E740481C1C}">
                <a14:useLocalDpi xmlns="" xmlns:a14="http://schemas.microsoft.com/office/drawing/2010/main" val="0"/>
              </a:ext>
            </a:extLst>
          </a:blip>
          <a:srcRect/>
          <a:stretch>
            <a:fillRect/>
          </a:stretch>
        </p:blipFill>
        <p:spPr bwMode="auto">
          <a:xfrm>
            <a:off x="7703341" y="566911"/>
            <a:ext cx="829099" cy="773013"/>
          </a:xfrm>
          <a:prstGeom prst="rect">
            <a:avLst/>
          </a:prstGeom>
          <a:noFill/>
          <a:extLst>
            <a:ext uri="{909E8E84-426E-40DD-AFC4-6F175D3DCCD1}">
              <a14:hiddenFill xmlns="" xmlns:a14="http://schemas.microsoft.com/office/drawing/2010/main">
                <a:solidFill>
                  <a:srgbClr val="FFFFFF"/>
                </a:solidFill>
              </a14:hiddenFill>
            </a:ext>
          </a:extLst>
        </p:spPr>
      </p:pic>
      <p:pic>
        <p:nvPicPr>
          <p:cNvPr id="2082" name="Picture 34" descr="E:\1. TEMPORARY MANAGER\0. EDM.COM\PERSONAL BRANDING\Loghi portfolio EDM\Consulenza\Consulenza 23\GR SMS.jpg"/>
          <p:cNvPicPr>
            <a:picLocks noChangeAspect="1" noChangeArrowheads="1"/>
          </p:cNvPicPr>
          <p:nvPr/>
        </p:nvPicPr>
        <p:blipFill>
          <a:blip r:embed="rId29" cstate="print">
            <a:extLst>
              <a:ext uri="{28A0092B-C50C-407E-A947-70E740481C1C}">
                <a14:useLocalDpi xmlns="" xmlns:a14="http://schemas.microsoft.com/office/drawing/2010/main" val="0"/>
              </a:ext>
            </a:extLst>
          </a:blip>
          <a:srcRect/>
          <a:stretch>
            <a:fillRect/>
          </a:stretch>
        </p:blipFill>
        <p:spPr bwMode="auto">
          <a:xfrm>
            <a:off x="2393499" y="4769786"/>
            <a:ext cx="1314405" cy="706477"/>
          </a:xfrm>
          <a:prstGeom prst="rect">
            <a:avLst/>
          </a:prstGeom>
          <a:noFill/>
          <a:extLst>
            <a:ext uri="{909E8E84-426E-40DD-AFC4-6F175D3DCCD1}">
              <a14:hiddenFill xmlns="" xmlns:a14="http://schemas.microsoft.com/office/drawing/2010/main">
                <a:solidFill>
                  <a:srgbClr val="FFFFFF"/>
                </a:solidFill>
              </a14:hiddenFill>
            </a:ext>
          </a:extLst>
        </p:spPr>
      </p:pic>
      <p:pic>
        <p:nvPicPr>
          <p:cNvPr id="2083" name="Picture 35" descr="E:\1. TEMPORARY MANAGER\0. EDM.COM\PERSONAL BRANDING\Loghi portfolio EDM\Consulenza\Consulenza 23\Free Press.png"/>
          <p:cNvPicPr>
            <a:picLocks noChangeAspect="1" noChangeArrowheads="1"/>
          </p:cNvPicPr>
          <p:nvPr/>
        </p:nvPicPr>
        <p:blipFill>
          <a:blip r:embed="rId30">
            <a:extLst>
              <a:ext uri="{28A0092B-C50C-407E-A947-70E740481C1C}">
                <a14:useLocalDpi xmlns="" xmlns:a14="http://schemas.microsoft.com/office/drawing/2010/main" val="0"/>
              </a:ext>
            </a:extLst>
          </a:blip>
          <a:srcRect/>
          <a:stretch>
            <a:fillRect/>
          </a:stretch>
        </p:blipFill>
        <p:spPr bwMode="auto">
          <a:xfrm>
            <a:off x="3123905" y="4119670"/>
            <a:ext cx="583999" cy="595743"/>
          </a:xfrm>
          <a:prstGeom prst="rect">
            <a:avLst/>
          </a:prstGeom>
          <a:noFill/>
          <a:extLst>
            <a:ext uri="{909E8E84-426E-40DD-AFC4-6F175D3DCCD1}">
              <a14:hiddenFill xmlns="" xmlns:a14="http://schemas.microsoft.com/office/drawing/2010/main">
                <a:solidFill>
                  <a:srgbClr val="FFFFFF"/>
                </a:solidFill>
              </a14:hiddenFill>
            </a:ext>
          </a:extLst>
        </p:spPr>
      </p:pic>
      <p:pic>
        <p:nvPicPr>
          <p:cNvPr id="2084" name="Picture 36" descr="E:\1. TEMPORARY MANAGER\0. EDM.COM\PERSONAL BRANDING\Loghi portfolio EDM\Consulenza\Consulenza 23\Il Tipico Calabrese.png"/>
          <p:cNvPicPr>
            <a:picLocks noChangeAspect="1" noChangeArrowheads="1"/>
          </p:cNvPicPr>
          <p:nvPr/>
        </p:nvPicPr>
        <p:blipFill>
          <a:blip r:embed="rId31">
            <a:extLst>
              <a:ext uri="{28A0092B-C50C-407E-A947-70E740481C1C}">
                <a14:useLocalDpi xmlns="" xmlns:a14="http://schemas.microsoft.com/office/drawing/2010/main" val="0"/>
              </a:ext>
            </a:extLst>
          </a:blip>
          <a:srcRect/>
          <a:stretch>
            <a:fillRect/>
          </a:stretch>
        </p:blipFill>
        <p:spPr bwMode="auto">
          <a:xfrm>
            <a:off x="7628326" y="2132856"/>
            <a:ext cx="904114" cy="1070075"/>
          </a:xfrm>
          <a:prstGeom prst="rect">
            <a:avLst/>
          </a:prstGeom>
          <a:noFill/>
          <a:extLst>
            <a:ext uri="{909E8E84-426E-40DD-AFC4-6F175D3DCCD1}">
              <a14:hiddenFill xmlns="" xmlns:a14="http://schemas.microsoft.com/office/drawing/2010/main">
                <a:solidFill>
                  <a:srgbClr val="FFFFFF"/>
                </a:solidFill>
              </a14:hiddenFill>
            </a:ext>
          </a:extLst>
        </p:spPr>
      </p:pic>
      <p:pic>
        <p:nvPicPr>
          <p:cNvPr id="54" name="Picture 24" descr="E:\1. TEMPORARY MANAGER\0. EDM.COM\PERSONAL BRANDING\Loghi portfolio EDM\Sviluppo\Sviluppo 42\Tacos &amp; Beer.jpg"/>
          <p:cNvPicPr>
            <a:picLocks noChangeAspect="1" noChangeArrowheads="1"/>
          </p:cNvPicPr>
          <p:nvPr/>
        </p:nvPicPr>
        <p:blipFill>
          <a:blip r:embed="rId32" cstate="print">
            <a:extLst>
              <a:ext uri="{28A0092B-C50C-407E-A947-70E740481C1C}">
                <a14:useLocalDpi xmlns="" xmlns:a14="http://schemas.microsoft.com/office/drawing/2010/main" val="0"/>
              </a:ext>
            </a:extLst>
          </a:blip>
          <a:srcRect/>
          <a:stretch>
            <a:fillRect/>
          </a:stretch>
        </p:blipFill>
        <p:spPr bwMode="auto">
          <a:xfrm>
            <a:off x="4230776" y="2254881"/>
            <a:ext cx="1277400" cy="766440"/>
          </a:xfrm>
          <a:prstGeom prst="rect">
            <a:avLst/>
          </a:prstGeom>
          <a:noFill/>
          <a:extLst>
            <a:ext uri="{909E8E84-426E-40DD-AFC4-6F175D3DCCD1}">
              <a14:hiddenFill xmlns="" xmlns:a14="http://schemas.microsoft.com/office/drawing/2010/main">
                <a:solidFill>
                  <a:srgbClr val="FFFFFF"/>
                </a:solidFill>
              </a14:hiddenFill>
            </a:ext>
          </a:extLst>
        </p:spPr>
      </p:pic>
      <p:pic>
        <p:nvPicPr>
          <p:cNvPr id="55" name="Picture 9" descr="E:\1. TEMPORARY MANAGER\0. EDM.COM\PERSONAL BRANDING\Loghi portfolio EDM\Sviluppo\Sviluppo 42\Fiabacadabra.png"/>
          <p:cNvPicPr>
            <a:picLocks noChangeAspect="1" noChangeArrowheads="1"/>
          </p:cNvPicPr>
          <p:nvPr/>
        </p:nvPicPr>
        <p:blipFill>
          <a:blip r:embed="rId33">
            <a:extLst>
              <a:ext uri="{28A0092B-C50C-407E-A947-70E740481C1C}">
                <a14:useLocalDpi xmlns="" xmlns:a14="http://schemas.microsoft.com/office/drawing/2010/main" val="0"/>
              </a:ext>
            </a:extLst>
          </a:blip>
          <a:srcRect/>
          <a:stretch>
            <a:fillRect/>
          </a:stretch>
        </p:blipFill>
        <p:spPr bwMode="auto">
          <a:xfrm>
            <a:off x="611560" y="1881644"/>
            <a:ext cx="1152525" cy="1384300"/>
          </a:xfrm>
          <a:prstGeom prst="rect">
            <a:avLst/>
          </a:prstGeom>
          <a:noFill/>
          <a:extLst>
            <a:ext uri="{909E8E84-426E-40DD-AFC4-6F175D3DCCD1}">
              <a14:hiddenFill xmlns="" xmlns:a14="http://schemas.microsoft.com/office/drawing/2010/main">
                <a:solidFill>
                  <a:srgbClr val="FFFFFF"/>
                </a:solidFill>
              </a14:hiddenFill>
            </a:ext>
          </a:extLst>
        </p:spPr>
      </p:pic>
      <p:pic>
        <p:nvPicPr>
          <p:cNvPr id="2089" name="Picture 41" descr="E:\1. TEMPORARY MANAGER\0. EDM.COM\PERSONAL BRANDING\Loghi portfolio EDM\Sviluppo\Sviluppo 42\YoGold.png"/>
          <p:cNvPicPr>
            <a:picLocks noChangeAspect="1" noChangeArrowheads="1"/>
          </p:cNvPicPr>
          <p:nvPr/>
        </p:nvPicPr>
        <p:blipFill>
          <a:blip r:embed="rId34">
            <a:extLst>
              <a:ext uri="{28A0092B-C50C-407E-A947-70E740481C1C}">
                <a14:useLocalDpi xmlns="" xmlns:a14="http://schemas.microsoft.com/office/drawing/2010/main" val="0"/>
              </a:ext>
            </a:extLst>
          </a:blip>
          <a:srcRect/>
          <a:stretch>
            <a:fillRect/>
          </a:stretch>
        </p:blipFill>
        <p:spPr bwMode="auto">
          <a:xfrm>
            <a:off x="467544" y="3284984"/>
            <a:ext cx="1462434" cy="809213"/>
          </a:xfrm>
          <a:prstGeom prst="rect">
            <a:avLst/>
          </a:prstGeom>
          <a:noFill/>
          <a:extLst>
            <a:ext uri="{909E8E84-426E-40DD-AFC4-6F175D3DCCD1}">
              <a14:hiddenFill xmlns="" xmlns:a14="http://schemas.microsoft.com/office/drawing/2010/main">
                <a:solidFill>
                  <a:srgbClr val="FFFFFF"/>
                </a:solidFill>
              </a14:hiddenFill>
            </a:ext>
          </a:extLst>
        </p:spPr>
      </p:pic>
      <p:pic>
        <p:nvPicPr>
          <p:cNvPr id="2090" name="Picture 42" descr="E:\1. TEMPORARY MANAGER\0. EDM.COM\PERSONAL BRANDING\Loghi portfolio EDM\Sviluppo\Sviluppo 42\Yogurtissimo.png"/>
          <p:cNvPicPr>
            <a:picLocks noChangeAspect="1" noChangeArrowheads="1"/>
          </p:cNvPicPr>
          <p:nvPr/>
        </p:nvPicPr>
        <p:blipFill>
          <a:blip r:embed="rId35">
            <a:extLst>
              <a:ext uri="{28A0092B-C50C-407E-A947-70E740481C1C}">
                <a14:useLocalDpi xmlns="" xmlns:a14="http://schemas.microsoft.com/office/drawing/2010/main" val="0"/>
              </a:ext>
            </a:extLst>
          </a:blip>
          <a:srcRect/>
          <a:stretch>
            <a:fillRect/>
          </a:stretch>
        </p:blipFill>
        <p:spPr bwMode="auto">
          <a:xfrm>
            <a:off x="7456898" y="3187470"/>
            <a:ext cx="1321984" cy="8769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51327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8" descr="E:\1. TEMPORARY MANAGER\0. EDM.COM\PERSONAL BRANDING\Loghi portfolio EDM\Sviluppo\Sviluppo 42\Acquaditali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6624" y="534018"/>
            <a:ext cx="1655096" cy="715001"/>
          </a:xfrm>
          <a:prstGeom prst="rect">
            <a:avLst/>
          </a:prstGeom>
          <a:noFill/>
          <a:extLst>
            <a:ext uri="{909E8E84-426E-40DD-AFC4-6F175D3DCCD1}">
              <a14:hiddenFill xmlns="" xmlns:a14="http://schemas.microsoft.com/office/drawing/2010/main">
                <a:solidFill>
                  <a:srgbClr val="FFFFFF"/>
                </a:solidFill>
              </a14:hiddenFill>
            </a:ext>
          </a:extLst>
        </p:spPr>
      </p:pic>
      <p:pic>
        <p:nvPicPr>
          <p:cNvPr id="5122" name="Picture 2" descr="E:\1. TEMPORARY MANAGER\0. EDM.COM\PERSONAL BRANDING\Loghi portfolio EDM\Sviluppo\Sviluppo 42\Anika.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23388" b="35005"/>
          <a:stretch/>
        </p:blipFill>
        <p:spPr bwMode="auto">
          <a:xfrm>
            <a:off x="395536" y="1556792"/>
            <a:ext cx="1584201" cy="659147"/>
          </a:xfrm>
          <a:prstGeom prst="rect">
            <a:avLst/>
          </a:prstGeom>
          <a:noFill/>
          <a:extLst>
            <a:ext uri="{909E8E84-426E-40DD-AFC4-6F175D3DCCD1}">
              <a14:hiddenFill xmlns="" xmlns:a14="http://schemas.microsoft.com/office/drawing/2010/main">
                <a:solidFill>
                  <a:srgbClr val="FFFFFF"/>
                </a:solidFill>
              </a14:hiddenFill>
            </a:ext>
          </a:extLst>
        </p:spPr>
      </p:pic>
      <p:pic>
        <p:nvPicPr>
          <p:cNvPr id="5123" name="Picture 3" descr="E:\1. TEMPORARY MANAGER\0. EDM.COM\PERSONAL BRANDING\Loghi portfolio EDM\Sviluppo\Sviluppo 42\AZ Immobiliare.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22134" b="26219"/>
          <a:stretch/>
        </p:blipFill>
        <p:spPr bwMode="auto">
          <a:xfrm>
            <a:off x="395536" y="2420888"/>
            <a:ext cx="1505762" cy="648072"/>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E:\1. TEMPORARY MANAGER\0. EDM.COM\PERSONAL BRANDING\Loghi portfolio EDM\Sviluppo\Sviluppo 42\Batdeal.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15849" r="13071"/>
          <a:stretch/>
        </p:blipFill>
        <p:spPr bwMode="auto">
          <a:xfrm>
            <a:off x="396624" y="3429000"/>
            <a:ext cx="1492864" cy="504056"/>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5" descr="E:\1. TEMPORARY MANAGER\0. EDM.COM\PERSONAL BRANDING\Loghi portfolio EDM\Sviluppo\Sviluppo 42\Brasita.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267744" y="548680"/>
            <a:ext cx="1365333" cy="701807"/>
          </a:xfrm>
          <a:prstGeom prst="rect">
            <a:avLst/>
          </a:prstGeom>
          <a:noFill/>
          <a:extLst>
            <a:ext uri="{909E8E84-426E-40DD-AFC4-6F175D3DCCD1}">
              <a14:hiddenFill xmlns="" xmlns:a14="http://schemas.microsoft.com/office/drawing/2010/main">
                <a:solidFill>
                  <a:srgbClr val="FFFFFF"/>
                </a:solidFill>
              </a14:hiddenFill>
            </a:ext>
          </a:extLst>
        </p:spPr>
      </p:pic>
      <p:pic>
        <p:nvPicPr>
          <p:cNvPr id="5126" name="Picture 6" descr="E:\1. TEMPORARY MANAGER\0. EDM.COM\PERSONAL BRANDING\Loghi portfolio EDM\Sviluppo\Sviluppo 42\Cotì.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144059" y="1315948"/>
            <a:ext cx="1612701" cy="929834"/>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40" descr="E:\1. TEMPORARY MANAGER\0. EDM.COM\PERSONAL BRANDING\Loghi portfolio EDM\Sviluppo\Sviluppo 42\DS Camicie.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706722" y="548680"/>
            <a:ext cx="1673590" cy="659394"/>
          </a:xfrm>
          <a:prstGeom prst="rect">
            <a:avLst/>
          </a:prstGeom>
          <a:noFill/>
          <a:extLst>
            <a:ext uri="{909E8E84-426E-40DD-AFC4-6F175D3DCCD1}">
              <a14:hiddenFill xmlns="" xmlns:a14="http://schemas.microsoft.com/office/drawing/2010/main">
                <a:solidFill>
                  <a:srgbClr val="FFFFFF"/>
                </a:solidFill>
              </a14:hiddenFill>
            </a:ext>
          </a:extLst>
        </p:spPr>
      </p:pic>
      <p:pic>
        <p:nvPicPr>
          <p:cNvPr id="5127" name="Picture 7" descr="E:\1. TEMPORARY MANAGER\0. EDM.COM\PERSONAL BRANDING\Loghi portfolio EDM\Sviluppo\Sviluppo 42\Emotions Eventi.png"/>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3949414" y="1227851"/>
            <a:ext cx="1630698" cy="977013"/>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39" descr="E:\1. TEMPORARY MANAGER\0. EDM.COM\PERSONAL BRANDING\Loghi portfolio EDM\Sviluppo\Sviluppo 42\Collezione Natura.png"/>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3938892" y="692696"/>
            <a:ext cx="1641220" cy="392494"/>
          </a:xfrm>
          <a:prstGeom prst="rect">
            <a:avLst/>
          </a:prstGeom>
          <a:noFill/>
          <a:extLst>
            <a:ext uri="{909E8E84-426E-40DD-AFC4-6F175D3DCCD1}">
              <a14:hiddenFill xmlns="" xmlns:a14="http://schemas.microsoft.com/office/drawing/2010/main">
                <a:solidFill>
                  <a:srgbClr val="FFFFFF"/>
                </a:solidFill>
              </a14:hiddenFill>
            </a:ext>
          </a:extLst>
        </p:spPr>
      </p:pic>
      <p:pic>
        <p:nvPicPr>
          <p:cNvPr id="5128" name="Picture 8" descr="E:\1. TEMPORARY MANAGER\0. EDM.COM\PERSONAL BRANDING\Loghi portfolio EDM\Sviluppo\Sviluppo 42\Fattoatoast.jp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2445856" y="2240371"/>
            <a:ext cx="1009105" cy="1009105"/>
          </a:xfrm>
          <a:prstGeom prst="rect">
            <a:avLst/>
          </a:prstGeom>
          <a:noFill/>
          <a:extLst>
            <a:ext uri="{909E8E84-426E-40DD-AFC4-6F175D3DCCD1}">
              <a14:hiddenFill xmlns="" xmlns:a14="http://schemas.microsoft.com/office/drawing/2010/main">
                <a:solidFill>
                  <a:srgbClr val="FFFFFF"/>
                </a:solidFill>
              </a14:hiddenFill>
            </a:ext>
          </a:extLst>
        </p:spPr>
      </p:pic>
      <p:pic>
        <p:nvPicPr>
          <p:cNvPr id="5130" name="Picture 10" descr="E:\1. TEMPORARY MANAGER\0. EDM.COM\PERSONAL BRANDING\Loghi portfolio EDM\Sviluppo\Sviluppo 42\Habanero.png"/>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4211960" y="2287948"/>
            <a:ext cx="1044127" cy="882288"/>
          </a:xfrm>
          <a:prstGeom prst="rect">
            <a:avLst/>
          </a:prstGeom>
          <a:noFill/>
          <a:extLst>
            <a:ext uri="{909E8E84-426E-40DD-AFC4-6F175D3DCCD1}">
              <a14:hiddenFill xmlns="" xmlns:a14="http://schemas.microsoft.com/office/drawing/2010/main">
                <a:solidFill>
                  <a:srgbClr val="FFFFFF"/>
                </a:solidFill>
              </a14:hiddenFill>
            </a:ext>
          </a:extLst>
        </p:spPr>
      </p:pic>
      <p:pic>
        <p:nvPicPr>
          <p:cNvPr id="5131" name="Picture 11" descr="E:\1. TEMPORARY MANAGER\0. EDM.COM\PERSONAL BRANDING\Loghi portfolio EDM\Sviluppo\Sviluppo 42\I Principinj.jpg"/>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179512" y="5605388"/>
            <a:ext cx="1931987" cy="742950"/>
          </a:xfrm>
          <a:prstGeom prst="rect">
            <a:avLst/>
          </a:prstGeom>
          <a:noFill/>
          <a:extLst>
            <a:ext uri="{909E8E84-426E-40DD-AFC4-6F175D3DCCD1}">
              <a14:hiddenFill xmlns="" xmlns:a14="http://schemas.microsoft.com/office/drawing/2010/main">
                <a:solidFill>
                  <a:srgbClr val="FFFFFF"/>
                </a:solidFill>
              </a14:hiddenFill>
            </a:ext>
          </a:extLst>
        </p:spPr>
      </p:pic>
      <p:pic>
        <p:nvPicPr>
          <p:cNvPr id="5132" name="Picture 12" descr="E:\1. TEMPORARY MANAGER\0. EDM.COM\PERSONAL BRANDING\Loghi portfolio EDM\Sviluppo\Sviluppo 42\Il Mondo senza Glutine.png"/>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5899562" y="2167028"/>
            <a:ext cx="1264726" cy="1082448"/>
          </a:xfrm>
          <a:prstGeom prst="rect">
            <a:avLst/>
          </a:prstGeom>
          <a:noFill/>
          <a:extLst>
            <a:ext uri="{909E8E84-426E-40DD-AFC4-6F175D3DCCD1}">
              <a14:hiddenFill xmlns="" xmlns:a14="http://schemas.microsoft.com/office/drawing/2010/main">
                <a:solidFill>
                  <a:srgbClr val="FFFFFF"/>
                </a:solidFill>
              </a14:hiddenFill>
            </a:ext>
          </a:extLst>
        </p:spPr>
      </p:pic>
      <p:pic>
        <p:nvPicPr>
          <p:cNvPr id="5133" name="Picture 13" descr="E:\1. TEMPORARY MANAGER\0. EDM.COM\PERSONAL BRANDING\Loghi portfolio EDM\Sviluppo\Sviluppo 42\La Botte.jpg"/>
          <p:cNvPicPr>
            <a:picLocks noChangeAspect="1" noChangeArrowheads="1"/>
          </p:cNvPicPr>
          <p:nvPr/>
        </p:nvPicPr>
        <p:blipFill>
          <a:blip r:embed="rId15">
            <a:extLst>
              <a:ext uri="{28A0092B-C50C-407E-A947-70E740481C1C}">
                <a14:useLocalDpi xmlns="" xmlns:a14="http://schemas.microsoft.com/office/drawing/2010/main" val="0"/>
              </a:ext>
            </a:extLst>
          </a:blip>
          <a:srcRect/>
          <a:stretch>
            <a:fillRect/>
          </a:stretch>
        </p:blipFill>
        <p:spPr bwMode="auto">
          <a:xfrm>
            <a:off x="2218888" y="3474971"/>
            <a:ext cx="1489016" cy="499581"/>
          </a:xfrm>
          <a:prstGeom prst="rect">
            <a:avLst/>
          </a:prstGeom>
          <a:noFill/>
          <a:extLst>
            <a:ext uri="{909E8E84-426E-40DD-AFC4-6F175D3DCCD1}">
              <a14:hiddenFill xmlns="" xmlns:a14="http://schemas.microsoft.com/office/drawing/2010/main">
                <a:solidFill>
                  <a:srgbClr val="FFFFFF"/>
                </a:solidFill>
              </a14:hiddenFill>
            </a:ext>
          </a:extLst>
        </p:spPr>
      </p:pic>
      <p:pic>
        <p:nvPicPr>
          <p:cNvPr id="5134" name="Picture 14" descr="E:\1. TEMPORARY MANAGER\0. EDM.COM\PERSONAL BRANDING\Loghi portfolio EDM\Sviluppo\Sviluppo 42\Le Charme.jpg"/>
          <p:cNvPicPr>
            <a:picLocks noChangeAspect="1" noChangeArrowheads="1"/>
          </p:cNvPicPr>
          <p:nvPr/>
        </p:nvPicPr>
        <p:blipFill>
          <a:blip r:embed="rId16">
            <a:extLst>
              <a:ext uri="{28A0092B-C50C-407E-A947-70E740481C1C}">
                <a14:useLocalDpi xmlns="" xmlns:a14="http://schemas.microsoft.com/office/drawing/2010/main" val="0"/>
              </a:ext>
            </a:extLst>
          </a:blip>
          <a:srcRect/>
          <a:stretch>
            <a:fillRect/>
          </a:stretch>
        </p:blipFill>
        <p:spPr bwMode="auto">
          <a:xfrm>
            <a:off x="7341992" y="676631"/>
            <a:ext cx="1406472" cy="332972"/>
          </a:xfrm>
          <a:prstGeom prst="rect">
            <a:avLst/>
          </a:prstGeom>
          <a:noFill/>
          <a:extLst>
            <a:ext uri="{909E8E84-426E-40DD-AFC4-6F175D3DCCD1}">
              <a14:hiddenFill xmlns="" xmlns:a14="http://schemas.microsoft.com/office/drawing/2010/main">
                <a:solidFill>
                  <a:srgbClr val="FFFFFF"/>
                </a:solidFill>
              </a14:hiddenFill>
            </a:ext>
          </a:extLst>
        </p:spPr>
      </p:pic>
      <p:pic>
        <p:nvPicPr>
          <p:cNvPr id="5135" name="Picture 15" descr="E:\1. TEMPORARY MANAGER\0. EDM.COM\PERSONAL BRANDING\Loghi portfolio EDM\Sviluppo\Sviluppo 42\Marsupio.png"/>
          <p:cNvPicPr>
            <a:picLocks noChangeAspect="1" noChangeArrowheads="1"/>
          </p:cNvPicPr>
          <p:nvPr/>
        </p:nvPicPr>
        <p:blipFill>
          <a:blip r:embed="rId17">
            <a:extLst>
              <a:ext uri="{28A0092B-C50C-407E-A947-70E740481C1C}">
                <a14:useLocalDpi xmlns="" xmlns:a14="http://schemas.microsoft.com/office/drawing/2010/main" val="0"/>
              </a:ext>
            </a:extLst>
          </a:blip>
          <a:srcRect/>
          <a:stretch>
            <a:fillRect/>
          </a:stretch>
        </p:blipFill>
        <p:spPr bwMode="auto">
          <a:xfrm>
            <a:off x="4139952" y="3429695"/>
            <a:ext cx="1158875" cy="573087"/>
          </a:xfrm>
          <a:prstGeom prst="rect">
            <a:avLst/>
          </a:prstGeom>
          <a:noFill/>
          <a:extLst>
            <a:ext uri="{909E8E84-426E-40DD-AFC4-6F175D3DCCD1}">
              <a14:hiddenFill xmlns="" xmlns:a14="http://schemas.microsoft.com/office/drawing/2010/main">
                <a:solidFill>
                  <a:srgbClr val="FFFFFF"/>
                </a:solidFill>
              </a14:hiddenFill>
            </a:ext>
          </a:extLst>
        </p:spPr>
      </p:pic>
      <p:pic>
        <p:nvPicPr>
          <p:cNvPr id="5136" name="Picture 16" descr="E:\1. TEMPORARY MANAGER\0. EDM.COM\PERSONAL BRANDING\Loghi portfolio EDM\Sviluppo\Sviluppo 42\Mini Club Scooby.jpg"/>
          <p:cNvPicPr>
            <a:picLocks noChangeAspect="1" noChangeArrowheads="1"/>
          </p:cNvPicPr>
          <p:nvPr/>
        </p:nvPicPr>
        <p:blipFill>
          <a:blip r:embed="rId18">
            <a:extLst>
              <a:ext uri="{28A0092B-C50C-407E-A947-70E740481C1C}">
                <a14:useLocalDpi xmlns="" xmlns:a14="http://schemas.microsoft.com/office/drawing/2010/main" val="0"/>
              </a:ext>
            </a:extLst>
          </a:blip>
          <a:srcRect/>
          <a:stretch>
            <a:fillRect/>
          </a:stretch>
        </p:blipFill>
        <p:spPr bwMode="auto">
          <a:xfrm>
            <a:off x="5739669" y="1412164"/>
            <a:ext cx="1640643" cy="836820"/>
          </a:xfrm>
          <a:prstGeom prst="rect">
            <a:avLst/>
          </a:prstGeom>
          <a:noFill/>
          <a:extLst>
            <a:ext uri="{909E8E84-426E-40DD-AFC4-6F175D3DCCD1}">
              <a14:hiddenFill xmlns="" xmlns:a14="http://schemas.microsoft.com/office/drawing/2010/main">
                <a:solidFill>
                  <a:srgbClr val="FFFFFF"/>
                </a:solidFill>
              </a14:hiddenFill>
            </a:ext>
          </a:extLst>
        </p:spPr>
      </p:pic>
      <p:pic>
        <p:nvPicPr>
          <p:cNvPr id="5137" name="Picture 17" descr="E:\1. TEMPORARY MANAGER\0. EDM.COM\PERSONAL BRANDING\Loghi portfolio EDM\Sviluppo\Sviluppo 42\Mr. Fruit.jpg"/>
          <p:cNvPicPr>
            <a:picLocks noChangeAspect="1" noChangeArrowheads="1"/>
          </p:cNvPicPr>
          <p:nvPr/>
        </p:nvPicPr>
        <p:blipFill>
          <a:blip r:embed="rId19">
            <a:extLst>
              <a:ext uri="{28A0092B-C50C-407E-A947-70E740481C1C}">
                <a14:useLocalDpi xmlns="" xmlns:a14="http://schemas.microsoft.com/office/drawing/2010/main" val="0"/>
              </a:ext>
            </a:extLst>
          </a:blip>
          <a:srcRect/>
          <a:stretch>
            <a:fillRect/>
          </a:stretch>
        </p:blipFill>
        <p:spPr bwMode="auto">
          <a:xfrm>
            <a:off x="7596336" y="2276872"/>
            <a:ext cx="1008112" cy="989356"/>
          </a:xfrm>
          <a:prstGeom prst="rect">
            <a:avLst/>
          </a:prstGeom>
          <a:noFill/>
          <a:extLst>
            <a:ext uri="{909E8E84-426E-40DD-AFC4-6F175D3DCCD1}">
              <a14:hiddenFill xmlns="" xmlns:a14="http://schemas.microsoft.com/office/drawing/2010/main">
                <a:solidFill>
                  <a:srgbClr val="FFFFFF"/>
                </a:solidFill>
              </a14:hiddenFill>
            </a:ext>
          </a:extLst>
        </p:spPr>
      </p:pic>
      <p:pic>
        <p:nvPicPr>
          <p:cNvPr id="5138" name="Picture 18" descr="E:\1. TEMPORARY MANAGER\0. EDM.COM\PERSONAL BRANDING\Loghi portfolio EDM\Sviluppo\Sviluppo 42\Mr. Pulito.jpg"/>
          <p:cNvPicPr>
            <a:picLocks noChangeAspect="1" noChangeArrowheads="1"/>
          </p:cNvPicPr>
          <p:nvPr/>
        </p:nvPicPr>
        <p:blipFill>
          <a:blip r:embed="rId20">
            <a:extLst>
              <a:ext uri="{28A0092B-C50C-407E-A947-70E740481C1C}">
                <a14:useLocalDpi xmlns="" xmlns:a14="http://schemas.microsoft.com/office/drawing/2010/main" val="0"/>
              </a:ext>
            </a:extLst>
          </a:blip>
          <a:srcRect/>
          <a:stretch>
            <a:fillRect/>
          </a:stretch>
        </p:blipFill>
        <p:spPr bwMode="auto">
          <a:xfrm>
            <a:off x="7573342" y="1125364"/>
            <a:ext cx="1054100" cy="1079500"/>
          </a:xfrm>
          <a:prstGeom prst="rect">
            <a:avLst/>
          </a:prstGeom>
          <a:noFill/>
          <a:extLst>
            <a:ext uri="{909E8E84-426E-40DD-AFC4-6F175D3DCCD1}">
              <a14:hiddenFill xmlns="" xmlns:a14="http://schemas.microsoft.com/office/drawing/2010/main">
                <a:solidFill>
                  <a:srgbClr val="FFFFFF"/>
                </a:solidFill>
              </a14:hiddenFill>
            </a:ext>
          </a:extLst>
        </p:spPr>
      </p:pic>
      <p:pic>
        <p:nvPicPr>
          <p:cNvPr id="5139" name="Picture 19" descr="E:\1. TEMPORARY MANAGER\0. EDM.COM\PERSONAL BRANDING\Loghi portfolio EDM\Sviluppo\Sviluppo 42\PANEPIU'.jpg"/>
          <p:cNvPicPr>
            <a:picLocks noChangeAspect="1" noChangeArrowheads="1"/>
          </p:cNvPicPr>
          <p:nvPr/>
        </p:nvPicPr>
        <p:blipFill rotWithShape="1">
          <a:blip r:embed="rId21" cstate="print">
            <a:extLst>
              <a:ext uri="{28A0092B-C50C-407E-A947-70E740481C1C}">
                <a14:useLocalDpi xmlns="" xmlns:a14="http://schemas.microsoft.com/office/drawing/2010/main" val="0"/>
              </a:ext>
            </a:extLst>
          </a:blip>
          <a:srcRect l="25998" t="15859" r="26720" b="14172"/>
          <a:stretch/>
        </p:blipFill>
        <p:spPr bwMode="auto">
          <a:xfrm>
            <a:off x="2470998" y="4221088"/>
            <a:ext cx="948874" cy="936104"/>
          </a:xfrm>
          <a:prstGeom prst="rect">
            <a:avLst/>
          </a:prstGeom>
          <a:noFill/>
          <a:extLst>
            <a:ext uri="{909E8E84-426E-40DD-AFC4-6F175D3DCCD1}">
              <a14:hiddenFill xmlns="" xmlns:a14="http://schemas.microsoft.com/office/drawing/2010/main">
                <a:solidFill>
                  <a:srgbClr val="FFFFFF"/>
                </a:solidFill>
              </a14:hiddenFill>
            </a:ext>
          </a:extLst>
        </p:spPr>
      </p:pic>
      <p:pic>
        <p:nvPicPr>
          <p:cNvPr id="5141" name="Picture 21" descr="E:\1. TEMPORARY MANAGER\0. EDM.COM\PERSONAL BRANDING\Loghi portfolio EDM\Sviluppo\Sviluppo 42\Saporito Fries &amp; Burger.png"/>
          <p:cNvPicPr>
            <a:picLocks noChangeAspect="1" noChangeArrowheads="1"/>
          </p:cNvPicPr>
          <p:nvPr/>
        </p:nvPicPr>
        <p:blipFill>
          <a:blip r:embed="rId22">
            <a:extLst>
              <a:ext uri="{28A0092B-C50C-407E-A947-70E740481C1C}">
                <a14:useLocalDpi xmlns="" xmlns:a14="http://schemas.microsoft.com/office/drawing/2010/main" val="0"/>
              </a:ext>
            </a:extLst>
          </a:blip>
          <a:srcRect/>
          <a:stretch>
            <a:fillRect/>
          </a:stretch>
        </p:blipFill>
        <p:spPr bwMode="auto">
          <a:xfrm>
            <a:off x="2237767" y="5301208"/>
            <a:ext cx="1414463" cy="963613"/>
          </a:xfrm>
          <a:prstGeom prst="rect">
            <a:avLst/>
          </a:prstGeom>
          <a:noFill/>
          <a:extLst>
            <a:ext uri="{909E8E84-426E-40DD-AFC4-6F175D3DCCD1}">
              <a14:hiddenFill xmlns="" xmlns:a14="http://schemas.microsoft.com/office/drawing/2010/main">
                <a:solidFill>
                  <a:srgbClr val="FFFFFF"/>
                </a:solidFill>
              </a14:hiddenFill>
            </a:ext>
          </a:extLst>
        </p:spPr>
      </p:pic>
      <p:pic>
        <p:nvPicPr>
          <p:cNvPr id="5142" name="Picture 22" descr="E:\1. TEMPORARY MANAGER\0. EDM.COM\PERSONAL BRANDING\Loghi portfolio EDM\Sviluppo\Sviluppo 42\Seta.png"/>
          <p:cNvPicPr>
            <a:picLocks noChangeAspect="1" noChangeArrowheads="1"/>
          </p:cNvPicPr>
          <p:nvPr/>
        </p:nvPicPr>
        <p:blipFill>
          <a:blip r:embed="rId23" cstate="print">
            <a:extLst>
              <a:ext uri="{28A0092B-C50C-407E-A947-70E740481C1C}">
                <a14:useLocalDpi xmlns="" xmlns:a14="http://schemas.microsoft.com/office/drawing/2010/main" val="0"/>
              </a:ext>
            </a:extLst>
          </a:blip>
          <a:srcRect/>
          <a:stretch>
            <a:fillRect/>
          </a:stretch>
        </p:blipFill>
        <p:spPr bwMode="auto">
          <a:xfrm>
            <a:off x="4318049" y="4183161"/>
            <a:ext cx="902023" cy="902023"/>
          </a:xfrm>
          <a:prstGeom prst="rect">
            <a:avLst/>
          </a:prstGeom>
          <a:noFill/>
          <a:extLst>
            <a:ext uri="{909E8E84-426E-40DD-AFC4-6F175D3DCCD1}">
              <a14:hiddenFill xmlns="" xmlns:a14="http://schemas.microsoft.com/office/drawing/2010/main">
                <a:solidFill>
                  <a:srgbClr val="FFFFFF"/>
                </a:solidFill>
              </a14:hiddenFill>
            </a:ext>
          </a:extLst>
        </p:spPr>
      </p:pic>
      <p:pic>
        <p:nvPicPr>
          <p:cNvPr id="5143" name="Picture 23" descr="E:\1. TEMPORARY MANAGER\0. EDM.COM\PERSONAL BRANDING\Loghi portfolio EDM\Sviluppo\Sviluppo 42\SoleVista.png"/>
          <p:cNvPicPr>
            <a:picLocks noChangeAspect="1" noChangeArrowheads="1"/>
          </p:cNvPicPr>
          <p:nvPr/>
        </p:nvPicPr>
        <p:blipFill>
          <a:blip r:embed="rId24">
            <a:extLst>
              <a:ext uri="{28A0092B-C50C-407E-A947-70E740481C1C}">
                <a14:useLocalDpi xmlns="" xmlns:a14="http://schemas.microsoft.com/office/drawing/2010/main" val="0"/>
              </a:ext>
            </a:extLst>
          </a:blip>
          <a:srcRect/>
          <a:stretch>
            <a:fillRect/>
          </a:stretch>
        </p:blipFill>
        <p:spPr bwMode="auto">
          <a:xfrm>
            <a:off x="7427890" y="3575422"/>
            <a:ext cx="1464590" cy="595064"/>
          </a:xfrm>
          <a:prstGeom prst="rect">
            <a:avLst/>
          </a:prstGeom>
          <a:noFill/>
          <a:extLst>
            <a:ext uri="{909E8E84-426E-40DD-AFC4-6F175D3DCCD1}">
              <a14:hiddenFill xmlns="" xmlns:a14="http://schemas.microsoft.com/office/drawing/2010/main">
                <a:solidFill>
                  <a:srgbClr val="FFFFFF"/>
                </a:solidFill>
              </a14:hiddenFill>
            </a:ext>
          </a:extLst>
        </p:spPr>
      </p:pic>
      <p:pic>
        <p:nvPicPr>
          <p:cNvPr id="5145" name="Picture 25" descr="E:\1. TEMPORARY MANAGER\0. EDM.COM\PERSONAL BRANDING\Loghi portfolio EDM\Sviluppo\Sviluppo 42\Takey.jpg"/>
          <p:cNvPicPr>
            <a:picLocks noChangeAspect="1" noChangeArrowheads="1"/>
          </p:cNvPicPr>
          <p:nvPr/>
        </p:nvPicPr>
        <p:blipFill>
          <a:blip r:embed="rId25">
            <a:extLst>
              <a:ext uri="{28A0092B-C50C-407E-A947-70E740481C1C}">
                <a14:useLocalDpi xmlns="" xmlns:a14="http://schemas.microsoft.com/office/drawing/2010/main" val="0"/>
              </a:ext>
            </a:extLst>
          </a:blip>
          <a:srcRect/>
          <a:stretch>
            <a:fillRect/>
          </a:stretch>
        </p:blipFill>
        <p:spPr bwMode="auto">
          <a:xfrm>
            <a:off x="7529081" y="4337135"/>
            <a:ext cx="1291391" cy="532025"/>
          </a:xfrm>
          <a:prstGeom prst="rect">
            <a:avLst/>
          </a:prstGeom>
          <a:noFill/>
          <a:extLst>
            <a:ext uri="{909E8E84-426E-40DD-AFC4-6F175D3DCCD1}">
              <a14:hiddenFill xmlns="" xmlns:a14="http://schemas.microsoft.com/office/drawing/2010/main">
                <a:solidFill>
                  <a:srgbClr val="FFFFFF"/>
                </a:solidFill>
              </a14:hiddenFill>
            </a:ext>
          </a:extLst>
        </p:spPr>
      </p:pic>
      <p:pic>
        <p:nvPicPr>
          <p:cNvPr id="5146" name="Picture 26" descr="E:\1. TEMPORARY MANAGER\0. EDM.COM\PERSONAL BRANDING\Loghi portfolio EDM\Sviluppo\Sviluppo 42\TecnoSun.jpg"/>
          <p:cNvPicPr>
            <a:picLocks noChangeAspect="1" noChangeArrowheads="1"/>
          </p:cNvPicPr>
          <p:nvPr/>
        </p:nvPicPr>
        <p:blipFill>
          <a:blip r:embed="rId26" cstate="print">
            <a:extLst>
              <a:ext uri="{28A0092B-C50C-407E-A947-70E740481C1C}">
                <a14:useLocalDpi xmlns="" xmlns:a14="http://schemas.microsoft.com/office/drawing/2010/main" val="0"/>
              </a:ext>
            </a:extLst>
          </a:blip>
          <a:srcRect/>
          <a:stretch>
            <a:fillRect/>
          </a:stretch>
        </p:blipFill>
        <p:spPr bwMode="auto">
          <a:xfrm>
            <a:off x="7535738" y="5108721"/>
            <a:ext cx="1212726" cy="1200599"/>
          </a:xfrm>
          <a:prstGeom prst="rect">
            <a:avLst/>
          </a:prstGeom>
          <a:noFill/>
          <a:extLst>
            <a:ext uri="{909E8E84-426E-40DD-AFC4-6F175D3DCCD1}">
              <a14:hiddenFill xmlns="" xmlns:a14="http://schemas.microsoft.com/office/drawing/2010/main">
                <a:solidFill>
                  <a:srgbClr val="FFFFFF"/>
                </a:solidFill>
              </a14:hiddenFill>
            </a:ext>
          </a:extLst>
        </p:spPr>
      </p:pic>
      <p:pic>
        <p:nvPicPr>
          <p:cNvPr id="5147" name="Picture 27" descr="E:\1. TEMPORARY MANAGER\0. EDM.COM\PERSONAL BRANDING\Loghi portfolio EDM\Sviluppo\Sviluppo 42\TeraWIFI.jpg"/>
          <p:cNvPicPr>
            <a:picLocks noChangeAspect="1" noChangeArrowheads="1"/>
          </p:cNvPicPr>
          <p:nvPr/>
        </p:nvPicPr>
        <p:blipFill rotWithShape="1">
          <a:blip r:embed="rId27">
            <a:extLst>
              <a:ext uri="{28A0092B-C50C-407E-A947-70E740481C1C}">
                <a14:useLocalDpi xmlns="" xmlns:a14="http://schemas.microsoft.com/office/drawing/2010/main" val="0"/>
              </a:ext>
            </a:extLst>
          </a:blip>
          <a:srcRect b="25284"/>
          <a:stretch/>
        </p:blipFill>
        <p:spPr bwMode="auto">
          <a:xfrm>
            <a:off x="6012160" y="5275881"/>
            <a:ext cx="1233585" cy="921690"/>
          </a:xfrm>
          <a:prstGeom prst="rect">
            <a:avLst/>
          </a:prstGeom>
          <a:noFill/>
          <a:extLst>
            <a:ext uri="{909E8E84-426E-40DD-AFC4-6F175D3DCCD1}">
              <a14:hiddenFill xmlns="" xmlns:a14="http://schemas.microsoft.com/office/drawing/2010/main">
                <a:solidFill>
                  <a:srgbClr val="FFFFFF"/>
                </a:solidFill>
              </a14:hiddenFill>
            </a:ext>
          </a:extLst>
        </p:spPr>
      </p:pic>
      <p:pic>
        <p:nvPicPr>
          <p:cNvPr id="5148" name="Picture 28" descr="E:\1. TEMPORARY MANAGER\0. EDM.COM\PERSONAL BRANDING\Loghi portfolio EDM\Sviluppo\Sviluppo 42\The King of Salads.jpg"/>
          <p:cNvPicPr>
            <a:picLocks noChangeAspect="1" noChangeArrowheads="1"/>
          </p:cNvPicPr>
          <p:nvPr/>
        </p:nvPicPr>
        <p:blipFill>
          <a:blip r:embed="rId28" cstate="print">
            <a:extLst>
              <a:ext uri="{28A0092B-C50C-407E-A947-70E740481C1C}">
                <a14:useLocalDpi xmlns="" xmlns:a14="http://schemas.microsoft.com/office/drawing/2010/main" val="0"/>
              </a:ext>
            </a:extLst>
          </a:blip>
          <a:srcRect/>
          <a:stretch>
            <a:fillRect/>
          </a:stretch>
        </p:blipFill>
        <p:spPr bwMode="auto">
          <a:xfrm>
            <a:off x="4139952" y="5157192"/>
            <a:ext cx="1368152" cy="1162125"/>
          </a:xfrm>
          <a:prstGeom prst="rect">
            <a:avLst/>
          </a:prstGeom>
          <a:noFill/>
          <a:extLst>
            <a:ext uri="{909E8E84-426E-40DD-AFC4-6F175D3DCCD1}">
              <a14:hiddenFill xmlns="" xmlns:a14="http://schemas.microsoft.com/office/drawing/2010/main">
                <a:solidFill>
                  <a:srgbClr val="FFFFFF"/>
                </a:solidFill>
              </a14:hiddenFill>
            </a:ext>
          </a:extLst>
        </p:spPr>
      </p:pic>
      <p:pic>
        <p:nvPicPr>
          <p:cNvPr id="5150" name="Picture 30" descr="E:\1. TEMPORARY MANAGER\0. EDM.COM\PERSONAL BRANDING\Loghi portfolio EDM\Sviluppo\Sviluppo 42\Toyz Love.jpg"/>
          <p:cNvPicPr>
            <a:picLocks noChangeAspect="1" noChangeArrowheads="1"/>
          </p:cNvPicPr>
          <p:nvPr/>
        </p:nvPicPr>
        <p:blipFill>
          <a:blip r:embed="rId29" cstate="print">
            <a:extLst>
              <a:ext uri="{28A0092B-C50C-407E-A947-70E740481C1C}">
                <a14:useLocalDpi xmlns="" xmlns:a14="http://schemas.microsoft.com/office/drawing/2010/main" val="0"/>
              </a:ext>
            </a:extLst>
          </a:blip>
          <a:srcRect/>
          <a:stretch>
            <a:fillRect/>
          </a:stretch>
        </p:blipFill>
        <p:spPr bwMode="auto">
          <a:xfrm>
            <a:off x="5933256" y="3269193"/>
            <a:ext cx="1231032" cy="820688"/>
          </a:xfrm>
          <a:prstGeom prst="rect">
            <a:avLst/>
          </a:prstGeom>
          <a:noFill/>
          <a:extLst>
            <a:ext uri="{909E8E84-426E-40DD-AFC4-6F175D3DCCD1}">
              <a14:hiddenFill xmlns="" xmlns:a14="http://schemas.microsoft.com/office/drawing/2010/main">
                <a:solidFill>
                  <a:srgbClr val="FFFFFF"/>
                </a:solidFill>
              </a14:hiddenFill>
            </a:ext>
          </a:extLst>
        </p:spPr>
      </p:pic>
      <p:pic>
        <p:nvPicPr>
          <p:cNvPr id="5151" name="Picture 31" descr="E:\1. TEMPORARY MANAGER\0. EDM.COM\PERSONAL BRANDING\Loghi portfolio EDM\Sviluppo\Sviluppo 42\Tutta Sicurezza.jpg"/>
          <p:cNvPicPr>
            <a:picLocks noChangeAspect="1" noChangeArrowheads="1"/>
          </p:cNvPicPr>
          <p:nvPr/>
        </p:nvPicPr>
        <p:blipFill>
          <a:blip r:embed="rId30" cstate="print">
            <a:extLst>
              <a:ext uri="{28A0092B-C50C-407E-A947-70E740481C1C}">
                <a14:useLocalDpi xmlns="" xmlns:a14="http://schemas.microsoft.com/office/drawing/2010/main" val="0"/>
              </a:ext>
            </a:extLst>
          </a:blip>
          <a:srcRect/>
          <a:stretch>
            <a:fillRect/>
          </a:stretch>
        </p:blipFill>
        <p:spPr bwMode="auto">
          <a:xfrm>
            <a:off x="5839550" y="4303857"/>
            <a:ext cx="1440879" cy="781327"/>
          </a:xfrm>
          <a:prstGeom prst="rect">
            <a:avLst/>
          </a:prstGeom>
          <a:noFill/>
          <a:extLst>
            <a:ext uri="{909E8E84-426E-40DD-AFC4-6F175D3DCCD1}">
              <a14:hiddenFill xmlns="" xmlns:a14="http://schemas.microsoft.com/office/drawing/2010/main">
                <a:solidFill>
                  <a:srgbClr val="FFFFFF"/>
                </a:solidFill>
              </a14:hiddenFill>
            </a:ext>
          </a:extLst>
        </p:spPr>
      </p:pic>
      <p:pic>
        <p:nvPicPr>
          <p:cNvPr id="5152" name="Picture 32" descr="E:\1. TEMPORARY MANAGER\0. EDM.COM\PERSONAL BRANDING\Loghi portfolio EDM\Sviluppo\Sviluppo 42\Universal Post.jpg"/>
          <p:cNvPicPr>
            <a:picLocks noChangeAspect="1" noChangeArrowheads="1"/>
          </p:cNvPicPr>
          <p:nvPr/>
        </p:nvPicPr>
        <p:blipFill rotWithShape="1">
          <a:blip r:embed="rId31">
            <a:extLst>
              <a:ext uri="{28A0092B-C50C-407E-A947-70E740481C1C}">
                <a14:useLocalDpi xmlns="" xmlns:a14="http://schemas.microsoft.com/office/drawing/2010/main" val="0"/>
              </a:ext>
            </a:extLst>
          </a:blip>
          <a:srcRect t="31787" b="30908"/>
          <a:stretch/>
        </p:blipFill>
        <p:spPr bwMode="auto">
          <a:xfrm>
            <a:off x="395536" y="4221088"/>
            <a:ext cx="1454867" cy="542734"/>
          </a:xfrm>
          <a:prstGeom prst="rect">
            <a:avLst/>
          </a:prstGeom>
          <a:noFill/>
          <a:extLst>
            <a:ext uri="{909E8E84-426E-40DD-AFC4-6F175D3DCCD1}">
              <a14:hiddenFill xmlns="" xmlns:a14="http://schemas.microsoft.com/office/drawing/2010/main">
                <a:solidFill>
                  <a:srgbClr val="FFFFFF"/>
                </a:solidFill>
              </a14:hiddenFill>
            </a:ext>
          </a:extLst>
        </p:spPr>
      </p:pic>
      <p:pic>
        <p:nvPicPr>
          <p:cNvPr id="5153" name="Picture 33" descr="E:\1. TEMPORARY MANAGER\0. EDM.COM\PERSONAL BRANDING\Loghi portfolio EDM\Sviluppo\Sviluppo 42\Video Franchising.png"/>
          <p:cNvPicPr>
            <a:picLocks noChangeAspect="1" noChangeArrowheads="1"/>
          </p:cNvPicPr>
          <p:nvPr/>
        </p:nvPicPr>
        <p:blipFill>
          <a:blip r:embed="rId32">
            <a:extLst>
              <a:ext uri="{28A0092B-C50C-407E-A947-70E740481C1C}">
                <a14:useLocalDpi xmlns="" xmlns:a14="http://schemas.microsoft.com/office/drawing/2010/main" val="0"/>
              </a:ext>
            </a:extLst>
          </a:blip>
          <a:srcRect/>
          <a:stretch>
            <a:fillRect/>
          </a:stretch>
        </p:blipFill>
        <p:spPr bwMode="auto">
          <a:xfrm>
            <a:off x="322387" y="4853677"/>
            <a:ext cx="1657350" cy="6810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39265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TotalTime>
  <Words>838</Words>
  <Application>Microsoft Office PowerPoint</Application>
  <PresentationFormat>Presentazione su schermo (4:3)</PresentationFormat>
  <Paragraphs>293</Paragraphs>
  <Slides>62</Slides>
  <Notes>1</Notes>
  <HiddenSlides>0</HiddenSlides>
  <MMClips>0</MMClips>
  <ScaleCrop>false</ScaleCrop>
  <HeadingPairs>
    <vt:vector size="4" baseType="variant">
      <vt:variant>
        <vt:lpstr>Tema</vt:lpstr>
      </vt:variant>
      <vt:variant>
        <vt:i4>1</vt:i4>
      </vt:variant>
      <vt:variant>
        <vt:lpstr>Titoli diapositive</vt:lpstr>
      </vt:variant>
      <vt:variant>
        <vt:i4>62</vt:i4>
      </vt:variant>
    </vt:vector>
  </HeadingPairs>
  <TitlesOfParts>
    <vt:vector size="63"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Ernesto Di Majo</dc:creator>
  <cp:lastModifiedBy>ACER</cp:lastModifiedBy>
  <cp:revision>58</cp:revision>
  <dcterms:created xsi:type="dcterms:W3CDTF">2018-03-05T12:07:23Z</dcterms:created>
  <dcterms:modified xsi:type="dcterms:W3CDTF">2019-05-27T20:28:01Z</dcterms:modified>
</cp:coreProperties>
</file>