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C273B2-8F24-4EBC-8BF5-C81DD5511534}">
  <a:tblStyle styleId="{BCC273B2-8F24-4EBC-8BF5-C81DD55115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pos="288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g3timeline.wordpress.com/monika/inventions-1911-1921/" TargetMode="Externa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27"/>
          <p:cNvSpPr/>
          <p:nvPr/>
        </p:nvSpPr>
        <p:spPr>
          <a:xfrm rot="-668471">
            <a:off x="1630437" y="2300932"/>
            <a:ext cx="3314067" cy="4259609"/>
          </a:xfrm>
          <a:custGeom>
            <a:avLst/>
            <a:gdLst/>
            <a:ahLst/>
            <a:cxnLst/>
            <a:rect l="l" t="t" r="r" b="b"/>
            <a:pathLst>
              <a:path w="4507111" h="4344781" extrusionOk="0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7" name="Google Shape;177;p27" descr="Recado amoroso aos generais da banda, donos do mundo e reis da cocada"/>
          <p:cNvPicPr preferRelativeResize="0"/>
          <p:nvPr/>
        </p:nvPicPr>
        <p:blipFill rotWithShape="1">
          <a:blip r:embed="rId3">
            <a:alphaModFix/>
          </a:blip>
          <a:srcRect l="16585" r="20902" b="1"/>
          <a:stretch/>
        </p:blipFill>
        <p:spPr>
          <a:xfrm>
            <a:off x="1768965" y="624301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 extrusionOk="0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2650130" y="102118"/>
            <a:ext cx="4940278" cy="377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NOTHING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FAILS</a:t>
            </a: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224283" y="5946278"/>
            <a:ext cx="3486583" cy="57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Eduardo Ruah</a:t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6795640" y="6304883"/>
            <a:ext cx="19623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Bologna April 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22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body" idx="1"/>
          </p:nvPr>
        </p:nvSpPr>
        <p:spPr>
          <a:xfrm>
            <a:off x="643631" y="349189"/>
            <a:ext cx="7856738" cy="371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Companies must  never allow themselves to be seduced into focusing solely on maintaining the financial success of current business models.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long term sustainability of a company is connected to its ability to maintain its market relevance.</a:t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0" y="4648939"/>
            <a:ext cx="9144000" cy="234222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6" descr="Resultado de imagem para charuto de milionar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551" y="4648938"/>
            <a:ext cx="3630449" cy="23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/>
          <p:nvPr/>
        </p:nvSpPr>
        <p:spPr>
          <a:xfrm>
            <a:off x="905164" y="5062897"/>
            <a:ext cx="315883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THEN WE START UNDERESTIMATING THE RISKS…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/>
          <p:nvPr/>
        </p:nvSpPr>
        <p:spPr>
          <a:xfrm>
            <a:off x="-1" y="1592007"/>
            <a:ext cx="6973455" cy="525305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-1" y="11"/>
            <a:ext cx="7047345" cy="16316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37" descr="Imagem relacionada"/>
          <p:cNvPicPr preferRelativeResize="0"/>
          <p:nvPr/>
        </p:nvPicPr>
        <p:blipFill rotWithShape="1">
          <a:blip r:embed="rId3">
            <a:alphaModFix/>
          </a:blip>
          <a:srcRect l="31623" r="32474"/>
          <a:stretch/>
        </p:blipFill>
        <p:spPr>
          <a:xfrm>
            <a:off x="4390663" y="-13373"/>
            <a:ext cx="4753337" cy="6884745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7" name="Google Shape;287;p37"/>
          <p:cNvSpPr txBox="1"/>
          <p:nvPr/>
        </p:nvSpPr>
        <p:spPr>
          <a:xfrm>
            <a:off x="274370" y="409024"/>
            <a:ext cx="4843590" cy="77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your RISKS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535016" y="1844858"/>
            <a:ext cx="4582944" cy="482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Founding Partners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partners get along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acceptance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Revenue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cover cost of sales?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Disruption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growth risks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companies and passing to the next generation</a:t>
            </a:r>
            <a:endParaRPr/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8" descr="https://media.licdn.com/media/gcrc/dms/image/C4E12AQESpxGfVeORpg/article-cover_image-shrink_720_1280/0?e=1553731200&amp;v=beta&amp;t=tYbjOxk2-sW8ifLTBxWPEhm337rju0Ox4SXnVon6T9Q"/>
          <p:cNvPicPr preferRelativeResize="0"/>
          <p:nvPr/>
        </p:nvPicPr>
        <p:blipFill rotWithShape="1">
          <a:blip r:embed="rId3">
            <a:alphaModFix/>
          </a:blip>
          <a:srcRect l="-6475" r="14388"/>
          <a:stretch/>
        </p:blipFill>
        <p:spPr>
          <a:xfrm>
            <a:off x="-711200" y="-13931"/>
            <a:ext cx="985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>
            <a:spLocks noGrp="1"/>
          </p:cNvSpPr>
          <p:nvPr>
            <p:ph type="title"/>
          </p:nvPr>
        </p:nvSpPr>
        <p:spPr>
          <a:xfrm rot="-326585">
            <a:off x="1570451" y="677239"/>
            <a:ext cx="5592470" cy="7413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TECHNOLOGY</a:t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207821" y="3598822"/>
            <a:ext cx="3191162" cy="305112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207821" y="3711066"/>
            <a:ext cx="3119352" cy="30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“Gradually, then Suddenly”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Disruptive trends in a given industry can rapidly accelerate. 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Leaving the unprepared in the dust.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 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sp>
        <p:nvSpPr>
          <p:cNvPr id="297" name="Google Shape;297;p38"/>
          <p:cNvSpPr txBox="1"/>
          <p:nvPr/>
        </p:nvSpPr>
        <p:spPr>
          <a:xfrm>
            <a:off x="5190835" y="6604001"/>
            <a:ext cx="383309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https://www.linkedin.com/pulse/os-empregos-do-futuro-fl%C3%A1vio-rocha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2" name="Google Shape;302;p39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39"/>
          <p:cNvSpPr txBox="1">
            <a:spLocks noGrp="1"/>
          </p:cNvSpPr>
          <p:nvPr>
            <p:ph type="body" idx="1"/>
          </p:nvPr>
        </p:nvSpPr>
        <p:spPr>
          <a:xfrm>
            <a:off x="308610" y="2805797"/>
            <a:ext cx="4734863" cy="32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We are no longer going to be treated like everybody else.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We are going to be treated individually.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(My DNA, My diet, My medicine, My publicity, My books, My ratings, My trips…)</a:t>
            </a:r>
            <a:endParaRPr sz="2400" i="1"/>
          </a:p>
        </p:txBody>
      </p:sp>
      <p:pic>
        <p:nvPicPr>
          <p:cNvPr id="304" name="Google Shape;304;p39" descr="https://media.licdn.com/media/gcrc/dms/image/C4E12AQESpxGfVeORpg/article-cover_image-shrink_720_1280/0?e=1553731200&amp;v=beta&amp;t=tYbjOxk2-sW8ifLTBxWPEhm337rju0Ox4SXnVon6T9Q"/>
          <p:cNvPicPr preferRelativeResize="0"/>
          <p:nvPr/>
        </p:nvPicPr>
        <p:blipFill rotWithShape="1">
          <a:blip r:embed="rId3">
            <a:alphaModFix/>
          </a:blip>
          <a:srcRect l="23473" r="3769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45746" y="337349"/>
            <a:ext cx="4263390" cy="92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TECHNOLOGY</a:t>
            </a:r>
            <a:endParaRPr/>
          </a:p>
        </p:txBody>
      </p:sp>
      <p:sp>
        <p:nvSpPr>
          <p:cNvPr id="306" name="Google Shape;306;p39"/>
          <p:cNvSpPr txBox="1"/>
          <p:nvPr/>
        </p:nvSpPr>
        <p:spPr>
          <a:xfrm>
            <a:off x="491490" y="1536703"/>
            <a:ext cx="3245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expands our possibilities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0" descr="http://www.sintrafesc.org.br/wp-content/uploads/2018/07/Portaria-permite-remanejamento-de-servidores-e-extrapola-limites-sem-amparo-legal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468" y="128587"/>
            <a:ext cx="6600825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0"/>
          <p:cNvSpPr txBox="1"/>
          <p:nvPr/>
        </p:nvSpPr>
        <p:spPr>
          <a:xfrm>
            <a:off x="5763802" y="599051"/>
            <a:ext cx="2932785" cy="551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these companies were unable to do some of this innovation during the good times when they were still profit making? </a:t>
            </a:r>
            <a:endParaRPr/>
          </a:p>
          <a:p>
            <a:pPr marL="342900" marR="0" lvl="0" indent="-762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companies need a crisis   before they start to respond to change? </a:t>
            </a:r>
            <a:endParaRPr/>
          </a:p>
          <a:p>
            <a:pPr marL="342900" marR="0" lvl="0" indent="-762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0" y="6598607"/>
            <a:ext cx="10787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sintrafesc.org.br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1" descr="http://www.sintrafesc.org.br/wp-content/uploads/2018/07/Portaria-permite-remanejamento-de-servidores-e-extrapola-limites-sem-amparo-legal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33" y="128587"/>
            <a:ext cx="6600825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/>
          <p:nvPr/>
        </p:nvSpPr>
        <p:spPr>
          <a:xfrm>
            <a:off x="379121" y="905437"/>
            <a:ext cx="3247657" cy="34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they need a near collapse before they start to innovate?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methodology to respond to disruption?</a:t>
            </a:r>
            <a:endParaRPr/>
          </a:p>
          <a:p>
            <a:pPr marL="342900" marR="0" lvl="0" indent="-76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/>
          <p:nvPr/>
        </p:nvSpPr>
        <p:spPr>
          <a:xfrm>
            <a:off x="4294909" y="0"/>
            <a:ext cx="4849091" cy="6858000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2" descr="Paisagem Natu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287" y="4174840"/>
            <a:ext cx="3380295" cy="23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2"/>
          <p:cNvSpPr txBox="1"/>
          <p:nvPr/>
        </p:nvSpPr>
        <p:spPr>
          <a:xfrm>
            <a:off x="86788" y="4559864"/>
            <a:ext cx="45350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see things as they are.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86788" y="5857174"/>
            <a:ext cx="4407591" cy="6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 things as we are.</a:t>
            </a:r>
            <a:endParaRPr/>
          </a:p>
        </p:txBody>
      </p:sp>
      <p:pic>
        <p:nvPicPr>
          <p:cNvPr id="328" name="Google Shape;328;p42" descr="Paisagem Natur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6288" y="1640354"/>
            <a:ext cx="3380295" cy="23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2" descr="Paisagem Natura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279" y="648350"/>
            <a:ext cx="3827140" cy="269059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4488873" y="440073"/>
            <a:ext cx="4655127" cy="90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2F2F2"/>
                </a:solidFill>
              </a:rPr>
              <a:t>HOW WE SEE THE WORLD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/>
          <p:nvPr/>
        </p:nvSpPr>
        <p:spPr>
          <a:xfrm>
            <a:off x="0" y="0"/>
            <a:ext cx="9144000" cy="170451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43" descr="Uma imagem com ClipArt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46" y="402076"/>
            <a:ext cx="2727087" cy="89996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3"/>
          <p:cNvSpPr/>
          <p:nvPr/>
        </p:nvSpPr>
        <p:spPr>
          <a:xfrm>
            <a:off x="0" y="1704514"/>
            <a:ext cx="9144000" cy="2896806"/>
          </a:xfrm>
          <a:prstGeom prst="rect">
            <a:avLst/>
          </a:prstGeom>
          <a:solidFill>
            <a:srgbClr val="6E97C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3" descr="https://www.sensacionalista.com.br/wp-content/uploads/2016/09/2-696x36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8227" y="-401"/>
            <a:ext cx="3215773" cy="17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 txBox="1"/>
          <p:nvPr/>
        </p:nvSpPr>
        <p:spPr>
          <a:xfrm>
            <a:off x="1359038" y="2062316"/>
            <a:ext cx="6586203" cy="234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Prior from modern times wealth came from: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Mining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Agriculture and Land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Industry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Oil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1101104" y="5076465"/>
            <a:ext cx="69417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THE MAIN SOURCE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WEALTH IS KNOWLEDGE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7C8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4" descr="Photo of Person Typing on Computer Keyboard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0"/>
            <a:ext cx="4956511" cy="3311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6" name="Google Shape;346;p44"/>
          <p:cNvGraphicFramePr/>
          <p:nvPr/>
        </p:nvGraphicFramePr>
        <p:xfrm>
          <a:off x="506402" y="30833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{BCC273B2-8F24-4EBC-8BF5-C81DD5511534}</a:tableStyleId>
              </a:tblPr>
              <a:tblGrid>
                <a:gridCol w="272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2006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Exxon (446B)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Exxon (406B)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Apple  (927B)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  (383B)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Apple   (376B)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Amazon (778B)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  (327B)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Petro china (277B)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Alphabet (766B)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Microsoft (293B)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Shell (273B)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Microsoft (751B)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Citi  (273B)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ICBC (228B)</a:t>
                      </a:r>
                      <a:endParaRPr sz="1800">
                        <a:solidFill>
                          <a:srgbClr val="558ED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Facebook  (542B)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7" name="Google Shape;347;p44"/>
          <p:cNvSpPr txBox="1">
            <a:spLocks noGrp="1"/>
          </p:cNvSpPr>
          <p:nvPr>
            <p:ph type="title"/>
          </p:nvPr>
        </p:nvSpPr>
        <p:spPr>
          <a:xfrm>
            <a:off x="5134065" y="327157"/>
            <a:ext cx="3921159" cy="208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TECHNOLOGY IS EATING EVERY INDUSTRY </a:t>
            </a:r>
            <a:br>
              <a:rPr lang="en-US" sz="2800"/>
            </a:br>
            <a:r>
              <a:rPr lang="en-US" sz="2800"/>
              <a:t>MARKET CAP –</a:t>
            </a:r>
            <a:br>
              <a:rPr lang="en-US" sz="2800"/>
            </a:br>
            <a:r>
              <a:rPr lang="en-US" sz="2800"/>
              <a:t>TOP 5 –  </a:t>
            </a:r>
            <a:r>
              <a:rPr lang="en-US" sz="2800">
                <a:solidFill>
                  <a:srgbClr val="9E0000"/>
                </a:solidFill>
              </a:rPr>
              <a:t>TECH</a:t>
            </a:r>
            <a:endParaRPr/>
          </a:p>
        </p:txBody>
      </p:sp>
      <p:pic>
        <p:nvPicPr>
          <p:cNvPr id="348" name="Google Shape;348;p44" descr="Uma imagem com ClipArt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711" y="641729"/>
            <a:ext cx="2727087" cy="8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7C8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5" descr="Photo of Person Typing on Computer Keyboard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1" y="3959441"/>
            <a:ext cx="4338608" cy="289855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5"/>
          <p:cNvSpPr txBox="1"/>
          <p:nvPr/>
        </p:nvSpPr>
        <p:spPr>
          <a:xfrm>
            <a:off x="280862" y="1825979"/>
            <a:ext cx="369633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ADOPTION IS QUICKER THAN EVER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5"/>
          <p:cNvSpPr/>
          <p:nvPr/>
        </p:nvSpPr>
        <p:spPr>
          <a:xfrm>
            <a:off x="3977196" y="0"/>
            <a:ext cx="5166804" cy="68580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5"/>
          <p:cNvSpPr txBox="1">
            <a:spLocks noGrp="1"/>
          </p:cNvSpPr>
          <p:nvPr>
            <p:ph type="body" idx="1"/>
          </p:nvPr>
        </p:nvSpPr>
        <p:spPr>
          <a:xfrm>
            <a:off x="4338609" y="790887"/>
            <a:ext cx="4338608" cy="480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Fixed telephone  100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Electricity             60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Color TV	         40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Microwave           25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Computer             22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Internet                15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Cellphones	         15 years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Electrical car          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Self driving car      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Artificial intelligence  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        </a:t>
            </a:r>
            <a:endParaRPr/>
          </a:p>
        </p:txBody>
      </p:sp>
      <p:pic>
        <p:nvPicPr>
          <p:cNvPr id="357" name="Google Shape;357;p45" descr="Uma imagem com ClipArt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914" y="588225"/>
            <a:ext cx="2727087" cy="8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09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 amt="70000"/>
          </a:blip>
          <a:srcRect r="-2" b="-2"/>
          <a:stretch/>
        </p:blipFill>
        <p:spPr>
          <a:xfrm>
            <a:off x="3535103" y="497529"/>
            <a:ext cx="4894695" cy="4894699"/>
          </a:xfrm>
          <a:custGeom>
            <a:avLst/>
            <a:gdLst/>
            <a:ahLst/>
            <a:cxnLst/>
            <a:rect l="l" t="t" r="r" b="b"/>
            <a:pathLst>
              <a:path w="4627646" h="4627648" extrusionOk="0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6" name="Google Shape;186;p28"/>
          <p:cNvSpPr/>
          <p:nvPr/>
        </p:nvSpPr>
        <p:spPr>
          <a:xfrm>
            <a:off x="0" y="133874"/>
            <a:ext cx="9087343" cy="6571484"/>
          </a:xfrm>
          <a:custGeom>
            <a:avLst/>
            <a:gdLst/>
            <a:ahLst/>
            <a:cxnLst/>
            <a:rect l="l" t="t" r="r" b="b"/>
            <a:pathLst>
              <a:path w="9087343" h="6571484" extrusionOk="0">
                <a:moveTo>
                  <a:pt x="457873" y="2496004"/>
                </a:moveTo>
                <a:cubicBezTo>
                  <a:pt x="3710612" y="1571598"/>
                  <a:pt x="6963351" y="647192"/>
                  <a:pt x="8225654" y="390113"/>
                </a:cubicBezTo>
                <a:cubicBezTo>
                  <a:pt x="9487957" y="133034"/>
                  <a:pt x="9312467" y="953531"/>
                  <a:pt x="8031691" y="953531"/>
                </a:cubicBezTo>
                <a:cubicBezTo>
                  <a:pt x="6750915" y="953531"/>
                  <a:pt x="1135206" y="203846"/>
                  <a:pt x="541000" y="390113"/>
                </a:cubicBezTo>
                <a:cubicBezTo>
                  <a:pt x="-53206" y="576380"/>
                  <a:pt x="3681363" y="1199834"/>
                  <a:pt x="4466454" y="2071131"/>
                </a:cubicBezTo>
                <a:cubicBezTo>
                  <a:pt x="5251545" y="2942428"/>
                  <a:pt x="5918102" y="5818016"/>
                  <a:pt x="5251545" y="5617895"/>
                </a:cubicBezTo>
                <a:cubicBezTo>
                  <a:pt x="4584988" y="5417774"/>
                  <a:pt x="-139412" y="791895"/>
                  <a:pt x="467109" y="870404"/>
                </a:cubicBezTo>
                <a:cubicBezTo>
                  <a:pt x="1073630" y="948913"/>
                  <a:pt x="8316479" y="6202864"/>
                  <a:pt x="8890673" y="6088949"/>
                </a:cubicBezTo>
                <a:cubicBezTo>
                  <a:pt x="9464867" y="5975034"/>
                  <a:pt x="3923049" y="505567"/>
                  <a:pt x="3912273" y="186913"/>
                </a:cubicBezTo>
                <a:cubicBezTo>
                  <a:pt x="3901497" y="-131741"/>
                  <a:pt x="8555085" y="4207810"/>
                  <a:pt x="8826018" y="4177022"/>
                </a:cubicBezTo>
                <a:cubicBezTo>
                  <a:pt x="9096951" y="4146234"/>
                  <a:pt x="7007994" y="-110190"/>
                  <a:pt x="5537873" y="2186"/>
                </a:cubicBezTo>
                <a:cubicBezTo>
                  <a:pt x="4067752" y="114562"/>
                  <a:pt x="-170200" y="3756768"/>
                  <a:pt x="5291" y="4851277"/>
                </a:cubicBezTo>
                <a:cubicBezTo>
                  <a:pt x="180782" y="5945786"/>
                  <a:pt x="5887315" y="6615422"/>
                  <a:pt x="6590818" y="6569240"/>
                </a:cubicBezTo>
                <a:cubicBezTo>
                  <a:pt x="7294321" y="6523058"/>
                  <a:pt x="5760315" y="5548622"/>
                  <a:pt x="4226309" y="4574186"/>
                </a:cubicBezTo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8" descr="Uma imagem com pessoa, homem, fato, grava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500" r="-2" b="24998"/>
          <a:stretch/>
        </p:blipFill>
        <p:spPr>
          <a:xfrm>
            <a:off x="545523" y="3208421"/>
            <a:ext cx="3072145" cy="3072147"/>
          </a:xfrm>
          <a:custGeom>
            <a:avLst/>
            <a:gdLst/>
            <a:ahLst/>
            <a:cxnLst/>
            <a:rect l="l" t="t" r="r" b="b"/>
            <a:pathLst>
              <a:path w="4627646" h="4627648" extrusionOk="0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672363" y="674580"/>
            <a:ext cx="345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EDUARDO RUAH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5264241" y="1576274"/>
            <a:ext cx="17831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D4F5D"/>
                </a:solidFill>
                <a:latin typeface="Aharoni"/>
                <a:ea typeface="Aharoni"/>
                <a:cs typeface="Aharoni"/>
                <a:sym typeface="Aharoni"/>
              </a:rPr>
              <a:t>France</a:t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4217879" y="2219767"/>
            <a:ext cx="14523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D4F5D"/>
                </a:solidFill>
                <a:latin typeface="Aharoni"/>
                <a:ea typeface="Aharoni"/>
                <a:cs typeface="Aharoni"/>
                <a:sym typeface="Aharoni"/>
              </a:rPr>
              <a:t>Portugal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4747750" y="3516846"/>
            <a:ext cx="11425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D4F5D"/>
                </a:solidFill>
                <a:latin typeface="Aharoni"/>
                <a:ea typeface="Aharoni"/>
                <a:cs typeface="Aharoni"/>
                <a:sym typeface="Aharoni"/>
              </a:rPr>
              <a:t>Brazil</a:t>
            </a:r>
            <a:endParaRPr sz="2400" b="1">
              <a:solidFill>
                <a:srgbClr val="1D4F5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5508861" y="3073798"/>
            <a:ext cx="12939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D4F5D"/>
                </a:solidFill>
                <a:latin typeface="Aharoni"/>
                <a:ea typeface="Aharoni"/>
                <a:cs typeface="Aharoni"/>
                <a:sym typeface="Aharoni"/>
              </a:rPr>
              <a:t>Angola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6509268" y="2646997"/>
            <a:ext cx="18211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D4F5D"/>
                </a:solidFill>
                <a:latin typeface="Aharoni"/>
                <a:ea typeface="Aharoni"/>
                <a:cs typeface="Aharoni"/>
                <a:sym typeface="Aharoni"/>
              </a:rPr>
              <a:t>Hong Kong 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5932110" y="1989363"/>
            <a:ext cx="19448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D4F5D"/>
                </a:solidFill>
                <a:latin typeface="Aharoni"/>
                <a:ea typeface="Aharoni"/>
                <a:cs typeface="Aharoni"/>
                <a:sym typeface="Aharoni"/>
              </a:rPr>
              <a:t>Switzerland</a:t>
            </a:r>
            <a:endParaRPr sz="2400" b="1">
              <a:solidFill>
                <a:srgbClr val="1D4F5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7C8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/>
          <p:nvPr/>
        </p:nvSpPr>
        <p:spPr>
          <a:xfrm>
            <a:off x="0" y="0"/>
            <a:ext cx="9144000" cy="243277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0" y="4669654"/>
            <a:ext cx="5015883" cy="218834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838940" y="2637441"/>
            <a:ext cx="8229600" cy="21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_ What were the main technological inventions on 1919?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/>
              <a:t>Silica gel was invented to take humidity out of our packages.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/>
              <a:t>Automatic pop up toaster.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/>
              <a:t>Short-wave radio was invented.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	</a:t>
            </a:r>
            <a:endParaRPr sz="2200" b="1"/>
          </a:p>
        </p:txBody>
      </p:sp>
      <p:pic>
        <p:nvPicPr>
          <p:cNvPr id="365" name="Google Shape;365;p46" descr="silica g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0196" y="1002082"/>
            <a:ext cx="2539667" cy="142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6" descr="https://g3timeline.files.wordpress.com/2011/11/1919-first-toaster.jpg?w=159&amp;h=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652" y="998640"/>
            <a:ext cx="1443214" cy="1434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6"/>
          <p:cNvSpPr/>
          <p:nvPr/>
        </p:nvSpPr>
        <p:spPr>
          <a:xfrm>
            <a:off x="5175682" y="4398477"/>
            <a:ext cx="39683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https://g3timeline.wordpress.com/monika/inventions-1911-1921/</a:t>
            </a:r>
            <a:r>
              <a:rPr lang="en-US" sz="11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68" name="Google Shape;368;p46" descr="https://upload.wikimedia.org/wikipedia/commons/7/76/Guglielmo_Marconi_1901_wireless_signa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320" y="984804"/>
            <a:ext cx="2314209" cy="146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6" descr="https://nova-escola-producao.s3.amazonaws.com/EBUupJuWp5ttKkmKf5PZXN2rdxsMJ376JtzZaTE7MQRdbWVNrt5CsVgFGaDK/gettyimages-66362296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4669654"/>
            <a:ext cx="4572000" cy="218834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/>
          <p:nvPr/>
        </p:nvSpPr>
        <p:spPr>
          <a:xfrm>
            <a:off x="744349" y="4981920"/>
            <a:ext cx="5193437" cy="11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5DFFF"/>
                </a:solidFill>
                <a:latin typeface="Calibri"/>
                <a:ea typeface="Calibri"/>
                <a:cs typeface="Calibri"/>
                <a:sym typeface="Calibri"/>
              </a:rPr>
              <a:t>WE HAVE MORE INVENTIONS PER HOUR TODAY THAT 1919 HAD ALL YEAR.</a:t>
            </a:r>
            <a:endParaRPr/>
          </a:p>
        </p:txBody>
      </p:sp>
      <p:sp>
        <p:nvSpPr>
          <p:cNvPr id="371" name="Google Shape;371;p46"/>
          <p:cNvSpPr/>
          <p:nvPr/>
        </p:nvSpPr>
        <p:spPr>
          <a:xfrm>
            <a:off x="0" y="0"/>
            <a:ext cx="9144000" cy="984804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0" y="-16190"/>
            <a:ext cx="3230196" cy="10020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3629891" y="106815"/>
            <a:ext cx="5338176" cy="80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C0C0C"/>
                </a:solidFill>
              </a:rPr>
              <a:t>TECHNOLOGY 100 YEARS AGO</a:t>
            </a:r>
            <a:endParaRPr/>
          </a:p>
        </p:txBody>
      </p:sp>
      <p:pic>
        <p:nvPicPr>
          <p:cNvPr id="374" name="Google Shape;374;p46" descr="Uma imagem com ClipArt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933" y="60937"/>
            <a:ext cx="2727087" cy="8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7" descr="Alis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24"/>
            <a:ext cx="4284617" cy="684035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7"/>
          <p:cNvSpPr/>
          <p:nvPr/>
        </p:nvSpPr>
        <p:spPr>
          <a:xfrm>
            <a:off x="4291148" y="4210479"/>
            <a:ext cx="4859383" cy="2638697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7"/>
          <p:cNvSpPr txBox="1"/>
          <p:nvPr/>
        </p:nvSpPr>
        <p:spPr>
          <a:xfrm>
            <a:off x="4611189" y="4554004"/>
            <a:ext cx="418011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“No matter the circumstances you always control your attitude, and your beliefs and the choices you make”.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	Alison Botha,  South Africa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4291148" y="13152"/>
            <a:ext cx="4865914" cy="4197327"/>
          </a:xfrm>
          <a:prstGeom prst="rect">
            <a:avLst/>
          </a:prstGeom>
          <a:solidFill>
            <a:srgbClr val="8FAFD5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7"/>
          <p:cNvSpPr txBox="1">
            <a:spLocks noGrp="1"/>
          </p:cNvSpPr>
          <p:nvPr>
            <p:ph type="body" idx="1"/>
          </p:nvPr>
        </p:nvSpPr>
        <p:spPr>
          <a:xfrm>
            <a:off x="5316582" y="1331515"/>
            <a:ext cx="2769326" cy="263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en-US" sz="4440"/>
              <a:t>A- Attitude</a:t>
            </a:r>
            <a:endParaRPr/>
          </a:p>
          <a:p>
            <a:pPr marL="0" lvl="0" indent="0" algn="l" rtl="0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en-US" sz="4440"/>
              <a:t>B- Beliefs</a:t>
            </a:r>
            <a:endParaRPr/>
          </a:p>
          <a:p>
            <a:pPr marL="0" lvl="0" indent="0" algn="l" rtl="0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en-US" sz="4440"/>
              <a:t>C- Choice</a:t>
            </a:r>
            <a:endParaRPr/>
          </a:p>
          <a:p>
            <a:pPr marL="0" lvl="0" indent="0" algn="l" rtl="0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4440"/>
          </a:p>
          <a:p>
            <a:pPr marL="0" lvl="0" indent="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</p:txBody>
      </p:sp>
      <p:sp>
        <p:nvSpPr>
          <p:cNvPr id="384" name="Google Shape;384;p47"/>
          <p:cNvSpPr txBox="1">
            <a:spLocks noGrp="1"/>
          </p:cNvSpPr>
          <p:nvPr>
            <p:ph type="title"/>
          </p:nvPr>
        </p:nvSpPr>
        <p:spPr>
          <a:xfrm>
            <a:off x="5029200" y="188134"/>
            <a:ext cx="3344091" cy="87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MINDSET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8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545" y="0"/>
            <a:ext cx="7259783" cy="686654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8"/>
          <p:cNvSpPr txBox="1">
            <a:spLocks noGrp="1"/>
          </p:cNvSpPr>
          <p:nvPr>
            <p:ph type="body" idx="1"/>
          </p:nvPr>
        </p:nvSpPr>
        <p:spPr>
          <a:xfrm>
            <a:off x="345831" y="1593028"/>
            <a:ext cx="2684585" cy="9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 sz="2000">
                <a:solidFill>
                  <a:srgbClr val="F2F2F2"/>
                </a:solidFill>
              </a:rPr>
              <a:t>How can so many people be so wrong about so much?</a:t>
            </a:r>
            <a:endParaRPr/>
          </a:p>
        </p:txBody>
      </p:sp>
      <p:sp>
        <p:nvSpPr>
          <p:cNvPr id="391" name="Google Shape;391;p48"/>
          <p:cNvSpPr txBox="1"/>
          <p:nvPr/>
        </p:nvSpPr>
        <p:spPr>
          <a:xfrm>
            <a:off x="5890847" y="4361195"/>
            <a:ext cx="24911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brain is a product of millions of years of evolution.</a:t>
            </a:r>
            <a:endParaRPr/>
          </a:p>
        </p:txBody>
      </p:sp>
      <p:sp>
        <p:nvSpPr>
          <p:cNvPr id="392" name="Google Shape;392;p48"/>
          <p:cNvSpPr txBox="1"/>
          <p:nvPr/>
        </p:nvSpPr>
        <p:spPr>
          <a:xfrm>
            <a:off x="316523" y="4427499"/>
            <a:ext cx="27138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Our brains often jump into conclusions without much thinking.</a:t>
            </a:r>
            <a:endParaRPr/>
          </a:p>
        </p:txBody>
      </p:sp>
      <p:sp>
        <p:nvSpPr>
          <p:cNvPr id="393" name="Google Shape;393;p48"/>
          <p:cNvSpPr txBox="1"/>
          <p:nvPr/>
        </p:nvSpPr>
        <p:spPr>
          <a:xfrm>
            <a:off x="5890847" y="1546861"/>
            <a:ext cx="268458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Illusions don’t happen in our eyes, they happen in our brains</a:t>
            </a:r>
            <a:endParaRPr/>
          </a:p>
        </p:txBody>
      </p:sp>
      <p:sp>
        <p:nvSpPr>
          <p:cNvPr id="394" name="Google Shape;394;p48"/>
          <p:cNvSpPr/>
          <p:nvPr/>
        </p:nvSpPr>
        <p:spPr>
          <a:xfrm>
            <a:off x="0" y="-8545"/>
            <a:ext cx="9144000" cy="686654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8"/>
          <p:cNvSpPr txBox="1"/>
          <p:nvPr/>
        </p:nvSpPr>
        <p:spPr>
          <a:xfrm>
            <a:off x="3227221" y="140246"/>
            <a:ext cx="20984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BRAIN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/>
          <p:nvPr/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"/>
          </p:nvPr>
        </p:nvSpPr>
        <p:spPr>
          <a:xfrm>
            <a:off x="483871" y="1374993"/>
            <a:ext cx="2638020" cy="317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None/>
            </a:pPr>
            <a:r>
              <a:rPr lang="en-US" sz="2400" b="1">
                <a:solidFill>
                  <a:srgbClr val="FFC000"/>
                </a:solidFill>
              </a:rPr>
              <a:t>Advertisement</a:t>
            </a:r>
            <a:endParaRPr sz="24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Sorry what you know is no longer true.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Please return your brain for a free upgrade.</a:t>
            </a:r>
            <a:endParaRPr/>
          </a:p>
        </p:txBody>
      </p:sp>
      <p:pic>
        <p:nvPicPr>
          <p:cNvPr id="402" name="Google Shape;402;p49" descr="Resultado de imagem para megaf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3322" y="1152984"/>
            <a:ext cx="4688077" cy="439116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9"/>
          <p:cNvSpPr txBox="1"/>
          <p:nvPr/>
        </p:nvSpPr>
        <p:spPr>
          <a:xfrm>
            <a:off x="7841673" y="6596390"/>
            <a:ext cx="13023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Designcomcafe.com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>
            <a:spLocks noGrp="1"/>
          </p:cNvSpPr>
          <p:nvPr>
            <p:ph type="title"/>
          </p:nvPr>
        </p:nvSpPr>
        <p:spPr>
          <a:xfrm>
            <a:off x="436419" y="343682"/>
            <a:ext cx="4939869" cy="122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Jeff Bezos about Customers</a:t>
            </a:r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body" idx="1"/>
          </p:nvPr>
        </p:nvSpPr>
        <p:spPr>
          <a:xfrm>
            <a:off x="527901" y="1705033"/>
            <a:ext cx="4939867" cy="462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i="1">
                <a:latin typeface="Arial"/>
                <a:ea typeface="Arial"/>
                <a:cs typeface="Arial"/>
                <a:sym typeface="Arial"/>
              </a:rPr>
              <a:t>“I constantly remind our employees to be afraid and wake up every morning  terrified .</a:t>
            </a:r>
            <a:endParaRPr/>
          </a:p>
          <a:p>
            <a:pPr marL="0" lvl="0" indent="0" algn="l" rtl="0">
              <a:lnSpc>
                <a:spcPct val="131818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i="1">
                <a:latin typeface="Arial"/>
                <a:ea typeface="Arial"/>
                <a:cs typeface="Arial"/>
                <a:sym typeface="Arial"/>
              </a:rPr>
              <a:t>Not of our competition, but about our customers.</a:t>
            </a:r>
            <a:endParaRPr/>
          </a:p>
          <a:p>
            <a:pPr marL="0" lvl="0" indent="0" algn="l" rtl="0">
              <a:lnSpc>
                <a:spcPct val="131818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i="1">
                <a:latin typeface="Arial"/>
                <a:ea typeface="Arial"/>
                <a:cs typeface="Arial"/>
                <a:sym typeface="Arial"/>
              </a:rPr>
              <a:t>Our customers are the ones that made our business what it is. The one’s we have a relationship and an obligation to.</a:t>
            </a:r>
            <a:endParaRPr/>
          </a:p>
          <a:p>
            <a:pPr marL="0" lvl="0" indent="0" algn="l" rtl="0">
              <a:lnSpc>
                <a:spcPct val="131818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i="1">
                <a:latin typeface="Arial"/>
                <a:ea typeface="Arial"/>
                <a:cs typeface="Arial"/>
                <a:sym typeface="Arial"/>
              </a:rPr>
              <a:t>And they will be loyal to us until someone else offers them a better service.”</a:t>
            </a:r>
            <a:endParaRPr/>
          </a:p>
          <a:p>
            <a:pPr marL="0" lvl="0" indent="0" algn="l" rtl="0">
              <a:lnSpc>
                <a:spcPct val="131818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50" descr="http://www.gstatic.com/tv/thumb/persons/532529/532529_v9_bb.jpg"/>
          <p:cNvPicPr preferRelativeResize="0"/>
          <p:nvPr/>
        </p:nvPicPr>
        <p:blipFill rotWithShape="1">
          <a:blip r:embed="rId3">
            <a:alphaModFix/>
          </a:blip>
          <a:srcRect l="12535" r="19870"/>
          <a:stretch/>
        </p:blipFill>
        <p:spPr>
          <a:xfrm>
            <a:off x="5667304" y="0"/>
            <a:ext cx="3476693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0" descr="Resultado de imagem para amaz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768" y="5761817"/>
            <a:ext cx="3081441" cy="93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100"/>
              <a:buFont typeface="Calibri"/>
              <a:buNone/>
            </a:pPr>
            <a:r>
              <a:rPr lang="en-US" sz="4100">
                <a:solidFill>
                  <a:srgbClr val="FFCC66"/>
                </a:solidFill>
              </a:rPr>
              <a:t>Consumers are more demanding</a:t>
            </a:r>
            <a:endParaRPr/>
          </a:p>
        </p:txBody>
      </p:sp>
      <p:cxnSp>
        <p:nvCxnSpPr>
          <p:cNvPr id="417" name="Google Shape;417;p51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51"/>
          <p:cNvSpPr txBox="1">
            <a:spLocks noGrp="1"/>
          </p:cNvSpPr>
          <p:nvPr>
            <p:ph type="body" idx="1"/>
          </p:nvPr>
        </p:nvSpPr>
        <p:spPr>
          <a:xfrm>
            <a:off x="491489" y="2067644"/>
            <a:ext cx="3840085" cy="41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Faster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More productive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More connected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More convenient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More personalized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Their patience is slimmer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Expectations are higher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DAEEF3"/>
              </a:buClr>
              <a:buSzPts val="2400"/>
              <a:buChar char="•"/>
            </a:pPr>
            <a:r>
              <a:rPr lang="en-US" sz="2400">
                <a:solidFill>
                  <a:srgbClr val="DAEEF3"/>
                </a:solidFill>
              </a:rPr>
              <a:t>They do not tolerate mistakes anymore </a:t>
            </a:r>
            <a:endParaRPr/>
          </a:p>
        </p:txBody>
      </p:sp>
      <p:pic>
        <p:nvPicPr>
          <p:cNvPr id="419" name="Google Shape;419;p51" descr="Imagem relacionada"/>
          <p:cNvPicPr preferRelativeResize="0"/>
          <p:nvPr/>
        </p:nvPicPr>
        <p:blipFill rotWithShape="1">
          <a:blip r:embed="rId3">
            <a:alphaModFix/>
          </a:blip>
          <a:srcRect t="13820" r="-2" b="-2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2"/>
          <p:cNvSpPr txBox="1">
            <a:spLocks noGrp="1"/>
          </p:cNvSpPr>
          <p:nvPr>
            <p:ph type="title"/>
          </p:nvPr>
        </p:nvSpPr>
        <p:spPr>
          <a:xfrm>
            <a:off x="919537" y="295186"/>
            <a:ext cx="2943546" cy="91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2BED2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72BED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 Era</a:t>
            </a:r>
            <a:endParaRPr/>
          </a:p>
        </p:txBody>
      </p:sp>
      <p:sp>
        <p:nvSpPr>
          <p:cNvPr id="425" name="Google Shape;425;p52"/>
          <p:cNvSpPr txBox="1">
            <a:spLocks noGrp="1"/>
          </p:cNvSpPr>
          <p:nvPr>
            <p:ph type="body" idx="1"/>
          </p:nvPr>
        </p:nvSpPr>
        <p:spPr>
          <a:xfrm>
            <a:off x="539393" y="1435814"/>
            <a:ext cx="419699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Char char="•"/>
            </a:pPr>
            <a:r>
              <a:rPr lang="en-US">
                <a:solidFill>
                  <a:srgbClr val="F2F2F2"/>
                </a:solidFill>
              </a:rPr>
              <a:t>The tech era has taught people to expect constant innovation.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3200"/>
              <a:buChar char="•"/>
            </a:pPr>
            <a:r>
              <a:rPr lang="en-US">
                <a:solidFill>
                  <a:srgbClr val="F2F2F2"/>
                </a:solidFill>
              </a:rPr>
              <a:t>When companies fall behind, consumers are quick to punish them.</a:t>
            </a:r>
            <a:endParaRPr/>
          </a:p>
        </p:txBody>
      </p:sp>
      <p:sp>
        <p:nvSpPr>
          <p:cNvPr id="426" name="Google Shape;426;p52"/>
          <p:cNvSpPr txBox="1"/>
          <p:nvPr/>
        </p:nvSpPr>
        <p:spPr>
          <a:xfrm>
            <a:off x="5064267" y="4211122"/>
            <a:ext cx="384592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3"/>
          <p:cNvSpPr txBox="1">
            <a:spLocks noGrp="1"/>
          </p:cNvSpPr>
          <p:nvPr>
            <p:ph type="body" idx="1"/>
          </p:nvPr>
        </p:nvSpPr>
        <p:spPr>
          <a:xfrm>
            <a:off x="4683600" y="1417318"/>
            <a:ext cx="4018236" cy="409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US" sz="2405">
                <a:latin typeface="Arial"/>
                <a:ea typeface="Arial"/>
                <a:cs typeface="Arial"/>
                <a:sym typeface="Arial"/>
              </a:rPr>
              <a:t>It is highly likely that your business will be disrupted. Make sure you are the one creating the disruption. </a:t>
            </a:r>
            <a:endParaRPr/>
          </a:p>
          <a:p>
            <a:pPr marL="342900" lvl="0" indent="-19018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US" sz="2405">
                <a:latin typeface="Arial"/>
                <a:ea typeface="Arial"/>
                <a:cs typeface="Arial"/>
                <a:sym typeface="Arial"/>
              </a:rPr>
              <a:t>Start thinking about innovations in your own business.</a:t>
            </a:r>
            <a:endParaRPr/>
          </a:p>
        </p:txBody>
      </p:sp>
      <p:sp>
        <p:nvSpPr>
          <p:cNvPr id="432" name="Google Shape;432;p5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53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75" y="1147296"/>
            <a:ext cx="4501650" cy="479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707935" y="342900"/>
            <a:ext cx="81167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5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DISRUPTION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/>
          <p:nvPr/>
        </p:nvSpPr>
        <p:spPr>
          <a:xfrm>
            <a:off x="0" y="5367908"/>
            <a:ext cx="6870771" cy="1490093"/>
          </a:xfrm>
          <a:custGeom>
            <a:avLst/>
            <a:gdLst/>
            <a:ahLst/>
            <a:cxnLst/>
            <a:rect l="l" t="t" r="r" b="b"/>
            <a:pathLst>
              <a:path w="9161029" h="1490093" extrusionOk="0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4"/>
          <p:cNvSpPr txBox="1">
            <a:spLocks noGrp="1"/>
          </p:cNvSpPr>
          <p:nvPr>
            <p:ph type="title"/>
          </p:nvPr>
        </p:nvSpPr>
        <p:spPr>
          <a:xfrm>
            <a:off x="628650" y="5529884"/>
            <a:ext cx="5789535" cy="10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/>
              <a:t>Past success does not guarantee future success</a:t>
            </a:r>
            <a:endParaRPr/>
          </a:p>
        </p:txBody>
      </p:sp>
      <p:sp>
        <p:nvSpPr>
          <p:cNvPr id="441" name="Google Shape;441;p54"/>
          <p:cNvSpPr/>
          <p:nvPr/>
        </p:nvSpPr>
        <p:spPr>
          <a:xfrm>
            <a:off x="6572277" y="5367908"/>
            <a:ext cx="2571723" cy="1490093"/>
          </a:xfrm>
          <a:custGeom>
            <a:avLst/>
            <a:gdLst/>
            <a:ahLst/>
            <a:cxnLst/>
            <a:rect l="l" t="t" r="r" b="b"/>
            <a:pathLst>
              <a:path w="3428963" h="1490093" extrusionOk="0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551001" y="814984"/>
            <a:ext cx="1859998" cy="892799"/>
          </a:xfrm>
          <a:custGeom>
            <a:avLst/>
            <a:gdLst/>
            <a:ahLst/>
            <a:cxnLst/>
            <a:rect l="l" t="t" r="r" b="b"/>
            <a:pathLst>
              <a:path w="1859998" h="892799" extrusionOk="0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83725" tIns="165100" rIns="183725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2568317" y="781031"/>
            <a:ext cx="1859998" cy="892799"/>
          </a:xfrm>
          <a:custGeom>
            <a:avLst/>
            <a:gdLst/>
            <a:ahLst/>
            <a:cxnLst/>
            <a:rect l="l" t="t" r="r" b="b"/>
            <a:pathLst>
              <a:path w="1859998" h="892799" extrusionOk="0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83725" tIns="165100" rIns="183725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4585633" y="775318"/>
            <a:ext cx="1859998" cy="892799"/>
          </a:xfrm>
          <a:custGeom>
            <a:avLst/>
            <a:gdLst/>
            <a:ahLst/>
            <a:cxnLst/>
            <a:rect l="l" t="t" r="r" b="b"/>
            <a:pathLst>
              <a:path w="1859998" h="892799" extrusionOk="0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83725" tIns="165100" rIns="183725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6603099" y="808792"/>
            <a:ext cx="1859998" cy="892799"/>
          </a:xfrm>
          <a:custGeom>
            <a:avLst/>
            <a:gdLst/>
            <a:ahLst/>
            <a:cxnLst/>
            <a:rect l="l" t="t" r="r" b="b"/>
            <a:pathLst>
              <a:path w="1859998" h="892799" extrusionOk="0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83725" tIns="165100" rIns="183725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795216" y="596085"/>
            <a:ext cx="4174837" cy="339898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competition adapts, your customer expectation changes, and technology changes the game.</a:t>
            </a:r>
            <a:endParaRPr/>
          </a:p>
        </p:txBody>
      </p:sp>
      <p:sp>
        <p:nvSpPr>
          <p:cNvPr id="447" name="Google Shape;447;p54"/>
          <p:cNvSpPr/>
          <p:nvPr/>
        </p:nvSpPr>
        <p:spPr>
          <a:xfrm rot="4485951">
            <a:off x="4746584" y="1812425"/>
            <a:ext cx="4492974" cy="219825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"/>
          <p:cNvSpPr/>
          <p:nvPr/>
        </p:nvSpPr>
        <p:spPr>
          <a:xfrm>
            <a:off x="3355759" y="0"/>
            <a:ext cx="5788241" cy="6863541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5"/>
          <p:cNvSpPr/>
          <p:nvPr/>
        </p:nvSpPr>
        <p:spPr>
          <a:xfrm>
            <a:off x="0" y="0"/>
            <a:ext cx="3435014" cy="287804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55" descr="https://cdn-images-1.medium.com/max/800/1*xCMiXpqvPUqAaBzNrKo11Q.jpeg"/>
          <p:cNvPicPr preferRelativeResize="0"/>
          <p:nvPr/>
        </p:nvPicPr>
        <p:blipFill rotWithShape="1">
          <a:blip r:embed="rId3">
            <a:alphaModFix/>
          </a:blip>
          <a:srcRect l="18326" t="24426" r="49497" b="15964"/>
          <a:stretch/>
        </p:blipFill>
        <p:spPr>
          <a:xfrm flipH="1">
            <a:off x="-2" y="2878042"/>
            <a:ext cx="3435014" cy="397995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5"/>
          <p:cNvSpPr txBox="1"/>
          <p:nvPr/>
        </p:nvSpPr>
        <p:spPr>
          <a:xfrm>
            <a:off x="205607" y="410845"/>
            <a:ext cx="3023795" cy="177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</a:pPr>
            <a:r>
              <a:rPr lang="en-US" sz="6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6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endParaRPr/>
          </a:p>
        </p:txBody>
      </p:sp>
      <p:sp>
        <p:nvSpPr>
          <p:cNvPr id="456" name="Google Shape;456;p55"/>
          <p:cNvSpPr txBox="1"/>
          <p:nvPr/>
        </p:nvSpPr>
        <p:spPr>
          <a:xfrm>
            <a:off x="4127861" y="756731"/>
            <a:ext cx="415311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	  The BEST way  to    predict   the     	 FUTURE  is to   </a:t>
            </a:r>
            <a:r>
              <a:rPr lang="en-US" sz="54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5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 it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60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YOURSELF.</a:t>
            </a:r>
            <a:endParaRPr sz="6000" b="1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3084990" y="1663452"/>
            <a:ext cx="5410939" cy="45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lot of </a:t>
            </a:r>
            <a:r>
              <a:rPr lang="en-US" sz="2400" b="1"/>
              <a:t>luck</a:t>
            </a:r>
            <a:r>
              <a:rPr lang="en-US" sz="2400"/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Good </a:t>
            </a:r>
            <a:r>
              <a:rPr lang="en-US" sz="2400" b="1"/>
              <a:t>timing</a:t>
            </a:r>
            <a:r>
              <a:rPr lang="en-US" sz="2400"/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Being in the </a:t>
            </a:r>
            <a:r>
              <a:rPr lang="en-US" sz="2400" b="1"/>
              <a:t>right place</a:t>
            </a:r>
            <a:r>
              <a:rPr lang="en-US" sz="2400"/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Knowing how to </a:t>
            </a:r>
            <a:r>
              <a:rPr lang="en-US" sz="2400" b="1"/>
              <a:t>recognize an opportunity</a:t>
            </a:r>
            <a:r>
              <a:rPr lang="en-US" sz="2400"/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Being ready </a:t>
            </a:r>
            <a:r>
              <a:rPr lang="en-US" sz="2400"/>
              <a:t>when opportunity arrives.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Being smart enough to </a:t>
            </a:r>
            <a:r>
              <a:rPr lang="en-US" sz="2400" b="1"/>
              <a:t>surround yourself </a:t>
            </a:r>
            <a:r>
              <a:rPr lang="en-US" sz="2400"/>
              <a:t>with the right people and/or the right advice.</a:t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0" y="-1"/>
            <a:ext cx="9144000" cy="132277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1265929" y="290705"/>
            <a:ext cx="691711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CC66"/>
                </a:solidFill>
              </a:rPr>
              <a:t>MY DEFINITION OF SUCCESS</a:t>
            </a:r>
            <a:endParaRPr/>
          </a:p>
        </p:txBody>
      </p:sp>
      <p:pic>
        <p:nvPicPr>
          <p:cNvPr id="202" name="Google Shape;202;p29" descr="blanco aislado pila dorado metal dinero mercado negocio apilar material efectivo oro latÃ³n valores moneda acuÃ±ar concepto crÃ©dito financiero ahorros libra financiar riqueza"/>
          <p:cNvPicPr preferRelativeResize="0"/>
          <p:nvPr/>
        </p:nvPicPr>
        <p:blipFill rotWithShape="1">
          <a:blip r:embed="rId3">
            <a:alphaModFix/>
          </a:blip>
          <a:srcRect l="15500" r="15889"/>
          <a:stretch/>
        </p:blipFill>
        <p:spPr>
          <a:xfrm>
            <a:off x="0" y="1322772"/>
            <a:ext cx="2530136" cy="5531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2530136" y="5779363"/>
            <a:ext cx="6613864" cy="1063101"/>
          </a:xfrm>
          <a:prstGeom prst="rect">
            <a:avLst/>
          </a:prstGeom>
          <a:solidFill>
            <a:srgbClr val="6E97C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6"/>
          <p:cNvSpPr txBox="1">
            <a:spLocks noGrp="1"/>
          </p:cNvSpPr>
          <p:nvPr>
            <p:ph type="title"/>
          </p:nvPr>
        </p:nvSpPr>
        <p:spPr>
          <a:xfrm>
            <a:off x="796834" y="274638"/>
            <a:ext cx="66211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 YOU CAN DO</a:t>
            </a:r>
            <a:endParaRPr/>
          </a:p>
        </p:txBody>
      </p:sp>
      <p:pic>
        <p:nvPicPr>
          <p:cNvPr id="462" name="Google Shape;462;p56" descr="Recado amoroso aos generais da banda, donos do mundo e reis da cocada"/>
          <p:cNvPicPr preferRelativeResize="0"/>
          <p:nvPr/>
        </p:nvPicPr>
        <p:blipFill rotWithShape="1">
          <a:blip r:embed="rId3">
            <a:alphaModFix amt="70000"/>
          </a:blip>
          <a:srcRect l="16585" r="20902" b="1"/>
          <a:stretch/>
        </p:blipFill>
        <p:spPr>
          <a:xfrm>
            <a:off x="5427444" y="3529199"/>
            <a:ext cx="3494487" cy="32073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3" name="Google Shape;463;p56"/>
          <p:cNvSpPr txBox="1">
            <a:spLocks noGrp="1"/>
          </p:cNvSpPr>
          <p:nvPr>
            <p:ph type="body" idx="1"/>
          </p:nvPr>
        </p:nvSpPr>
        <p:spPr>
          <a:xfrm>
            <a:off x="457200" y="142416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Listen to your customers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Surround yourself with the right people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Ask the right questions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Question your beliefs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Name  a non-operational advisory board to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/>
              <a:t>    look at your Company with outside eyes.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Create an innovation environment in your company to experiment new things.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If you do same things again and again you may be at a high risk of disruption.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Look for the next wave of technology.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Anticipate the future.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7"/>
          <p:cNvSpPr txBox="1">
            <a:spLocks noGrp="1"/>
          </p:cNvSpPr>
          <p:nvPr>
            <p:ph type="title"/>
          </p:nvPr>
        </p:nvSpPr>
        <p:spPr>
          <a:xfrm>
            <a:off x="366623" y="204393"/>
            <a:ext cx="4939869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HOW I RECOGNIZE AN OPPORTUNITY TO INVEST</a:t>
            </a:r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486697" y="1927178"/>
            <a:ext cx="4939867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Market relevance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Addressing a Potential Sizeable market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Repeatability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Profitability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Scalability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Great People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Something unique that can be further  developed or expanded.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When I think i can anticipate the future.</a:t>
            </a:r>
            <a:endParaRPr/>
          </a:p>
        </p:txBody>
      </p:sp>
      <p:pic>
        <p:nvPicPr>
          <p:cNvPr id="470" name="Google Shape;470;p57" descr="Resultado de imagem para olhar clinico"/>
          <p:cNvPicPr preferRelativeResize="0"/>
          <p:nvPr/>
        </p:nvPicPr>
        <p:blipFill rotWithShape="1">
          <a:blip r:embed="rId3">
            <a:alphaModFix/>
          </a:blip>
          <a:srcRect l="20616" r="11107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58" descr="Recado amoroso aos generais da banda, donos do mundo e reis da cocada"/>
          <p:cNvPicPr preferRelativeResize="0"/>
          <p:nvPr/>
        </p:nvPicPr>
        <p:blipFill rotWithShape="1">
          <a:blip r:embed="rId3">
            <a:alphaModFix/>
          </a:blip>
          <a:srcRect l="16585" r="20902" b="1"/>
          <a:stretch/>
        </p:blipFill>
        <p:spPr>
          <a:xfrm>
            <a:off x="472827" y="1267097"/>
            <a:ext cx="4357792" cy="3999690"/>
          </a:xfrm>
          <a:custGeom>
            <a:avLst/>
            <a:gdLst/>
            <a:ahLst/>
            <a:cxnLst/>
            <a:rect l="l" t="t" r="r" b="b"/>
            <a:pathLst>
              <a:path w="7761924" h="5343065" extrusionOk="0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76" name="Google Shape;476;p58"/>
          <p:cNvSpPr txBox="1"/>
          <p:nvPr/>
        </p:nvSpPr>
        <p:spPr>
          <a:xfrm>
            <a:off x="964606" y="1095024"/>
            <a:ext cx="4035148" cy="319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NOTHING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FAILS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/>
          </a:p>
        </p:txBody>
      </p:sp>
      <p:sp>
        <p:nvSpPr>
          <p:cNvPr id="477" name="Google Shape;477;p58"/>
          <p:cNvSpPr txBox="1"/>
          <p:nvPr/>
        </p:nvSpPr>
        <p:spPr>
          <a:xfrm>
            <a:off x="5293964" y="3141579"/>
            <a:ext cx="3125786" cy="57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Eduardo Ruah</a:t>
            </a:r>
            <a:endParaRPr/>
          </a:p>
        </p:txBody>
      </p:sp>
      <p:sp>
        <p:nvSpPr>
          <p:cNvPr id="478" name="Google Shape;478;p58"/>
          <p:cNvSpPr/>
          <p:nvPr/>
        </p:nvSpPr>
        <p:spPr>
          <a:xfrm>
            <a:off x="5322398" y="4123890"/>
            <a:ext cx="3571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eduardo.ruah@gmail.com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/WhatsApp: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+351 933440068</a:t>
            </a:r>
            <a:endParaRPr/>
          </a:p>
        </p:txBody>
      </p:sp>
      <p:sp>
        <p:nvSpPr>
          <p:cNvPr id="479" name="Google Shape;479;p58"/>
          <p:cNvSpPr txBox="1"/>
          <p:nvPr/>
        </p:nvSpPr>
        <p:spPr>
          <a:xfrm>
            <a:off x="5293964" y="3745723"/>
            <a:ext cx="3897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Entrepeneur, Advisory Board Member </a:t>
            </a:r>
            <a:endParaRPr/>
          </a:p>
        </p:txBody>
      </p:sp>
      <p:sp>
        <p:nvSpPr>
          <p:cNvPr id="480" name="Google Shape;480;p58"/>
          <p:cNvSpPr txBox="1"/>
          <p:nvPr/>
        </p:nvSpPr>
        <p:spPr>
          <a:xfrm>
            <a:off x="5534320" y="1533781"/>
            <a:ext cx="2885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1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 descr="Saga da Família Ruah 01.jpg.pdf"/>
          <p:cNvPicPr preferRelativeResize="0"/>
          <p:nvPr/>
        </p:nvPicPr>
        <p:blipFill rotWithShape="1">
          <a:blip r:embed="rId3">
            <a:alphaModFix/>
          </a:blip>
          <a:srcRect r="1826" b="9465"/>
          <a:stretch/>
        </p:blipFill>
        <p:spPr>
          <a:xfrm>
            <a:off x="3756092" y="704608"/>
            <a:ext cx="4708528" cy="57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582651" y="1116081"/>
            <a:ext cx="296991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Successful entrepeneurs 100 years ago looked like this…</a:t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3689141" y="626230"/>
            <a:ext cx="367101" cy="479372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/>
          <p:nvPr/>
        </p:nvSpPr>
        <p:spPr>
          <a:xfrm rot="-5400000">
            <a:off x="3703867" y="6072212"/>
            <a:ext cx="419586" cy="41941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0"/>
          <p:cNvSpPr/>
          <p:nvPr/>
        </p:nvSpPr>
        <p:spPr>
          <a:xfrm rot="10800000">
            <a:off x="8149657" y="6012339"/>
            <a:ext cx="367101" cy="479372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/>
          <p:nvPr/>
        </p:nvSpPr>
        <p:spPr>
          <a:xfrm rot="5400000">
            <a:off x="8071192" y="656211"/>
            <a:ext cx="419585" cy="419409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318100" y="1014165"/>
            <a:ext cx="4253900" cy="418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	Your business is 	more vulnerable 	when it is most 	successful.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	…Or when it is still 	trying to prove 	itself.</a:t>
            </a:r>
            <a:endParaRPr/>
          </a:p>
        </p:txBody>
      </p:sp>
      <p:pic>
        <p:nvPicPr>
          <p:cNvPr id="219" name="Google Shape;219;p31" descr="Recado amoroso aos generais da banda, donos do mundo e reis da cocada"/>
          <p:cNvPicPr preferRelativeResize="0"/>
          <p:nvPr/>
        </p:nvPicPr>
        <p:blipFill rotWithShape="1">
          <a:blip r:embed="rId3">
            <a:alphaModFix/>
          </a:blip>
          <a:srcRect l="16585" r="20902" b="1"/>
          <a:stretch/>
        </p:blipFill>
        <p:spPr>
          <a:xfrm>
            <a:off x="4199545" y="2228688"/>
            <a:ext cx="4754880" cy="4364147"/>
          </a:xfrm>
          <a:custGeom>
            <a:avLst/>
            <a:gdLst/>
            <a:ahLst/>
            <a:cxnLst/>
            <a:rect l="l" t="t" r="r" b="b"/>
            <a:pathLst>
              <a:path w="7761924" h="5343065" extrusionOk="0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4106846" y="502546"/>
            <a:ext cx="4940278" cy="377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NOTHING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FAILS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7C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/>
          <p:nvPr/>
        </p:nvSpPr>
        <p:spPr>
          <a:xfrm>
            <a:off x="0" y="0"/>
            <a:ext cx="4160981" cy="3349924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297678" y="347625"/>
            <a:ext cx="2812003" cy="254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5D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85DFFF"/>
                </a:solidFill>
                <a:latin typeface="Calibri"/>
                <a:ea typeface="Calibri"/>
                <a:cs typeface="Calibri"/>
                <a:sym typeface="Calibri"/>
              </a:rPr>
              <a:t>Why companies Fail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5D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85D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85DFFF"/>
                </a:solidFill>
                <a:latin typeface="Calibri"/>
                <a:ea typeface="Calibri"/>
                <a:cs typeface="Calibri"/>
                <a:sym typeface="Calibri"/>
              </a:rPr>
              <a:t>(CB Insights)</a:t>
            </a:r>
            <a:endParaRPr sz="4000">
              <a:solidFill>
                <a:srgbClr val="85D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2" descr="Desvio e uso irregular de recursos públ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49924"/>
            <a:ext cx="3157268" cy="35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/>
          <p:nvPr/>
        </p:nvSpPr>
        <p:spPr>
          <a:xfrm>
            <a:off x="0" y="457200"/>
            <a:ext cx="409575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br>
              <a:rPr lang="en-US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3416105" y="1406614"/>
            <a:ext cx="5469056" cy="703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3500579" y="1342892"/>
            <a:ext cx="37169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Ran out of cash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(Money and Time are finite.)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3407359" y="2332009"/>
            <a:ext cx="5469055" cy="8309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3575686" y="2332009"/>
            <a:ext cx="4160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Not the right team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(Diverse team with diverse skills.)</a:t>
            </a: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3416106" y="3367165"/>
            <a:ext cx="5469055" cy="1475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3575686" y="3494699"/>
            <a:ext cx="505999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Get outcompeted (Once you are in an interesting market, competitors will come. Ignore them at your risk.)</a:t>
            </a:r>
            <a:endParaRPr/>
          </a:p>
        </p:txBody>
      </p:sp>
      <p:sp>
        <p:nvSpPr>
          <p:cNvPr id="235" name="Google Shape;235;p32"/>
          <p:cNvSpPr/>
          <p:nvPr/>
        </p:nvSpPr>
        <p:spPr>
          <a:xfrm>
            <a:off x="3416105" y="5010951"/>
            <a:ext cx="5469056" cy="10429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3500579" y="5130596"/>
            <a:ext cx="534574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Pricing/Cost issues (High enough to be profitable, low enough to attract customers.)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3416106" y="445277"/>
            <a:ext cx="5469055" cy="59899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3575686" y="394531"/>
            <a:ext cx="2566200" cy="55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No market need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7C8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0" y="-2"/>
            <a:ext cx="3826276" cy="4078022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208940" y="574641"/>
            <a:ext cx="2812003" cy="254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5D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85DFFF"/>
                </a:solidFill>
                <a:latin typeface="Calibri"/>
                <a:ea typeface="Calibri"/>
                <a:cs typeface="Calibri"/>
                <a:sym typeface="Calibri"/>
              </a:rPr>
              <a:t>Why companies Fail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5DFFF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85DFFF"/>
                </a:solidFill>
                <a:latin typeface="Calibri"/>
                <a:ea typeface="Calibri"/>
                <a:cs typeface="Calibri"/>
                <a:sym typeface="Calibri"/>
              </a:rPr>
              <a:t> (CB Insights)</a:t>
            </a:r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0" y="457200"/>
            <a:ext cx="409575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br>
              <a:rPr lang="en-US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3416105" y="261397"/>
            <a:ext cx="5469056" cy="11079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3454948" y="1589426"/>
            <a:ext cx="5469055" cy="703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3478527" y="2453280"/>
            <a:ext cx="5469055" cy="96022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3" descr="Uma imagem com transpor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78020"/>
            <a:ext cx="3153279" cy="27799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3506683" y="261397"/>
            <a:ext cx="523782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6-User </a:t>
            </a:r>
            <a:r>
              <a:rPr lang="en-US" sz="22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un-friendly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(Bad things happen when you ignore what users want and need.)</a:t>
            </a:r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3670954" y="1716519"/>
            <a:ext cx="476730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7-Product without a </a:t>
            </a:r>
            <a:r>
              <a:rPr lang="en-US" sz="22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business model</a:t>
            </a:r>
            <a:endParaRPr/>
          </a:p>
        </p:txBody>
      </p:sp>
      <p:sp>
        <p:nvSpPr>
          <p:cNvPr id="252" name="Google Shape;252;p33"/>
          <p:cNvSpPr txBox="1"/>
          <p:nvPr/>
        </p:nvSpPr>
        <p:spPr>
          <a:xfrm>
            <a:off x="3670954" y="2508811"/>
            <a:ext cx="49936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</a:t>
            </a:r>
            <a:r>
              <a:rPr lang="en-US" sz="22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Poor marketing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(Not Knowing your targeted audience or miss their attention.)</a:t>
            </a: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3153279" y="4078019"/>
            <a:ext cx="5990721" cy="2779981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3" descr="Imagem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1535" y="4676662"/>
            <a:ext cx="3503038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/>
          <p:nvPr/>
        </p:nvSpPr>
        <p:spPr>
          <a:xfrm>
            <a:off x="3478527" y="3613321"/>
            <a:ext cx="5469056" cy="703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3670954" y="3742950"/>
            <a:ext cx="2641069" cy="51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9-Ignore </a:t>
            </a:r>
            <a:r>
              <a:rPr lang="en-US" sz="22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7964574" y="6500272"/>
            <a:ext cx="77993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Cyclotone</a:t>
            </a:r>
            <a:endParaRPr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4" descr="Resultado de imagem para charuto de milionario"/>
          <p:cNvPicPr preferRelativeResize="0"/>
          <p:nvPr/>
        </p:nvPicPr>
        <p:blipFill rotWithShape="1">
          <a:blip r:embed="rId3">
            <a:alphaModFix amt="70000"/>
          </a:blip>
          <a:srcRect l="713" r="1328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729445" y="4891330"/>
            <a:ext cx="8270697" cy="17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600" i="1">
                <a:solidFill>
                  <a:srgbClr val="FFFFFF"/>
                </a:solidFill>
              </a:rPr>
              <a:t>“Success is a lousy teacher. It seduces smart people into thinking they can’t lose.”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>
                <a:solidFill>
                  <a:srgbClr val="FFFFFF"/>
                </a:solidFill>
              </a:rPr>
              <a:t>                                                               Bill Gates</a:t>
            </a:r>
            <a:r>
              <a:rPr lang="en-US" sz="2800" b="1">
                <a:solidFill>
                  <a:srgbClr val="FFFFFF"/>
                </a:solidFill>
              </a:rPr>
              <a:t> 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277884" y="796713"/>
            <a:ext cx="4127862" cy="419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We ignore the warning signs.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We ignore the necessity for change and experimentation.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We assume we know all the answers and we do not listen.</a:t>
            </a:r>
            <a:endParaRPr/>
          </a:p>
        </p:txBody>
      </p:sp>
      <p:pic>
        <p:nvPicPr>
          <p:cNvPr id="270" name="Google Shape;270;p35" descr="Recado amoroso aos generais da banda, donos do mundo e reis da cocada"/>
          <p:cNvPicPr preferRelativeResize="0"/>
          <p:nvPr/>
        </p:nvPicPr>
        <p:blipFill rotWithShape="1">
          <a:blip r:embed="rId3">
            <a:alphaModFix/>
          </a:blip>
          <a:srcRect l="16585" r="20902" b="1"/>
          <a:stretch/>
        </p:blipFill>
        <p:spPr>
          <a:xfrm>
            <a:off x="4199545" y="2228688"/>
            <a:ext cx="4754880" cy="4364147"/>
          </a:xfrm>
          <a:custGeom>
            <a:avLst/>
            <a:gdLst/>
            <a:ahLst/>
            <a:cxnLst/>
            <a:rect l="l" t="t" r="r" b="b"/>
            <a:pathLst>
              <a:path w="7761924" h="5343065" extrusionOk="0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1" name="Google Shape;271;p35"/>
          <p:cNvSpPr txBox="1"/>
          <p:nvPr/>
        </p:nvSpPr>
        <p:spPr>
          <a:xfrm>
            <a:off x="4106846" y="502546"/>
            <a:ext cx="4940278" cy="377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NOTHING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FAILS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Presentazione su schermo (4:3)</PresentationFormat>
  <Paragraphs>214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Aharoni</vt:lpstr>
      <vt:lpstr>Arial</vt:lpstr>
      <vt:lpstr>Calibri</vt:lpstr>
      <vt:lpstr>Noto Sans Symbols</vt:lpstr>
      <vt:lpstr>Rockwell</vt:lpstr>
      <vt:lpstr>Times New Roman</vt:lpstr>
      <vt:lpstr>Office Theme</vt:lpstr>
      <vt:lpstr>1_Office Theme</vt:lpstr>
      <vt:lpstr>Office Theme</vt:lpstr>
      <vt:lpstr>Presentazione standard di PowerPoint</vt:lpstr>
      <vt:lpstr>Presentazione standard di PowerPoint</vt:lpstr>
      <vt:lpstr>MY DEFINITION OF SUCCESS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TECHNOLOGY</vt:lpstr>
      <vt:lpstr>TECHNOLOGY</vt:lpstr>
      <vt:lpstr>Presentazione standard di PowerPoint</vt:lpstr>
      <vt:lpstr>Presentazione standard di PowerPoint</vt:lpstr>
      <vt:lpstr>HOW WE SEE THE WORLD</vt:lpstr>
      <vt:lpstr>Presentazione standard di PowerPoint</vt:lpstr>
      <vt:lpstr>TECHNOLOGY IS EATING EVERY INDUSTRY  MARKET CAP – TOP 5 –  TECH</vt:lpstr>
      <vt:lpstr>Presentazione standard di PowerPoint</vt:lpstr>
      <vt:lpstr>TECHNOLOGY 100 YEARS AGO</vt:lpstr>
      <vt:lpstr>MINDSET</vt:lpstr>
      <vt:lpstr>Presentazione standard di PowerPoint</vt:lpstr>
      <vt:lpstr>Presentazione standard di PowerPoint</vt:lpstr>
      <vt:lpstr>Jeff Bezos about Customers</vt:lpstr>
      <vt:lpstr>Consumers are more demanding</vt:lpstr>
      <vt:lpstr>Tech Era</vt:lpstr>
      <vt:lpstr>DISRUPTION</vt:lpstr>
      <vt:lpstr>Past success does not guarantee future success</vt:lpstr>
      <vt:lpstr>Presentazione standard di PowerPoint</vt:lpstr>
      <vt:lpstr>WHAT YOU CAN DO</vt:lpstr>
      <vt:lpstr>HOW I RECOGNIZE AN OPPORTUNITY TO INVEST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fabian scolz</cp:lastModifiedBy>
  <cp:revision>1</cp:revision>
  <dcterms:modified xsi:type="dcterms:W3CDTF">2019-04-23T16:21:04Z</dcterms:modified>
</cp:coreProperties>
</file>