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7" r:id="rId4"/>
    <p:sldId id="278" r:id="rId5"/>
    <p:sldId id="279" r:id="rId6"/>
    <p:sldId id="292" r:id="rId7"/>
    <p:sldId id="293" r:id="rId8"/>
    <p:sldId id="294" r:id="rId9"/>
    <p:sldId id="301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9" r:id="rId19"/>
    <p:sldId id="300" r:id="rId20"/>
    <p:sldId id="290" r:id="rId21"/>
    <p:sldId id="291" r:id="rId22"/>
    <p:sldId id="271" r:id="rId23"/>
    <p:sldId id="259" r:id="rId24"/>
    <p:sldId id="262" r:id="rId25"/>
    <p:sldId id="264" r:id="rId26"/>
    <p:sldId id="260" r:id="rId27"/>
    <p:sldId id="261" r:id="rId28"/>
    <p:sldId id="265" r:id="rId29"/>
    <p:sldId id="267" r:id="rId30"/>
    <p:sldId id="272" r:id="rId31"/>
    <p:sldId id="302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ALINA\Desktop\Grafico%20in%20Microsoft%20PowerPoi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 baseline="0"/>
              <a:t>Sales trend 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'pag. 46'!$AA$7</c:f>
              <c:strCache>
                <c:ptCount val="1"/>
                <c:pt idx="0">
                  <c:v>Vol in Tons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2125386130822602E-2"/>
                  <c:y val="-4.03225806451612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89-4151-AC88-23599AB53712}"/>
                </c:ext>
              </c:extLst>
            </c:dLbl>
            <c:dLbl>
              <c:idx val="1"/>
              <c:layout>
                <c:manualLayout>
                  <c:x val="-3.6712542646408851E-2"/>
                  <c:y val="-3.22580645161290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89-4151-AC88-23599AB53712}"/>
                </c:ext>
              </c:extLst>
            </c:dLbl>
            <c:dLbl>
              <c:idx val="2"/>
              <c:layout>
                <c:manualLayout>
                  <c:x val="-3.3654438302684664E-2"/>
                  <c:y val="-3.7634408602150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89-4151-AC88-23599AB53712}"/>
                </c:ext>
              </c:extLst>
            </c:dLbl>
            <c:dLbl>
              <c:idx val="3"/>
              <c:layout>
                <c:manualLayout>
                  <c:x val="-3.6712542646408851E-2"/>
                  <c:y val="-2.9569892473118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89-4151-AC88-23599AB53712}"/>
                </c:ext>
              </c:extLst>
            </c:dLbl>
            <c:dLbl>
              <c:idx val="4"/>
              <c:layout>
                <c:manualLayout>
                  <c:x val="-2.7538229615236408E-2"/>
                  <c:y val="-2.68817204301075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F89-4151-AC88-23599AB537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'pag. 46'!$Z$8:$Z$12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LRP 2021</c:v>
                </c:pt>
              </c:strCache>
            </c:strRef>
          </c:cat>
          <c:val>
            <c:numRef>
              <c:f>'pag. 46'!$AA$8:$AA$12</c:f>
              <c:numCache>
                <c:formatCode>_-* #,##0\ _€_-;\-* #,##0\ _€_-;_-* "-"??\ _€_-;_-@_-</c:formatCode>
                <c:ptCount val="5"/>
                <c:pt idx="0">
                  <c:v>4469.6966699999957</c:v>
                </c:pt>
                <c:pt idx="1">
                  <c:v>4943.2919500000125</c:v>
                </c:pt>
                <c:pt idx="2">
                  <c:v>5160.4851600000075</c:v>
                </c:pt>
                <c:pt idx="3">
                  <c:v>5329.5532999999996</c:v>
                </c:pt>
                <c:pt idx="4">
                  <c:v>6382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F89-4151-AC88-23599AB53712}"/>
            </c:ext>
          </c:extLst>
        </c:ser>
        <c:ser>
          <c:idx val="1"/>
          <c:order val="1"/>
          <c:tx>
            <c:strRef>
              <c:f>'pag. 46'!$AB$7</c:f>
              <c:strCache>
                <c:ptCount val="1"/>
                <c:pt idx="0">
                  <c:v>Sales in K€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7480921462221782E-2"/>
                  <c:y val="-3.22580645161290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F89-4151-AC88-23599AB53712}"/>
                </c:ext>
              </c:extLst>
            </c:dLbl>
            <c:dLbl>
              <c:idx val="1"/>
              <c:layout>
                <c:manualLayout>
                  <c:x val="-4.5126182321532274E-2"/>
                  <c:y val="-2.95698924731182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89-4151-AC88-23599AB53712}"/>
                </c:ext>
              </c:extLst>
            </c:dLbl>
            <c:dLbl>
              <c:idx val="2"/>
              <c:layout>
                <c:manualLayout>
                  <c:x val="-4.2068077977808094E-2"/>
                  <c:y val="-2.95698924731183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F89-4151-AC88-23599AB53712}"/>
                </c:ext>
              </c:extLst>
            </c:dLbl>
            <c:dLbl>
              <c:idx val="3"/>
              <c:layout>
                <c:manualLayout>
                  <c:x val="-3.5951869290359664E-2"/>
                  <c:y val="-4.56989247311827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F89-4151-AC88-23599AB53712}"/>
                </c:ext>
              </c:extLst>
            </c:dLbl>
            <c:dLbl>
              <c:idx val="4"/>
              <c:layout>
                <c:manualLayout>
                  <c:x val="-3.5951869290359664E-2"/>
                  <c:y val="-2.15053763440860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F89-4151-AC88-23599AB537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'pag. 46'!$Z$8:$Z$12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LRP 2021</c:v>
                </c:pt>
              </c:strCache>
            </c:strRef>
          </c:cat>
          <c:val>
            <c:numRef>
              <c:f>'pag. 46'!$AB$8:$AB$12</c:f>
              <c:numCache>
                <c:formatCode>_-* #,##0\ _€_-;\-* #,##0\ _€_-;_-* "-"??\ _€_-;_-@_-</c:formatCode>
                <c:ptCount val="5"/>
                <c:pt idx="0">
                  <c:v>12182.723350000002</c:v>
                </c:pt>
                <c:pt idx="1">
                  <c:v>13196.17002000002</c:v>
                </c:pt>
                <c:pt idx="2">
                  <c:v>13824.231330000006</c:v>
                </c:pt>
                <c:pt idx="3">
                  <c:v>14825</c:v>
                </c:pt>
                <c:pt idx="4">
                  <c:v>16654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F89-4151-AC88-23599AB5371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11581496"/>
        <c:axId val="611582672"/>
      </c:lineChart>
      <c:catAx>
        <c:axId val="611581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1582672"/>
        <c:crosses val="autoZero"/>
        <c:auto val="1"/>
        <c:lblAlgn val="ctr"/>
        <c:lblOffset val="100"/>
        <c:noMultiLvlLbl val="0"/>
      </c:catAx>
      <c:valAx>
        <c:axId val="611582672"/>
        <c:scaling>
          <c:orientation val="minMax"/>
          <c:max val="17000"/>
          <c:min val="0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-* #,##0\ _€_-;\-* #,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611581496"/>
        <c:crosses val="autoZero"/>
        <c:crossBetween val="between"/>
        <c:majorUnit val="4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CC590B-E5BD-48DA-851A-463857C64E43}" type="doc">
      <dgm:prSet loTypeId="urn:microsoft.com/office/officeart/2005/8/layout/cycle1" loCatId="cycle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9F3CCB55-4FAB-4B92-B001-08E48C169BF4}">
      <dgm:prSet/>
      <dgm:spPr/>
      <dgm:t>
        <a:bodyPr/>
        <a:lstStyle/>
        <a:p>
          <a:r>
            <a:rPr lang="it-IT" b="1" dirty="0"/>
            <a:t>Parla di denaro e realizzerai obiettivi di breve durata. </a:t>
          </a:r>
          <a:endParaRPr lang="en-US" b="1" dirty="0"/>
        </a:p>
      </dgm:t>
    </dgm:pt>
    <dgm:pt modelId="{CE6F976D-77BE-4835-BFE7-7CDEDFD50545}" type="parTrans" cxnId="{39F2ABA7-E432-4F28-91EC-943C49BE747E}">
      <dgm:prSet/>
      <dgm:spPr/>
      <dgm:t>
        <a:bodyPr/>
        <a:lstStyle/>
        <a:p>
          <a:endParaRPr lang="en-US"/>
        </a:p>
      </dgm:t>
    </dgm:pt>
    <dgm:pt modelId="{75D6B109-7FEB-42CC-94DD-F524A4738A30}" type="sibTrans" cxnId="{39F2ABA7-E432-4F28-91EC-943C49BE747E}">
      <dgm:prSet/>
      <dgm:spPr/>
      <dgm:t>
        <a:bodyPr/>
        <a:lstStyle/>
        <a:p>
          <a:endParaRPr lang="en-US"/>
        </a:p>
      </dgm:t>
    </dgm:pt>
    <dgm:pt modelId="{C3B8AC78-46AB-4EA0-B56B-68D33882D279}">
      <dgm:prSet/>
      <dgm:spPr/>
      <dgm:t>
        <a:bodyPr/>
        <a:lstStyle/>
        <a:p>
          <a:r>
            <a:rPr lang="it-IT" b="1" dirty="0"/>
            <a:t>Parla di persone e realizzerai obiettivi di lunga durata. </a:t>
          </a:r>
          <a:endParaRPr lang="en-US" b="1" dirty="0"/>
        </a:p>
      </dgm:t>
    </dgm:pt>
    <dgm:pt modelId="{EE1EA28A-36F9-4454-AA99-F5F3528B6BB0}" type="parTrans" cxnId="{899AE0B1-5108-46DD-ACDA-C7FF332455E6}">
      <dgm:prSet/>
      <dgm:spPr/>
      <dgm:t>
        <a:bodyPr/>
        <a:lstStyle/>
        <a:p>
          <a:endParaRPr lang="en-US"/>
        </a:p>
      </dgm:t>
    </dgm:pt>
    <dgm:pt modelId="{D95E2A74-8F4B-45F7-9924-4E789BBBACA0}" type="sibTrans" cxnId="{899AE0B1-5108-46DD-ACDA-C7FF332455E6}">
      <dgm:prSet/>
      <dgm:spPr/>
      <dgm:t>
        <a:bodyPr/>
        <a:lstStyle/>
        <a:p>
          <a:endParaRPr lang="en-US"/>
        </a:p>
      </dgm:t>
    </dgm:pt>
    <dgm:pt modelId="{C29B1D7C-2F58-44E4-9826-5D5469AA29F9}">
      <dgm:prSet/>
      <dgm:spPr/>
      <dgm:t>
        <a:bodyPr/>
        <a:lstStyle/>
        <a:p>
          <a:r>
            <a:rPr lang="it-IT" b="1" dirty="0"/>
            <a:t>Dobbiamo mettere al centro le persone e il progetto, non il risultato.</a:t>
          </a:r>
          <a:endParaRPr lang="en-US" b="1" dirty="0"/>
        </a:p>
      </dgm:t>
    </dgm:pt>
    <dgm:pt modelId="{5E3F71A0-7D4B-4A7C-8D1C-26620B3C66D1}" type="parTrans" cxnId="{F8ED818D-F72C-4057-BE3B-7C7B336FBED9}">
      <dgm:prSet/>
      <dgm:spPr/>
      <dgm:t>
        <a:bodyPr/>
        <a:lstStyle/>
        <a:p>
          <a:endParaRPr lang="en-US"/>
        </a:p>
      </dgm:t>
    </dgm:pt>
    <dgm:pt modelId="{ADC899DB-E834-4036-A1ED-298E57BCCFBE}" type="sibTrans" cxnId="{F8ED818D-F72C-4057-BE3B-7C7B336FBED9}">
      <dgm:prSet/>
      <dgm:spPr/>
      <dgm:t>
        <a:bodyPr/>
        <a:lstStyle/>
        <a:p>
          <a:endParaRPr lang="en-US"/>
        </a:p>
      </dgm:t>
    </dgm:pt>
    <dgm:pt modelId="{8E83A593-99D5-4581-AE1E-374F56613E93}" type="pres">
      <dgm:prSet presAssocID="{2CCC590B-E5BD-48DA-851A-463857C64E43}" presName="cycle" presStyleCnt="0">
        <dgm:presLayoutVars>
          <dgm:dir/>
          <dgm:resizeHandles val="exact"/>
        </dgm:presLayoutVars>
      </dgm:prSet>
      <dgm:spPr/>
    </dgm:pt>
    <dgm:pt modelId="{0CC4C7A7-AFA7-476B-A2DB-25CEE35297C6}" type="pres">
      <dgm:prSet presAssocID="{9F3CCB55-4FAB-4B92-B001-08E48C169BF4}" presName="dummy" presStyleCnt="0"/>
      <dgm:spPr/>
    </dgm:pt>
    <dgm:pt modelId="{B523DDEE-0827-41A7-BA66-A306AF775FBB}" type="pres">
      <dgm:prSet presAssocID="{9F3CCB55-4FAB-4B92-B001-08E48C169BF4}" presName="node" presStyleLbl="revTx" presStyleIdx="0" presStyleCnt="3">
        <dgm:presLayoutVars>
          <dgm:bulletEnabled val="1"/>
        </dgm:presLayoutVars>
      </dgm:prSet>
      <dgm:spPr/>
    </dgm:pt>
    <dgm:pt modelId="{85897B92-310C-4779-A721-C762A30788EB}" type="pres">
      <dgm:prSet presAssocID="{75D6B109-7FEB-42CC-94DD-F524A4738A30}" presName="sibTrans" presStyleLbl="node1" presStyleIdx="0" presStyleCnt="3" custLinFactNeighborX="3867" custLinFactNeighborY="-1070"/>
      <dgm:spPr/>
    </dgm:pt>
    <dgm:pt modelId="{E266CAC2-1C43-4CD9-9127-FBC84B06566F}" type="pres">
      <dgm:prSet presAssocID="{C3B8AC78-46AB-4EA0-B56B-68D33882D279}" presName="dummy" presStyleCnt="0"/>
      <dgm:spPr/>
    </dgm:pt>
    <dgm:pt modelId="{F5F268B6-C84F-4440-82E7-68E53E075E8A}" type="pres">
      <dgm:prSet presAssocID="{C3B8AC78-46AB-4EA0-B56B-68D33882D279}" presName="node" presStyleLbl="revTx" presStyleIdx="1" presStyleCnt="3">
        <dgm:presLayoutVars>
          <dgm:bulletEnabled val="1"/>
        </dgm:presLayoutVars>
      </dgm:prSet>
      <dgm:spPr/>
    </dgm:pt>
    <dgm:pt modelId="{B3E00353-9D17-457D-B4C5-1388617EB231}" type="pres">
      <dgm:prSet presAssocID="{D95E2A74-8F4B-45F7-9924-4E789BBBACA0}" presName="sibTrans" presStyleLbl="node1" presStyleIdx="1" presStyleCnt="3" custLinFactNeighborX="-7914" custLinFactNeighborY="1813"/>
      <dgm:spPr/>
    </dgm:pt>
    <dgm:pt modelId="{7C723177-4CF5-4CE5-8842-E7809F7C2B95}" type="pres">
      <dgm:prSet presAssocID="{C29B1D7C-2F58-44E4-9826-5D5469AA29F9}" presName="dummy" presStyleCnt="0"/>
      <dgm:spPr/>
    </dgm:pt>
    <dgm:pt modelId="{919F1687-8171-4D9D-8AA5-A048522AB886}" type="pres">
      <dgm:prSet presAssocID="{C29B1D7C-2F58-44E4-9826-5D5469AA29F9}" presName="node" presStyleLbl="revTx" presStyleIdx="2" presStyleCnt="3">
        <dgm:presLayoutVars>
          <dgm:bulletEnabled val="1"/>
        </dgm:presLayoutVars>
      </dgm:prSet>
      <dgm:spPr/>
    </dgm:pt>
    <dgm:pt modelId="{6D615EE7-403C-452D-967C-1798BCFB5CDE}" type="pres">
      <dgm:prSet presAssocID="{ADC899DB-E834-4036-A1ED-298E57BCCFBE}" presName="sibTrans" presStyleLbl="node1" presStyleIdx="2" presStyleCnt="3"/>
      <dgm:spPr/>
    </dgm:pt>
  </dgm:ptLst>
  <dgm:cxnLst>
    <dgm:cxn modelId="{20C42819-EE9F-4022-97D5-3381DDA6A453}" type="presOf" srcId="{2CCC590B-E5BD-48DA-851A-463857C64E43}" destId="{8E83A593-99D5-4581-AE1E-374F56613E93}" srcOrd="0" destOrd="0" presId="urn:microsoft.com/office/officeart/2005/8/layout/cycle1"/>
    <dgm:cxn modelId="{77CE6371-476C-4ED8-A47C-1FE3F15EE129}" type="presOf" srcId="{9F3CCB55-4FAB-4B92-B001-08E48C169BF4}" destId="{B523DDEE-0827-41A7-BA66-A306AF775FBB}" srcOrd="0" destOrd="0" presId="urn:microsoft.com/office/officeart/2005/8/layout/cycle1"/>
    <dgm:cxn modelId="{F8ED818D-F72C-4057-BE3B-7C7B336FBED9}" srcId="{2CCC590B-E5BD-48DA-851A-463857C64E43}" destId="{C29B1D7C-2F58-44E4-9826-5D5469AA29F9}" srcOrd="2" destOrd="0" parTransId="{5E3F71A0-7D4B-4A7C-8D1C-26620B3C66D1}" sibTransId="{ADC899DB-E834-4036-A1ED-298E57BCCFBE}"/>
    <dgm:cxn modelId="{0845A798-0943-4136-B632-D1BA0B7BB219}" type="presOf" srcId="{D95E2A74-8F4B-45F7-9924-4E789BBBACA0}" destId="{B3E00353-9D17-457D-B4C5-1388617EB231}" srcOrd="0" destOrd="0" presId="urn:microsoft.com/office/officeart/2005/8/layout/cycle1"/>
    <dgm:cxn modelId="{39F2ABA7-E432-4F28-91EC-943C49BE747E}" srcId="{2CCC590B-E5BD-48DA-851A-463857C64E43}" destId="{9F3CCB55-4FAB-4B92-B001-08E48C169BF4}" srcOrd="0" destOrd="0" parTransId="{CE6F976D-77BE-4835-BFE7-7CDEDFD50545}" sibTransId="{75D6B109-7FEB-42CC-94DD-F524A4738A30}"/>
    <dgm:cxn modelId="{2028F9AA-7284-434F-9A02-F5E36FB0046E}" type="presOf" srcId="{C3B8AC78-46AB-4EA0-B56B-68D33882D279}" destId="{F5F268B6-C84F-4440-82E7-68E53E075E8A}" srcOrd="0" destOrd="0" presId="urn:microsoft.com/office/officeart/2005/8/layout/cycle1"/>
    <dgm:cxn modelId="{899AE0B1-5108-46DD-ACDA-C7FF332455E6}" srcId="{2CCC590B-E5BD-48DA-851A-463857C64E43}" destId="{C3B8AC78-46AB-4EA0-B56B-68D33882D279}" srcOrd="1" destOrd="0" parTransId="{EE1EA28A-36F9-4454-AA99-F5F3528B6BB0}" sibTransId="{D95E2A74-8F4B-45F7-9924-4E789BBBACA0}"/>
    <dgm:cxn modelId="{A20FEED5-CB3F-4BC4-B197-E33831C5D055}" type="presOf" srcId="{75D6B109-7FEB-42CC-94DD-F524A4738A30}" destId="{85897B92-310C-4779-A721-C762A30788EB}" srcOrd="0" destOrd="0" presId="urn:microsoft.com/office/officeart/2005/8/layout/cycle1"/>
    <dgm:cxn modelId="{01FED7EA-4F2E-42CF-8522-B10D39A3454A}" type="presOf" srcId="{C29B1D7C-2F58-44E4-9826-5D5469AA29F9}" destId="{919F1687-8171-4D9D-8AA5-A048522AB886}" srcOrd="0" destOrd="0" presId="urn:microsoft.com/office/officeart/2005/8/layout/cycle1"/>
    <dgm:cxn modelId="{F2CA8DEF-A374-4E8C-A7AF-6158BAD8B601}" type="presOf" srcId="{ADC899DB-E834-4036-A1ED-298E57BCCFBE}" destId="{6D615EE7-403C-452D-967C-1798BCFB5CDE}" srcOrd="0" destOrd="0" presId="urn:microsoft.com/office/officeart/2005/8/layout/cycle1"/>
    <dgm:cxn modelId="{95133AFC-E145-4120-BC4D-0F4CE1FF6FC9}" type="presParOf" srcId="{8E83A593-99D5-4581-AE1E-374F56613E93}" destId="{0CC4C7A7-AFA7-476B-A2DB-25CEE35297C6}" srcOrd="0" destOrd="0" presId="urn:microsoft.com/office/officeart/2005/8/layout/cycle1"/>
    <dgm:cxn modelId="{7E54779E-6FB8-4223-8362-AC19CC1F4362}" type="presParOf" srcId="{8E83A593-99D5-4581-AE1E-374F56613E93}" destId="{B523DDEE-0827-41A7-BA66-A306AF775FBB}" srcOrd="1" destOrd="0" presId="urn:microsoft.com/office/officeart/2005/8/layout/cycle1"/>
    <dgm:cxn modelId="{4CAB6AB5-F908-48A8-AB55-BD132B61CD7B}" type="presParOf" srcId="{8E83A593-99D5-4581-AE1E-374F56613E93}" destId="{85897B92-310C-4779-A721-C762A30788EB}" srcOrd="2" destOrd="0" presId="urn:microsoft.com/office/officeart/2005/8/layout/cycle1"/>
    <dgm:cxn modelId="{F831173D-E54F-4047-88FE-299039748967}" type="presParOf" srcId="{8E83A593-99D5-4581-AE1E-374F56613E93}" destId="{E266CAC2-1C43-4CD9-9127-FBC84B06566F}" srcOrd="3" destOrd="0" presId="urn:microsoft.com/office/officeart/2005/8/layout/cycle1"/>
    <dgm:cxn modelId="{82B0A0F0-C16D-4E0A-BD41-1693BF19E7FD}" type="presParOf" srcId="{8E83A593-99D5-4581-AE1E-374F56613E93}" destId="{F5F268B6-C84F-4440-82E7-68E53E075E8A}" srcOrd="4" destOrd="0" presId="urn:microsoft.com/office/officeart/2005/8/layout/cycle1"/>
    <dgm:cxn modelId="{4D7E644A-9C00-41A0-BF24-A646DE58105B}" type="presParOf" srcId="{8E83A593-99D5-4581-AE1E-374F56613E93}" destId="{B3E00353-9D17-457D-B4C5-1388617EB231}" srcOrd="5" destOrd="0" presId="urn:microsoft.com/office/officeart/2005/8/layout/cycle1"/>
    <dgm:cxn modelId="{396196C5-7F07-4F6C-A059-A99D7BF5BA4C}" type="presParOf" srcId="{8E83A593-99D5-4581-AE1E-374F56613E93}" destId="{7C723177-4CF5-4CE5-8842-E7809F7C2B95}" srcOrd="6" destOrd="0" presId="urn:microsoft.com/office/officeart/2005/8/layout/cycle1"/>
    <dgm:cxn modelId="{1A7F7090-32BA-4009-A90A-8E5C8C5A6E70}" type="presParOf" srcId="{8E83A593-99D5-4581-AE1E-374F56613E93}" destId="{919F1687-8171-4D9D-8AA5-A048522AB886}" srcOrd="7" destOrd="0" presId="urn:microsoft.com/office/officeart/2005/8/layout/cycle1"/>
    <dgm:cxn modelId="{7581BFC0-EFFD-4BB8-84F4-D254AC217FF0}" type="presParOf" srcId="{8E83A593-99D5-4581-AE1E-374F56613E93}" destId="{6D615EE7-403C-452D-967C-1798BCFB5CDE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62D713-010E-406D-BE57-B582DC29606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6CB80C-9478-4FE0-A294-539E24431F0C}">
      <dgm:prSet/>
      <dgm:spPr/>
      <dgm:t>
        <a:bodyPr/>
        <a:lstStyle/>
        <a:p>
          <a:r>
            <a:rPr lang="it-IT" dirty="0"/>
            <a:t>…e non alle persone per l’azienda</a:t>
          </a:r>
          <a:endParaRPr lang="en-US" dirty="0"/>
        </a:p>
      </dgm:t>
    </dgm:pt>
    <dgm:pt modelId="{03307467-128B-4037-9ACB-E4B9A4CC375B}" type="parTrans" cxnId="{B3361EC9-CC9B-4D0A-843A-959CB9226528}">
      <dgm:prSet/>
      <dgm:spPr/>
      <dgm:t>
        <a:bodyPr/>
        <a:lstStyle/>
        <a:p>
          <a:endParaRPr lang="en-US"/>
        </a:p>
      </dgm:t>
    </dgm:pt>
    <dgm:pt modelId="{01E802CB-3F26-4159-861E-545E15F5D688}" type="sibTrans" cxnId="{B3361EC9-CC9B-4D0A-843A-959CB9226528}">
      <dgm:prSet/>
      <dgm:spPr/>
      <dgm:t>
        <a:bodyPr/>
        <a:lstStyle/>
        <a:p>
          <a:endParaRPr lang="en-US"/>
        </a:p>
      </dgm:t>
    </dgm:pt>
    <dgm:pt modelId="{8FE6194A-B9BC-4A84-92A2-9BE19615F7B2}" type="pres">
      <dgm:prSet presAssocID="{5B62D713-010E-406D-BE57-B582DC29606C}" presName="diagram" presStyleCnt="0">
        <dgm:presLayoutVars>
          <dgm:dir/>
          <dgm:resizeHandles val="exact"/>
        </dgm:presLayoutVars>
      </dgm:prSet>
      <dgm:spPr/>
    </dgm:pt>
    <dgm:pt modelId="{34FF9481-06DD-46D3-A2C6-43D1E741D5EF}" type="pres">
      <dgm:prSet presAssocID="{8C6CB80C-9478-4FE0-A294-539E24431F0C}" presName="node" presStyleLbl="node1" presStyleIdx="0" presStyleCnt="1">
        <dgm:presLayoutVars>
          <dgm:bulletEnabled val="1"/>
        </dgm:presLayoutVars>
      </dgm:prSet>
      <dgm:spPr/>
    </dgm:pt>
  </dgm:ptLst>
  <dgm:cxnLst>
    <dgm:cxn modelId="{5C601E57-4A77-425C-B226-1BA5F4E74631}" type="presOf" srcId="{8C6CB80C-9478-4FE0-A294-539E24431F0C}" destId="{34FF9481-06DD-46D3-A2C6-43D1E741D5EF}" srcOrd="0" destOrd="0" presId="urn:microsoft.com/office/officeart/2005/8/layout/default"/>
    <dgm:cxn modelId="{D0E11BB6-7F36-47E0-B31F-6154FE5D2E94}" type="presOf" srcId="{5B62D713-010E-406D-BE57-B582DC29606C}" destId="{8FE6194A-B9BC-4A84-92A2-9BE19615F7B2}" srcOrd="0" destOrd="0" presId="urn:microsoft.com/office/officeart/2005/8/layout/default"/>
    <dgm:cxn modelId="{B3361EC9-CC9B-4D0A-843A-959CB9226528}" srcId="{5B62D713-010E-406D-BE57-B582DC29606C}" destId="{8C6CB80C-9478-4FE0-A294-539E24431F0C}" srcOrd="0" destOrd="0" parTransId="{03307467-128B-4037-9ACB-E4B9A4CC375B}" sibTransId="{01E802CB-3F26-4159-861E-545E15F5D688}"/>
    <dgm:cxn modelId="{F75E08AF-D94B-48A1-80E0-C8F6A8CFBB17}" type="presParOf" srcId="{8FE6194A-B9BC-4A84-92A2-9BE19615F7B2}" destId="{34FF9481-06DD-46D3-A2C6-43D1E741D5E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62D713-010E-406D-BE57-B582DC29606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C6CB80C-9478-4FE0-A294-539E24431F0C}">
      <dgm:prSet/>
      <dgm:spPr/>
      <dgm:t>
        <a:bodyPr/>
        <a:lstStyle/>
        <a:p>
          <a:r>
            <a:rPr lang="it-IT" dirty="0"/>
            <a:t>…e mettili nelle giuste condizioni</a:t>
          </a:r>
          <a:endParaRPr lang="en-US" dirty="0"/>
        </a:p>
      </dgm:t>
    </dgm:pt>
    <dgm:pt modelId="{03307467-128B-4037-9ACB-E4B9A4CC375B}" type="parTrans" cxnId="{B3361EC9-CC9B-4D0A-843A-959CB9226528}">
      <dgm:prSet/>
      <dgm:spPr/>
      <dgm:t>
        <a:bodyPr/>
        <a:lstStyle/>
        <a:p>
          <a:endParaRPr lang="en-US"/>
        </a:p>
      </dgm:t>
    </dgm:pt>
    <dgm:pt modelId="{01E802CB-3F26-4159-861E-545E15F5D688}" type="sibTrans" cxnId="{B3361EC9-CC9B-4D0A-843A-959CB9226528}">
      <dgm:prSet/>
      <dgm:spPr/>
      <dgm:t>
        <a:bodyPr/>
        <a:lstStyle/>
        <a:p>
          <a:endParaRPr lang="en-US"/>
        </a:p>
      </dgm:t>
    </dgm:pt>
    <dgm:pt modelId="{8FE6194A-B9BC-4A84-92A2-9BE19615F7B2}" type="pres">
      <dgm:prSet presAssocID="{5B62D713-010E-406D-BE57-B582DC29606C}" presName="diagram" presStyleCnt="0">
        <dgm:presLayoutVars>
          <dgm:dir/>
          <dgm:resizeHandles val="exact"/>
        </dgm:presLayoutVars>
      </dgm:prSet>
      <dgm:spPr/>
    </dgm:pt>
    <dgm:pt modelId="{34FF9481-06DD-46D3-A2C6-43D1E741D5EF}" type="pres">
      <dgm:prSet presAssocID="{8C6CB80C-9478-4FE0-A294-539E24431F0C}" presName="node" presStyleLbl="node1" presStyleIdx="0" presStyleCnt="1">
        <dgm:presLayoutVars>
          <dgm:bulletEnabled val="1"/>
        </dgm:presLayoutVars>
      </dgm:prSet>
      <dgm:spPr/>
    </dgm:pt>
  </dgm:ptLst>
  <dgm:cxnLst>
    <dgm:cxn modelId="{5C601E57-4A77-425C-B226-1BA5F4E74631}" type="presOf" srcId="{8C6CB80C-9478-4FE0-A294-539E24431F0C}" destId="{34FF9481-06DD-46D3-A2C6-43D1E741D5EF}" srcOrd="0" destOrd="0" presId="urn:microsoft.com/office/officeart/2005/8/layout/default"/>
    <dgm:cxn modelId="{D0E11BB6-7F36-47E0-B31F-6154FE5D2E94}" type="presOf" srcId="{5B62D713-010E-406D-BE57-B582DC29606C}" destId="{8FE6194A-B9BC-4A84-92A2-9BE19615F7B2}" srcOrd="0" destOrd="0" presId="urn:microsoft.com/office/officeart/2005/8/layout/default"/>
    <dgm:cxn modelId="{B3361EC9-CC9B-4D0A-843A-959CB9226528}" srcId="{5B62D713-010E-406D-BE57-B582DC29606C}" destId="{8C6CB80C-9478-4FE0-A294-539E24431F0C}" srcOrd="0" destOrd="0" parTransId="{03307467-128B-4037-9ACB-E4B9A4CC375B}" sibTransId="{01E802CB-3F26-4159-861E-545E15F5D688}"/>
    <dgm:cxn modelId="{F75E08AF-D94B-48A1-80E0-C8F6A8CFBB17}" type="presParOf" srcId="{8FE6194A-B9BC-4A84-92A2-9BE19615F7B2}" destId="{34FF9481-06DD-46D3-A2C6-43D1E741D5EF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26F289-D96C-4B8D-8B95-2E879359BFA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AAAB760-22E4-4804-B913-698261DBDCBD}">
      <dgm:prSet/>
      <dgm:spPr/>
      <dgm:t>
        <a:bodyPr/>
        <a:lstStyle/>
        <a:p>
          <a:r>
            <a:rPr lang="it-IT" dirty="0"/>
            <a:t>Il risultato è che le persone (clienti, fornitori, collaboratori) vorranno ruotare intorno a te e alla tua azienda</a:t>
          </a:r>
          <a:endParaRPr lang="en-US" dirty="0"/>
        </a:p>
      </dgm:t>
    </dgm:pt>
    <dgm:pt modelId="{46F3A509-B3F5-4082-9FDA-B63C9BE75180}" type="parTrans" cxnId="{C1ABB193-93BC-436D-93D7-2B2A5CD12025}">
      <dgm:prSet/>
      <dgm:spPr/>
      <dgm:t>
        <a:bodyPr/>
        <a:lstStyle/>
        <a:p>
          <a:endParaRPr lang="en-US"/>
        </a:p>
      </dgm:t>
    </dgm:pt>
    <dgm:pt modelId="{939909BD-19AD-4FA5-91BF-4DC098D81D36}" type="sibTrans" cxnId="{C1ABB193-93BC-436D-93D7-2B2A5CD12025}">
      <dgm:prSet/>
      <dgm:spPr/>
      <dgm:t>
        <a:bodyPr/>
        <a:lstStyle/>
        <a:p>
          <a:endParaRPr lang="en-US"/>
        </a:p>
      </dgm:t>
    </dgm:pt>
    <dgm:pt modelId="{4A89FC97-1FD9-4739-8615-6711110BF94C}">
      <dgm:prSet/>
      <dgm:spPr/>
      <dgm:t>
        <a:bodyPr/>
        <a:lstStyle/>
        <a:p>
          <a:r>
            <a:rPr lang="it-IT"/>
            <a:t>Non andrai più in cerca di clienti, fornitori, collaboratori</a:t>
          </a:r>
          <a:endParaRPr lang="en-US"/>
        </a:p>
      </dgm:t>
    </dgm:pt>
    <dgm:pt modelId="{FAB6B90C-583F-4A32-840D-169E22ECBA41}" type="parTrans" cxnId="{C6C3B802-8CD7-4FC6-A965-13952F5331DD}">
      <dgm:prSet/>
      <dgm:spPr/>
      <dgm:t>
        <a:bodyPr/>
        <a:lstStyle/>
        <a:p>
          <a:endParaRPr lang="en-US"/>
        </a:p>
      </dgm:t>
    </dgm:pt>
    <dgm:pt modelId="{AE1A5F60-1B84-4755-9196-4AFE3AECA34A}" type="sibTrans" cxnId="{C6C3B802-8CD7-4FC6-A965-13952F5331DD}">
      <dgm:prSet/>
      <dgm:spPr/>
      <dgm:t>
        <a:bodyPr/>
        <a:lstStyle/>
        <a:p>
          <a:endParaRPr lang="en-US"/>
        </a:p>
      </dgm:t>
    </dgm:pt>
    <dgm:pt modelId="{AB105040-6BE8-4960-8A9F-DB517610A11F}" type="pres">
      <dgm:prSet presAssocID="{C026F289-D96C-4B8D-8B95-2E879359BFA7}" presName="linear" presStyleCnt="0">
        <dgm:presLayoutVars>
          <dgm:animLvl val="lvl"/>
          <dgm:resizeHandles val="exact"/>
        </dgm:presLayoutVars>
      </dgm:prSet>
      <dgm:spPr/>
    </dgm:pt>
    <dgm:pt modelId="{94716CAD-9AAC-4AA7-81BE-FEC15FE81BC5}" type="pres">
      <dgm:prSet presAssocID="{8AAAB760-22E4-4804-B913-698261DBDCB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35C27CF-3C90-4FDE-9A82-AFA7B4484172}" type="pres">
      <dgm:prSet presAssocID="{939909BD-19AD-4FA5-91BF-4DC098D81D36}" presName="spacer" presStyleCnt="0"/>
      <dgm:spPr/>
    </dgm:pt>
    <dgm:pt modelId="{2D3F55A2-73FF-4451-AE1E-7955B8A4B5D0}" type="pres">
      <dgm:prSet presAssocID="{4A89FC97-1FD9-4739-8615-6711110BF94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6C3B802-8CD7-4FC6-A965-13952F5331DD}" srcId="{C026F289-D96C-4B8D-8B95-2E879359BFA7}" destId="{4A89FC97-1FD9-4739-8615-6711110BF94C}" srcOrd="1" destOrd="0" parTransId="{FAB6B90C-583F-4A32-840D-169E22ECBA41}" sibTransId="{AE1A5F60-1B84-4755-9196-4AFE3AECA34A}"/>
    <dgm:cxn modelId="{3F818F59-551D-4950-BE18-B3B974A43B7D}" type="presOf" srcId="{C026F289-D96C-4B8D-8B95-2E879359BFA7}" destId="{AB105040-6BE8-4960-8A9F-DB517610A11F}" srcOrd="0" destOrd="0" presId="urn:microsoft.com/office/officeart/2005/8/layout/vList2"/>
    <dgm:cxn modelId="{C1ABB193-93BC-436D-93D7-2B2A5CD12025}" srcId="{C026F289-D96C-4B8D-8B95-2E879359BFA7}" destId="{8AAAB760-22E4-4804-B913-698261DBDCBD}" srcOrd="0" destOrd="0" parTransId="{46F3A509-B3F5-4082-9FDA-B63C9BE75180}" sibTransId="{939909BD-19AD-4FA5-91BF-4DC098D81D36}"/>
    <dgm:cxn modelId="{667AACC9-06F4-48CF-8B78-CCBB15B2C351}" type="presOf" srcId="{8AAAB760-22E4-4804-B913-698261DBDCBD}" destId="{94716CAD-9AAC-4AA7-81BE-FEC15FE81BC5}" srcOrd="0" destOrd="0" presId="urn:microsoft.com/office/officeart/2005/8/layout/vList2"/>
    <dgm:cxn modelId="{6EF836E5-B8F7-407A-A617-799D3C8A2CE6}" type="presOf" srcId="{4A89FC97-1FD9-4739-8615-6711110BF94C}" destId="{2D3F55A2-73FF-4451-AE1E-7955B8A4B5D0}" srcOrd="0" destOrd="0" presId="urn:microsoft.com/office/officeart/2005/8/layout/vList2"/>
    <dgm:cxn modelId="{4742D2BF-22A3-44F8-98CD-135DAD1ABD88}" type="presParOf" srcId="{AB105040-6BE8-4960-8A9F-DB517610A11F}" destId="{94716CAD-9AAC-4AA7-81BE-FEC15FE81BC5}" srcOrd="0" destOrd="0" presId="urn:microsoft.com/office/officeart/2005/8/layout/vList2"/>
    <dgm:cxn modelId="{1A42CFC8-DD39-4C7F-80DF-3A7FB5106A10}" type="presParOf" srcId="{AB105040-6BE8-4960-8A9F-DB517610A11F}" destId="{B35C27CF-3C90-4FDE-9A82-AFA7B4484172}" srcOrd="1" destOrd="0" presId="urn:microsoft.com/office/officeart/2005/8/layout/vList2"/>
    <dgm:cxn modelId="{1C6CF440-40B5-43A3-80DF-492138C4380F}" type="presParOf" srcId="{AB105040-6BE8-4960-8A9F-DB517610A11F}" destId="{2D3F55A2-73FF-4451-AE1E-7955B8A4B5D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3DDEE-0827-41A7-BA66-A306AF775FBB}">
      <dsp:nvSpPr>
        <dsp:cNvPr id="0" name=""/>
        <dsp:cNvSpPr/>
      </dsp:nvSpPr>
      <dsp:spPr>
        <a:xfrm>
          <a:off x="3192277" y="365458"/>
          <a:ext cx="1865855" cy="1865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/>
            <a:t>Parla di denaro e realizzerai obiettivi di breve durata. </a:t>
          </a:r>
          <a:endParaRPr lang="en-US" sz="2100" b="1" kern="1200" dirty="0"/>
        </a:p>
      </dsp:txBody>
      <dsp:txXfrm>
        <a:off x="3192277" y="365458"/>
        <a:ext cx="1865855" cy="1865855"/>
      </dsp:txXfrm>
    </dsp:sp>
    <dsp:sp modelId="{85897B92-310C-4779-A721-C762A30788EB}">
      <dsp:nvSpPr>
        <dsp:cNvPr id="0" name=""/>
        <dsp:cNvSpPr/>
      </dsp:nvSpPr>
      <dsp:spPr>
        <a:xfrm>
          <a:off x="524102" y="-47916"/>
          <a:ext cx="4408217" cy="4408217"/>
        </a:xfrm>
        <a:prstGeom prst="circularArrow">
          <a:avLst>
            <a:gd name="adj1" fmla="val 8254"/>
            <a:gd name="adj2" fmla="val 576565"/>
            <a:gd name="adj3" fmla="val 2961803"/>
            <a:gd name="adj4" fmla="val 53098"/>
            <a:gd name="adj5" fmla="val 9629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F268B6-C84F-4440-82E7-68E53E075E8A}">
      <dsp:nvSpPr>
        <dsp:cNvPr id="0" name=""/>
        <dsp:cNvSpPr/>
      </dsp:nvSpPr>
      <dsp:spPr>
        <a:xfrm>
          <a:off x="1624817" y="3080378"/>
          <a:ext cx="1865855" cy="1865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/>
            <a:t>Parla di persone e realizzerai obiettivi di lunga durata. </a:t>
          </a:r>
          <a:endParaRPr lang="en-US" sz="2100" b="1" kern="1200" dirty="0"/>
        </a:p>
      </dsp:txBody>
      <dsp:txXfrm>
        <a:off x="1624817" y="3080378"/>
        <a:ext cx="1865855" cy="1865855"/>
      </dsp:txXfrm>
    </dsp:sp>
    <dsp:sp modelId="{B3E00353-9D17-457D-B4C5-1388617EB231}">
      <dsp:nvSpPr>
        <dsp:cNvPr id="0" name=""/>
        <dsp:cNvSpPr/>
      </dsp:nvSpPr>
      <dsp:spPr>
        <a:xfrm>
          <a:off x="4770" y="79172"/>
          <a:ext cx="4408217" cy="4408217"/>
        </a:xfrm>
        <a:prstGeom prst="circularArrow">
          <a:avLst>
            <a:gd name="adj1" fmla="val 8254"/>
            <a:gd name="adj2" fmla="val 576565"/>
            <a:gd name="adj3" fmla="val 10170337"/>
            <a:gd name="adj4" fmla="val 7261632"/>
            <a:gd name="adj5" fmla="val 9629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9F1687-8171-4D9D-8AA5-A048522AB886}">
      <dsp:nvSpPr>
        <dsp:cNvPr id="0" name=""/>
        <dsp:cNvSpPr/>
      </dsp:nvSpPr>
      <dsp:spPr>
        <a:xfrm>
          <a:off x="57358" y="365458"/>
          <a:ext cx="1865855" cy="1865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b="1" kern="1200" dirty="0"/>
            <a:t>Dobbiamo mettere al centro le persone e il progetto, non il risultato.</a:t>
          </a:r>
          <a:endParaRPr lang="en-US" sz="2100" b="1" kern="1200" dirty="0"/>
        </a:p>
      </dsp:txBody>
      <dsp:txXfrm>
        <a:off x="57358" y="365458"/>
        <a:ext cx="1865855" cy="1865855"/>
      </dsp:txXfrm>
    </dsp:sp>
    <dsp:sp modelId="{6D615EE7-403C-452D-967C-1798BCFB5CDE}">
      <dsp:nvSpPr>
        <dsp:cNvPr id="0" name=""/>
        <dsp:cNvSpPr/>
      </dsp:nvSpPr>
      <dsp:spPr>
        <a:xfrm>
          <a:off x="353636" y="-748"/>
          <a:ext cx="4408217" cy="4408217"/>
        </a:xfrm>
        <a:prstGeom prst="circularArrow">
          <a:avLst>
            <a:gd name="adj1" fmla="val 8254"/>
            <a:gd name="adj2" fmla="val 576565"/>
            <a:gd name="adj3" fmla="val 16854804"/>
            <a:gd name="adj4" fmla="val 14968630"/>
            <a:gd name="adj5" fmla="val 9629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F9481-06DD-46D3-A2C6-43D1E741D5EF}">
      <dsp:nvSpPr>
        <dsp:cNvPr id="0" name=""/>
        <dsp:cNvSpPr/>
      </dsp:nvSpPr>
      <dsp:spPr>
        <a:xfrm>
          <a:off x="0" y="939261"/>
          <a:ext cx="5115491" cy="3069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200" kern="1200" dirty="0"/>
            <a:t>…e non alle persone per l’azienda</a:t>
          </a:r>
          <a:endParaRPr lang="en-US" sz="6200" kern="1200" dirty="0"/>
        </a:p>
      </dsp:txBody>
      <dsp:txXfrm>
        <a:off x="0" y="939261"/>
        <a:ext cx="5115491" cy="30692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FF9481-06DD-46D3-A2C6-43D1E741D5EF}">
      <dsp:nvSpPr>
        <dsp:cNvPr id="0" name=""/>
        <dsp:cNvSpPr/>
      </dsp:nvSpPr>
      <dsp:spPr>
        <a:xfrm>
          <a:off x="0" y="939261"/>
          <a:ext cx="5115491" cy="30692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200" kern="1200" dirty="0"/>
            <a:t>…e mettili nelle giuste condizioni</a:t>
          </a:r>
          <a:endParaRPr lang="en-US" sz="6200" kern="1200" dirty="0"/>
        </a:p>
      </dsp:txBody>
      <dsp:txXfrm>
        <a:off x="0" y="939261"/>
        <a:ext cx="5115491" cy="30692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16CAD-9AAC-4AA7-81BE-FEC15FE81BC5}">
      <dsp:nvSpPr>
        <dsp:cNvPr id="0" name=""/>
        <dsp:cNvSpPr/>
      </dsp:nvSpPr>
      <dsp:spPr>
        <a:xfrm>
          <a:off x="0" y="362418"/>
          <a:ext cx="5115491" cy="2069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/>
            <a:t>Il risultato è che le persone (clienti, fornitori, collaboratori) vorranno ruotare intorno a te e alla tua azienda</a:t>
          </a:r>
          <a:endParaRPr lang="en-US" sz="2900" kern="1200" dirty="0"/>
        </a:p>
      </dsp:txBody>
      <dsp:txXfrm>
        <a:off x="101036" y="463454"/>
        <a:ext cx="4913419" cy="1867658"/>
      </dsp:txXfrm>
    </dsp:sp>
    <dsp:sp modelId="{2D3F55A2-73FF-4451-AE1E-7955B8A4B5D0}">
      <dsp:nvSpPr>
        <dsp:cNvPr id="0" name=""/>
        <dsp:cNvSpPr/>
      </dsp:nvSpPr>
      <dsp:spPr>
        <a:xfrm>
          <a:off x="0" y="2515668"/>
          <a:ext cx="5115491" cy="206973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/>
            <a:t>Non andrai più in cerca di clienti, fornitori, collaboratori</a:t>
          </a:r>
          <a:endParaRPr lang="en-US" sz="2900" kern="1200"/>
        </a:p>
      </dsp:txBody>
      <dsp:txXfrm>
        <a:off x="101036" y="2616704"/>
        <a:ext cx="4913419" cy="1867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65B6C-4503-49A0-8FD6-6129574CDB2E}" type="datetimeFigureOut">
              <a:rPr lang="it-IT" smtClean="0"/>
              <a:t>03/02/2019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85C2C3-5802-48B5-BBAD-B01EFED0D87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51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immagine diapositiva 1">
            <a:extLst>
              <a:ext uri="{FF2B5EF4-FFF2-40B4-BE49-F238E27FC236}">
                <a16:creationId xmlns:a16="http://schemas.microsoft.com/office/drawing/2014/main" id="{0B7B950A-9D75-4EF5-ACDE-045661CB01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Segnaposto note 2">
            <a:extLst>
              <a:ext uri="{FF2B5EF4-FFF2-40B4-BE49-F238E27FC236}">
                <a16:creationId xmlns:a16="http://schemas.microsoft.com/office/drawing/2014/main" id="{8A5A26BE-B7CC-4376-9490-D46980E86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it-IT"/>
          </a:p>
        </p:txBody>
      </p:sp>
      <p:sp>
        <p:nvSpPr>
          <p:cNvPr id="11268" name="Segnaposto numero diapositiva 3">
            <a:extLst>
              <a:ext uri="{FF2B5EF4-FFF2-40B4-BE49-F238E27FC236}">
                <a16:creationId xmlns:a16="http://schemas.microsoft.com/office/drawing/2014/main" id="{B7463562-23F2-453E-B1DE-5EA972731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309042-D319-4E88-B24B-0393FEABED9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>
            <a:extLst>
              <a:ext uri="{FF2B5EF4-FFF2-40B4-BE49-F238E27FC236}">
                <a16:creationId xmlns:a16="http://schemas.microsoft.com/office/drawing/2014/main" id="{415643BE-7834-4199-94FA-7054578ECF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egnaposto note 2">
            <a:extLst>
              <a:ext uri="{FF2B5EF4-FFF2-40B4-BE49-F238E27FC236}">
                <a16:creationId xmlns:a16="http://schemas.microsoft.com/office/drawing/2014/main" id="{2E21062E-A49A-4834-B22A-6A2F7D22F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o-RO" altLang="it-IT"/>
          </a:p>
        </p:txBody>
      </p:sp>
      <p:sp>
        <p:nvSpPr>
          <p:cNvPr id="26628" name="Segnaposto numero diapositiva 3">
            <a:extLst>
              <a:ext uri="{FF2B5EF4-FFF2-40B4-BE49-F238E27FC236}">
                <a16:creationId xmlns:a16="http://schemas.microsoft.com/office/drawing/2014/main" id="{BA03B1F4-724A-4046-8F06-CEF0C39E1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AB5E2F-7CD0-4085-8DE3-ED9EB99D84BB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A76836-4073-484E-B821-F07F0F9A6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22FFD6-9369-4E0A-8465-22A21BFBB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782C2F-7D36-4095-9C6B-082523FF8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AD63-6C06-469C-9EF5-FA87331CF0B8}" type="datetime1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B52599-8515-40A1-AE19-D6121E8C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F645D9-9105-4A61-AADE-5872CD04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92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1353C-8428-48A0-BFD9-9447630CD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E529643-2029-48BB-A459-2264C729B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C5E4C7-F4B0-4428-84D6-CCE4F7094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6ECE3-F6AE-4C3F-8536-6328A940F4AD}" type="datetime1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F89628-84B3-4909-B12B-BD2C537E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16FF43-AD23-4646-8033-460DA029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95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F8F799-FBF1-4DA4-ACD5-90CB70EDE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81A148C-0FC2-4F0C-BF7C-45C62A96A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B5732A-1FAF-407A-B664-39044DAD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51D6-909E-4A3C-AAB3-0A270B1BD751}" type="datetime1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1B2998-D9DF-4DC1-8910-ED2A58074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716A96-FEA1-404A-A462-1E82DAEF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99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F780B8-06F0-40B3-BFAB-43D60061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51294B-9E51-40A4-AC80-E7625EB6C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D4FB0E-ECE0-4CE0-B1CC-444C4D9C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5FF51-8058-4422-9C5E-E048A85D5ED0}" type="datetime1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BE09B4-6935-4EF0-B202-4FF1A729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478E06-47B4-4CD7-9032-0D3E4E40C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56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2A1957-6FCA-4077-B2F6-5CE11556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E9C2A7-5C3E-45A2-B323-063AE9FAC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E380FC-3B1C-4E2C-9BB5-90B14C7A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BEF57-CDF0-45AD-BC4E-B9068B16ACF4}" type="datetime1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DFC88E-68D9-493B-BC47-622474D5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4E9C8C-6122-47FB-9A6E-FD86B0E2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159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673E55-5C35-4D32-BA9B-1FBE993B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F249DD-36A3-4698-9730-72EB695C3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FA06F0-3CDD-47CF-BF83-F90131F27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9CB6BA2-69BA-4556-843E-2269F083F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6B74-FA68-4C1A-9839-6121CBAD72B9}" type="datetime1">
              <a:rPr lang="it-IT" smtClean="0"/>
              <a:t>03/02/2019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264C8F-9222-4DD6-A661-3B6DC1E2F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124E4E-D077-4149-ACD7-2AAD6913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05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0AF799-8FF2-48B2-9933-A9512D73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6B3384-BC08-4B03-9D50-E1E449F5A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787F23-A27E-458A-832A-BA58A3A58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1E1E0AD-92AB-4DAF-875F-26F295F5F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097082A-7F53-459F-844B-EC922E646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69B5985-228A-4295-86A1-A142E8489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82CE8-FAD8-4429-B737-586B1C924AD5}" type="datetime1">
              <a:rPr lang="it-IT" smtClean="0"/>
              <a:t>03/02/2019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2368D54-4769-4597-B3D1-1AC142A6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500E570-89E7-4B3F-853C-A537DD78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448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C5A55-2EEE-4F4C-9229-237589E4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F0FEA23-7983-4D96-AF2B-A9E77F35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5EED-C6FF-4F00-9910-AF501194EDC2}" type="datetime1">
              <a:rPr lang="it-IT" smtClean="0"/>
              <a:t>03/02/2019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F2B173-3E1A-4185-8CD6-517307265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E7F823-E7DA-462C-A829-58B0EE4F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83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C31491B-3C95-4EEC-9A37-39F6DDB7A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884FF-1FEC-447B-9564-9BB65A0EE05B}" type="datetime1">
              <a:rPr lang="it-IT" smtClean="0"/>
              <a:t>03/02/2019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0896EB0-E0AC-4AAB-87DD-92FAA81E6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CA9E61-042B-4487-A0A2-8A33D99C1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80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2EFE55-172F-4A7F-B10D-849CC9B1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5D5081-FEE5-4CA9-88DB-B8B6B22DB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53E20A-EDB9-474D-9FAF-52B7A460C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A56092-340E-4248-BCD0-8BD344E4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B9E64-0A75-461C-BAA7-104B601AD46A}" type="datetime1">
              <a:rPr lang="it-IT" smtClean="0"/>
              <a:t>03/02/2019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F193830-AA20-4623-9620-C286390E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B012BF-F3D4-4795-9F0D-E31A3EDF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290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E6CEC-E371-4A07-8ED6-9FE4EFAA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A93AD4D-F743-4DC3-817A-06E54EB0B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02BD1A-930E-48B3-9BA3-BEB6375B2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078B9C-D4BF-451D-8E15-8810B05C5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6470B-7AFC-42C5-8110-F80B2D1EC12E}" type="datetime1">
              <a:rPr lang="it-IT" smtClean="0"/>
              <a:t>03/02/2019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4DE8D4-44D2-44B1-A8FE-3D1AFCC0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C501AA-E877-487A-A82B-D23E4CD9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69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6C8521A-2578-423E-ACFA-4DDBD824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05DB29-CF46-4A22-B9E7-24384A540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C1C51D-A9B3-406C-A6C4-651D1D15B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2717B-C731-4B50-9FB5-B294AFA1214B}" type="datetime1">
              <a:rPr lang="it-IT" smtClean="0"/>
              <a:t>03/02/2019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6C5C88-34A2-4DB7-A0FE-0DCA7D27A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4BE2744-A569-4F42-9DC5-99EAA06AE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9112D-3D4E-4610-9804-3D96FF4A3E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46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Picture 192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43B7BE8-A5A0-4286-A554-CA9671232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819" y="3112824"/>
            <a:ext cx="3658053" cy="1786515"/>
          </a:xfrm>
        </p:spPr>
        <p:txBody>
          <a:bodyPr anchor="t">
            <a:normAutofit/>
          </a:bodyPr>
          <a:lstStyle/>
          <a:p>
            <a:pPr algn="l"/>
            <a:r>
              <a:rPr lang="it-IT" b="1" dirty="0">
                <a:solidFill>
                  <a:srgbClr val="FFFFFF"/>
                </a:solidFill>
              </a:rPr>
              <a:t>NICOLA MELLON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B2FAC48-A0F8-4DE6-BAAD-38943FEBC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819" y="1686050"/>
            <a:ext cx="4082269" cy="955111"/>
          </a:xfrm>
        </p:spPr>
        <p:txBody>
          <a:bodyPr anchor="b">
            <a:normAutofit/>
          </a:bodyPr>
          <a:lstStyle/>
          <a:p>
            <a:pPr algn="l"/>
            <a:r>
              <a:rPr lang="it-IT" sz="1800" dirty="0" err="1">
                <a:solidFill>
                  <a:srgbClr val="FFFFFF"/>
                </a:solidFill>
              </a:rPr>
              <a:t>Mbs</a:t>
            </a:r>
            <a:r>
              <a:rPr lang="it-IT" sz="1800" dirty="0">
                <a:solidFill>
                  <a:srgbClr val="FFFFFF"/>
                </a:solidFill>
              </a:rPr>
              <a:t> MILLIONAIRE – 24 GENNAIO 2019</a:t>
            </a:r>
          </a:p>
          <a:p>
            <a:pPr algn="l"/>
            <a:r>
              <a:rPr lang="it-IT" sz="1800" dirty="0">
                <a:solidFill>
                  <a:srgbClr val="FFFFFF"/>
                </a:solidFill>
              </a:rPr>
              <a:t>ZANHOTEL CENTERGROSS BOLOGNA</a:t>
            </a:r>
          </a:p>
        </p:txBody>
      </p:sp>
      <p:pic>
        <p:nvPicPr>
          <p:cNvPr id="1026" name="Picture 2" descr="https://www.estonchimica.it/images/logo.png">
            <a:extLst>
              <a:ext uri="{FF2B5EF4-FFF2-40B4-BE49-F238E27FC236}">
                <a16:creationId xmlns:a16="http://schemas.microsoft.com/office/drawing/2014/main" id="{291C5FA5-92D2-4764-ABC4-35E697F8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341" y="2641161"/>
            <a:ext cx="5017318" cy="1567913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43617A-854A-4610-B971-0EFBBE70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0553" y="6223702"/>
            <a:ext cx="4981650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100">
                <a:solidFill>
                  <a:srgbClr val="898989"/>
                </a:solidFill>
              </a:rPr>
              <a:t>MBS millionaire - 24 gennaio 2019</a:t>
            </a:r>
            <a:endParaRPr lang="it-IT" sz="110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72CCCBB-70F9-4BBE-9A8E-22E1B81F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it-IT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</a:t>
            </a:fld>
            <a:endParaRPr lang="it-IT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0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6">
            <a:extLst>
              <a:ext uri="{FF2B5EF4-FFF2-40B4-BE49-F238E27FC236}">
                <a16:creationId xmlns:a16="http://schemas.microsoft.com/office/drawing/2014/main" id="{53AC7B8B-FD33-46C6-8CDE-977EDD4FD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914401"/>
            <a:ext cx="5318125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arrotondato 7">
            <a:extLst>
              <a:ext uri="{FF2B5EF4-FFF2-40B4-BE49-F238E27FC236}">
                <a16:creationId xmlns:a16="http://schemas.microsoft.com/office/drawing/2014/main" id="{113AFDC7-707B-44DE-BD46-FA8141A5B85A}"/>
              </a:ext>
            </a:extLst>
          </p:cNvPr>
          <p:cNvSpPr/>
          <p:nvPr/>
        </p:nvSpPr>
        <p:spPr>
          <a:xfrm>
            <a:off x="3840163" y="381000"/>
            <a:ext cx="4953000" cy="363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 APPLICATIONS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4">
            <a:extLst>
              <a:ext uri="{FF2B5EF4-FFF2-40B4-BE49-F238E27FC236}">
                <a16:creationId xmlns:a16="http://schemas.microsoft.com/office/drawing/2014/main" id="{DF890DE2-B72E-4717-9963-E7AC35F91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1" y="304800"/>
            <a:ext cx="53689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SHOPPING BAGS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F02AD55-90BD-4411-A9CF-B87F05FBA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6" y="962024"/>
            <a:ext cx="10689096" cy="569645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4">
            <a:extLst>
              <a:ext uri="{FF2B5EF4-FFF2-40B4-BE49-F238E27FC236}">
                <a16:creationId xmlns:a16="http://schemas.microsoft.com/office/drawing/2014/main" id="{A65B8229-97B2-44D7-8097-F769393D0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7691">
            <a:off x="7412038" y="2776539"/>
            <a:ext cx="295751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magine 16">
            <a:extLst>
              <a:ext uri="{FF2B5EF4-FFF2-40B4-BE49-F238E27FC236}">
                <a16:creationId xmlns:a16="http://schemas.microsoft.com/office/drawing/2014/main" id="{BB23B6CC-49F7-4209-8C02-7EBC6FB60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587">
            <a:off x="2468564" y="3937000"/>
            <a:ext cx="42640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asellaDiTesto 11">
            <a:extLst>
              <a:ext uri="{FF2B5EF4-FFF2-40B4-BE49-F238E27FC236}">
                <a16:creationId xmlns:a16="http://schemas.microsoft.com/office/drawing/2014/main" id="{A01BE8C9-8B9B-4918-8F13-63AA33C11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750" y="246064"/>
            <a:ext cx="71564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CARDBOARD - CORRUGATED</a:t>
            </a:r>
          </a:p>
        </p:txBody>
      </p:sp>
      <p:pic>
        <p:nvPicPr>
          <p:cNvPr id="16389" name="Immagine 12">
            <a:extLst>
              <a:ext uri="{FF2B5EF4-FFF2-40B4-BE49-F238E27FC236}">
                <a16:creationId xmlns:a16="http://schemas.microsoft.com/office/drawing/2014/main" id="{76710388-DEF7-474E-A9A1-2179995B5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4" y="1447800"/>
            <a:ext cx="2181225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magine 13">
            <a:extLst>
              <a:ext uri="{FF2B5EF4-FFF2-40B4-BE49-F238E27FC236}">
                <a16:creationId xmlns:a16="http://schemas.microsoft.com/office/drawing/2014/main" id="{06D14686-813B-4E8F-BE2D-2AA6ABBCF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948">
            <a:off x="4676775" y="1077913"/>
            <a:ext cx="3835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2">
            <a:extLst>
              <a:ext uri="{FF2B5EF4-FFF2-40B4-BE49-F238E27FC236}">
                <a16:creationId xmlns:a16="http://schemas.microsoft.com/office/drawing/2014/main" id="{53B73EE3-B55F-4893-9A88-165116AEF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1309689"/>
            <a:ext cx="4652962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4675524-B9C8-4DF6-8DD6-38DACDD29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10287"/>
            <a:ext cx="3913076" cy="462359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7412" name="CasellaDiTesto 5">
            <a:extLst>
              <a:ext uri="{FF2B5EF4-FFF2-40B4-BE49-F238E27FC236}">
                <a16:creationId xmlns:a16="http://schemas.microsoft.com/office/drawing/2014/main" id="{D8956E8C-A2B9-4D19-BA16-C33C75CF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1776" y="304800"/>
            <a:ext cx="4454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INDUSTRIAL BAGS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14">
            <a:extLst>
              <a:ext uri="{FF2B5EF4-FFF2-40B4-BE49-F238E27FC236}">
                <a16:creationId xmlns:a16="http://schemas.microsoft.com/office/drawing/2014/main" id="{23FBE143-BFC4-4A12-8B61-B61D67AEB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855">
            <a:off x="6094413" y="4284664"/>
            <a:ext cx="283686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magine 13">
            <a:extLst>
              <a:ext uri="{FF2B5EF4-FFF2-40B4-BE49-F238E27FC236}">
                <a16:creationId xmlns:a16="http://schemas.microsoft.com/office/drawing/2014/main" id="{45CE6BB5-2BBD-4DD8-B2FE-B5AFEDB31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846263"/>
            <a:ext cx="22320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magine 1">
            <a:extLst>
              <a:ext uri="{FF2B5EF4-FFF2-40B4-BE49-F238E27FC236}">
                <a16:creationId xmlns:a16="http://schemas.microsoft.com/office/drawing/2014/main" id="{BF101332-51FC-44E8-885C-9EDD1BF4A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6" y="1009651"/>
            <a:ext cx="58324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Immagine 12">
            <a:extLst>
              <a:ext uri="{FF2B5EF4-FFF2-40B4-BE49-F238E27FC236}">
                <a16:creationId xmlns:a16="http://schemas.microsoft.com/office/drawing/2014/main" id="{C041FCD8-90CD-4E58-B3AF-54E874245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4968876"/>
            <a:ext cx="2836863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CasellaDiTesto 8">
            <a:extLst>
              <a:ext uri="{FF2B5EF4-FFF2-40B4-BE49-F238E27FC236}">
                <a16:creationId xmlns:a16="http://schemas.microsoft.com/office/drawing/2014/main" id="{0634DA42-FC38-45B0-8F5A-12A06B62B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1" y="228600"/>
            <a:ext cx="44545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FOOD PACKAGING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2">
            <a:extLst>
              <a:ext uri="{FF2B5EF4-FFF2-40B4-BE49-F238E27FC236}">
                <a16:creationId xmlns:a16="http://schemas.microsoft.com/office/drawing/2014/main" id="{860295A9-5476-4010-AE34-6E100191C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2188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magine 6">
            <a:extLst>
              <a:ext uri="{FF2B5EF4-FFF2-40B4-BE49-F238E27FC236}">
                <a16:creationId xmlns:a16="http://schemas.microsoft.com/office/drawing/2014/main" id="{073F8960-8843-4CFE-83FC-5D7C59858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009650"/>
            <a:ext cx="2644775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>
            <a:extLst>
              <a:ext uri="{FF2B5EF4-FFF2-40B4-BE49-F238E27FC236}">
                <a16:creationId xmlns:a16="http://schemas.microsoft.com/office/drawing/2014/main" id="{56E5112F-C42E-4819-A00C-BF494478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43463"/>
            <a:ext cx="345598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E650216-B4A8-431B-9CDE-6BF3032E48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1" y="3154657"/>
            <a:ext cx="4579373" cy="30547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462" name="CasellaDiTesto 8">
            <a:extLst>
              <a:ext uri="{FF2B5EF4-FFF2-40B4-BE49-F238E27FC236}">
                <a16:creationId xmlns:a16="http://schemas.microsoft.com/office/drawing/2014/main" id="{BA43648B-21CA-49DA-9012-1984421E6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55589"/>
            <a:ext cx="8020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BLOTTING - THERMO WELDABLE PAPER 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magine 2">
            <a:extLst>
              <a:ext uri="{FF2B5EF4-FFF2-40B4-BE49-F238E27FC236}">
                <a16:creationId xmlns:a16="http://schemas.microsoft.com/office/drawing/2014/main" id="{E4850CF3-6088-40DA-9D61-307F67BC6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408364"/>
            <a:ext cx="3773488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10">
            <a:extLst>
              <a:ext uri="{FF2B5EF4-FFF2-40B4-BE49-F238E27FC236}">
                <a16:creationId xmlns:a16="http://schemas.microsoft.com/office/drawing/2014/main" id="{A1AA1F60-80AD-44BD-ACA2-9E90021A5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70063"/>
            <a:ext cx="366395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sellaDiTesto 6">
            <a:extLst>
              <a:ext uri="{FF2B5EF4-FFF2-40B4-BE49-F238E27FC236}">
                <a16:creationId xmlns:a16="http://schemas.microsoft.com/office/drawing/2014/main" id="{88F9368D-45D6-4FA3-9FA9-96F01FC9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8600"/>
            <a:ext cx="80200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PE - PP - RAFFIA</a:t>
            </a:r>
          </a:p>
        </p:txBody>
      </p:sp>
      <p:pic>
        <p:nvPicPr>
          <p:cNvPr id="20485" name="Picture 3" descr="G:\Fotolia\shutterstock_42633259.png">
            <a:extLst>
              <a:ext uri="{FF2B5EF4-FFF2-40B4-BE49-F238E27FC236}">
                <a16:creationId xmlns:a16="http://schemas.microsoft.com/office/drawing/2014/main" id="{C7BD25ED-349B-45B6-974A-E3346718A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787400"/>
            <a:ext cx="3636962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magine 15">
            <a:extLst>
              <a:ext uri="{FF2B5EF4-FFF2-40B4-BE49-F238E27FC236}">
                <a16:creationId xmlns:a16="http://schemas.microsoft.com/office/drawing/2014/main" id="{70A6AAA1-A4D4-4BA4-803A-9368BFAD5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1901825"/>
            <a:ext cx="18986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6">
            <a:extLst>
              <a:ext uri="{FF2B5EF4-FFF2-40B4-BE49-F238E27FC236}">
                <a16:creationId xmlns:a16="http://schemas.microsoft.com/office/drawing/2014/main" id="{B98F990E-BB14-4AF4-BDBE-7D339B5F3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1058">
            <a:off x="1728789" y="2833688"/>
            <a:ext cx="49482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asellaDiTesto 5">
            <a:extLst>
              <a:ext uri="{FF2B5EF4-FFF2-40B4-BE49-F238E27FC236}">
                <a16:creationId xmlns:a16="http://schemas.microsoft.com/office/drawing/2014/main" id="{F630CE30-6E73-4BF0-A2A8-D40BB500E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30189"/>
            <a:ext cx="8020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it-IT" sz="3000" b="1">
                <a:solidFill>
                  <a:srgbClr val="000000"/>
                </a:solidFill>
                <a:cs typeface="Arial" panose="020B0604020202020204" pitchFamily="34" charset="0"/>
              </a:rPr>
              <a:t>OVERPRINT VARNISHES</a:t>
            </a:r>
          </a:p>
        </p:txBody>
      </p:sp>
      <p:pic>
        <p:nvPicPr>
          <p:cNvPr id="21508" name="Immagine 7">
            <a:extLst>
              <a:ext uri="{FF2B5EF4-FFF2-40B4-BE49-F238E27FC236}">
                <a16:creationId xmlns:a16="http://schemas.microsoft.com/office/drawing/2014/main" id="{D842F20B-910C-4772-B61B-7B332DED6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990600"/>
            <a:ext cx="36433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asellaDiTesto 1">
            <a:extLst>
              <a:ext uri="{FF2B5EF4-FFF2-40B4-BE49-F238E27FC236}">
                <a16:creationId xmlns:a16="http://schemas.microsoft.com/office/drawing/2014/main" id="{0094CE5F-84B0-4C7E-B979-EE14050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048001"/>
            <a:ext cx="48006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it-IT" sz="2000" b="1">
                <a:solidFill>
                  <a:srgbClr val="000000"/>
                </a:solidFill>
                <a:latin typeface="Arial "/>
              </a:rPr>
              <a:t>EN ISO 9001:2008</a:t>
            </a:r>
          </a:p>
          <a:p>
            <a:pPr algn="ctr" eaLnBrk="1" hangingPunct="1"/>
            <a:r>
              <a:rPr lang="fr-FR" altLang="it-IT" sz="2000" b="1">
                <a:solidFill>
                  <a:srgbClr val="000000"/>
                </a:solidFill>
                <a:latin typeface="Arial "/>
              </a:rPr>
              <a:t>QUALITY MGMT. SYSTEM</a:t>
            </a:r>
            <a:endParaRPr lang="en-US" altLang="it-IT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531" name="CasellaDiTesto 8">
            <a:extLst>
              <a:ext uri="{FF2B5EF4-FFF2-40B4-BE49-F238E27FC236}">
                <a16:creationId xmlns:a16="http://schemas.microsoft.com/office/drawing/2014/main" id="{BFA3E489-75C3-4F5A-A66F-75A07ECDF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8600"/>
            <a:ext cx="341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it-IT" sz="3000" b="1">
                <a:cs typeface="Arial" panose="020B0604020202020204" pitchFamily="34" charset="0"/>
              </a:rPr>
              <a:t>CERTIFICATIONS</a:t>
            </a:r>
          </a:p>
        </p:txBody>
      </p:sp>
      <p:pic>
        <p:nvPicPr>
          <p:cNvPr id="22532" name="Immagine 3">
            <a:extLst>
              <a:ext uri="{FF2B5EF4-FFF2-40B4-BE49-F238E27FC236}">
                <a16:creationId xmlns:a16="http://schemas.microsoft.com/office/drawing/2014/main" id="{F62F6CED-1031-43B1-8E21-B7B66F419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5214"/>
            <a:ext cx="3932238" cy="5553075"/>
          </a:xfrm>
          <a:prstGeom prst="rect">
            <a:avLst/>
          </a:prstGeom>
          <a:noFill/>
          <a:ln w="9525">
            <a:solidFill>
              <a:srgbClr val="5356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asellaDiTesto 5">
            <a:extLst>
              <a:ext uri="{FF2B5EF4-FFF2-40B4-BE49-F238E27FC236}">
                <a16:creationId xmlns:a16="http://schemas.microsoft.com/office/drawing/2014/main" id="{72EB0514-E293-4030-B743-A0E532497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8600"/>
            <a:ext cx="341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it-IT" sz="3000" b="1">
                <a:cs typeface="Arial" panose="020B0604020202020204" pitchFamily="34" charset="0"/>
              </a:rPr>
              <a:t>CERTIFICATIONS</a:t>
            </a:r>
          </a:p>
        </p:txBody>
      </p:sp>
      <p:sp>
        <p:nvSpPr>
          <p:cNvPr id="23555" name="CasellaDiTesto 7">
            <a:extLst>
              <a:ext uri="{FF2B5EF4-FFF2-40B4-BE49-F238E27FC236}">
                <a16:creationId xmlns:a16="http://schemas.microsoft.com/office/drawing/2014/main" id="{05FE3171-6AB4-40D5-8C39-A870EDEF3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048000"/>
            <a:ext cx="5486400" cy="95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it-IT" sz="2000" b="1">
                <a:latin typeface="Arial "/>
              </a:rPr>
              <a:t>EN ISO 14001 2004 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it-IT" sz="2000" b="1">
                <a:latin typeface="Arial "/>
              </a:rPr>
              <a:t>ENVIRONMENTAL MGMT. SYSTEM</a:t>
            </a:r>
            <a:endParaRPr lang="en-US" altLang="it-IT" sz="2000" b="1">
              <a:cs typeface="Arial" panose="020B0604020202020204" pitchFamily="34" charset="0"/>
            </a:endParaRPr>
          </a:p>
        </p:txBody>
      </p:sp>
      <p:pic>
        <p:nvPicPr>
          <p:cNvPr id="23556" name="Immagine 2">
            <a:extLst>
              <a:ext uri="{FF2B5EF4-FFF2-40B4-BE49-F238E27FC236}">
                <a16:creationId xmlns:a16="http://schemas.microsoft.com/office/drawing/2014/main" id="{FC6FD999-3C63-442E-9E25-A0460BF0A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5213"/>
            <a:ext cx="3913188" cy="5522912"/>
          </a:xfrm>
          <a:prstGeom prst="rect">
            <a:avLst/>
          </a:prstGeom>
          <a:noFill/>
          <a:ln w="9525">
            <a:solidFill>
              <a:srgbClr val="5356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EF9DEC5-FE03-4203-9C0C-1815EA068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7" y="3121701"/>
            <a:ext cx="3658053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Due parole </a:t>
            </a:r>
            <a:r>
              <a:rPr lang="en-US" sz="5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me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AEE1AF5-420B-49C0-A4FC-415187A9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0553" y="6223702"/>
            <a:ext cx="49816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MBS millionaire - 24 gennaio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EBF57C-369E-4983-B0FE-50858C0E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sz="1100">
              <a:solidFill>
                <a:srgbClr val="898989"/>
              </a:solidFill>
            </a:endParaRPr>
          </a:p>
        </p:txBody>
      </p:sp>
      <p:pic>
        <p:nvPicPr>
          <p:cNvPr id="6" name="Immagine 5" descr="Immagine che contiene persona, interni, tavolo, uomo&#10;&#10;Descrizione generata automaticamente">
            <a:extLst>
              <a:ext uri="{FF2B5EF4-FFF2-40B4-BE49-F238E27FC236}">
                <a16:creationId xmlns:a16="http://schemas.microsoft.com/office/drawing/2014/main" id="{40E6E836-5CCB-46F7-BAB7-D52DEE1BE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30030"/>
            <a:ext cx="5446920" cy="54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61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>
            <a:extLst>
              <a:ext uri="{FF2B5EF4-FFF2-40B4-BE49-F238E27FC236}">
                <a16:creationId xmlns:a16="http://schemas.microsoft.com/office/drawing/2014/main" id="{E624E3BC-9853-4268-9AAC-30AC4AD8D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066800"/>
            <a:ext cx="3832225" cy="5429250"/>
          </a:xfrm>
          <a:prstGeom prst="rect">
            <a:avLst/>
          </a:prstGeom>
          <a:noFill/>
          <a:ln w="9525">
            <a:solidFill>
              <a:srgbClr val="5356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CasellaDiTesto 5">
            <a:extLst>
              <a:ext uri="{FF2B5EF4-FFF2-40B4-BE49-F238E27FC236}">
                <a16:creationId xmlns:a16="http://schemas.microsoft.com/office/drawing/2014/main" id="{0A38B646-9B69-41FA-BC57-9F21ABF2E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228600"/>
            <a:ext cx="3416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it-IT" sz="3000" b="1">
                <a:cs typeface="Arial" panose="020B0604020202020204" pitchFamily="34" charset="0"/>
              </a:rPr>
              <a:t>CERTIFICATIONS</a:t>
            </a:r>
          </a:p>
        </p:txBody>
      </p:sp>
      <p:sp>
        <p:nvSpPr>
          <p:cNvPr id="24580" name="CasellaDiTesto 7">
            <a:extLst>
              <a:ext uri="{FF2B5EF4-FFF2-40B4-BE49-F238E27FC236}">
                <a16:creationId xmlns:a16="http://schemas.microsoft.com/office/drawing/2014/main" id="{285BB425-94C1-41F7-8077-CDB9AD55E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4864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it-IT" sz="2000" b="1">
                <a:latin typeface="Arial "/>
              </a:rPr>
              <a:t>BS OHSAS 18001 2007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it-IT" sz="2000" b="1">
                <a:latin typeface="Arial "/>
              </a:rPr>
              <a:t>HEALTH AND SAFETY</a:t>
            </a:r>
            <a:r>
              <a:rPr lang="fr-FR" altLang="it-IT" sz="2000" b="1">
                <a:latin typeface="Arial "/>
              </a:rPr>
              <a:t> MGMT. SYSTEM</a:t>
            </a:r>
            <a:endParaRPr lang="en-US" altLang="it-IT" sz="2000" b="1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5606521-9683-4DC3-8D69-3EF9992C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160" y="1066799"/>
            <a:ext cx="4699322" cy="5143499"/>
          </a:xfrm>
          <a:prstGeom prst="rect">
            <a:avLst/>
          </a:prstGeom>
          <a:ln>
            <a:solidFill>
              <a:srgbClr val="53565A"/>
            </a:solidFill>
          </a:ln>
          <a:effectLst>
            <a:softEdge rad="12700"/>
          </a:effec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20866E5-8F7F-4ADC-8438-FA030413CB19}"/>
              </a:ext>
            </a:extLst>
          </p:cNvPr>
          <p:cNvSpPr/>
          <p:nvPr/>
        </p:nvSpPr>
        <p:spPr>
          <a:xfrm flipH="1">
            <a:off x="1624524" y="816417"/>
            <a:ext cx="4348636" cy="5644265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/>
        </p:spPr>
        <p:txBody>
          <a:bodyPr/>
          <a:lstStyle/>
          <a:p>
            <a:pPr algn="just" eaLnBrk="1" hangingPunct="1">
              <a:defRPr/>
            </a:pPr>
            <a:endParaRPr lang="en-US" sz="1875" b="1" dirty="0">
              <a:solidFill>
                <a:srgbClr val="767171"/>
              </a:solidFill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n-US" sz="1875" b="1" dirty="0">
              <a:solidFill>
                <a:srgbClr val="767171"/>
              </a:solidFill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en-US" sz="1875" b="1" dirty="0">
              <a:solidFill>
                <a:srgbClr val="767171"/>
              </a:solidFill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sz="2100" b="1" i="1" dirty="0">
                <a:cs typeface="Arial" panose="020B0604020202020204" pitchFamily="34" charset="0"/>
              </a:rPr>
              <a:t>Colours are the nature’s alphabet, we translate them into inks and varnishes that know how to express at best your products.</a:t>
            </a:r>
            <a:endParaRPr lang="it-IT" sz="2100" b="1" i="1" dirty="0"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it-IT" sz="2100" b="1" dirty="0">
                <a:solidFill>
                  <a:srgbClr val="767171"/>
                </a:solidFill>
                <a:cs typeface="Arial" panose="020B0604020202020204" pitchFamily="34" charset="0"/>
              </a:rPr>
              <a:t>                    </a:t>
            </a:r>
            <a:r>
              <a:rPr lang="en-US" sz="1053" b="1" dirty="0">
                <a:cs typeface="Arial" panose="020B0604020202020204" pitchFamily="34" charset="0"/>
              </a:rPr>
              <a:t>PARTN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E</a:t>
            </a:r>
            <a:r>
              <a:rPr lang="en-US" sz="1053" b="1" dirty="0">
                <a:cs typeface="Arial" panose="020B0604020202020204" pitchFamily="34" charset="0"/>
              </a:rPr>
              <a:t>RSHIP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008751"/>
                </a:solidFill>
                <a:cs typeface="Arial" panose="020B0604020202020204" pitchFamily="34" charset="0"/>
              </a:rPr>
              <a:t>                          </a:t>
            </a:r>
            <a:r>
              <a:rPr lang="en-US" sz="1053" b="1" dirty="0">
                <a:cs typeface="Arial" panose="020B0604020202020204" pitchFamily="34" charset="0"/>
              </a:rPr>
              <a:t>ASSI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S</a:t>
            </a:r>
            <a:r>
              <a:rPr lang="en-US" sz="1053" b="1" dirty="0">
                <a:cs typeface="Arial" panose="020B0604020202020204" pitchFamily="34" charset="0"/>
              </a:rPr>
              <a:t>TANCE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008751"/>
                </a:solidFill>
                <a:cs typeface="Arial" panose="020B0604020202020204" pitchFamily="34" charset="0"/>
              </a:rPr>
              <a:t>                        </a:t>
            </a:r>
            <a:r>
              <a:rPr lang="en-US" sz="1053" b="1" dirty="0">
                <a:cs typeface="Arial" panose="020B0604020202020204" pitchFamily="34" charset="0"/>
              </a:rPr>
              <a:t>COMMI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T</a:t>
            </a:r>
            <a:r>
              <a:rPr lang="en-US" sz="1053" b="1" dirty="0">
                <a:cs typeface="Arial" panose="020B0604020202020204" pitchFamily="34" charset="0"/>
              </a:rPr>
              <a:t>MENT</a:t>
            </a:r>
          </a:p>
          <a:p>
            <a:pPr eaLnBrk="1" hangingPunct="1">
              <a:defRPr/>
            </a:pPr>
            <a:r>
              <a:rPr lang="en-US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            </a:t>
            </a:r>
            <a:r>
              <a:rPr lang="en-US" sz="1053" b="1" dirty="0">
                <a:cs typeface="Arial" panose="020B0604020202020204" pitchFamily="34" charset="0"/>
              </a:rPr>
              <a:t>INN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O</a:t>
            </a:r>
            <a:r>
              <a:rPr lang="en-US" sz="1053" b="1" dirty="0">
                <a:cs typeface="Arial" panose="020B0604020202020204" pitchFamily="34" charset="0"/>
              </a:rPr>
              <a:t>VATION</a:t>
            </a:r>
          </a:p>
          <a:p>
            <a:pPr eaLnBrk="1" hangingPunct="1">
              <a:defRPr/>
            </a:pPr>
            <a:r>
              <a:rPr lang="en-US" sz="1053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                                 </a:t>
            </a:r>
            <a:r>
              <a:rPr lang="en-US" sz="1053" b="1" dirty="0">
                <a:cs typeface="Arial" panose="020B0604020202020204" pitchFamily="34" charset="0"/>
              </a:rPr>
              <a:t>DY</a:t>
            </a:r>
            <a:r>
              <a:rPr lang="en-US" sz="2700" b="1" dirty="0">
                <a:solidFill>
                  <a:srgbClr val="008751"/>
                </a:solidFill>
                <a:cs typeface="Arial" panose="020B0604020202020204" pitchFamily="34" charset="0"/>
              </a:rPr>
              <a:t>N</a:t>
            </a:r>
            <a:r>
              <a:rPr lang="en-US" sz="1053" b="1" dirty="0">
                <a:cs typeface="Arial" panose="020B0604020202020204" pitchFamily="34" charset="0"/>
              </a:rPr>
              <a:t>AMIC</a:t>
            </a:r>
            <a:r>
              <a:rPr lang="en-US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</a:t>
            </a:r>
            <a:endParaRPr lang="en-US" sz="1050" b="1" dirty="0">
              <a:solidFill>
                <a:srgbClr val="53565A"/>
              </a:solidFill>
              <a:cs typeface="Arial" panose="020B0604020202020204" pitchFamily="34" charset="0"/>
            </a:endParaRPr>
          </a:p>
          <a:p>
            <a:pPr>
              <a:spcBef>
                <a:spcPts val="150"/>
              </a:spcBef>
              <a:defRPr/>
            </a:pPr>
            <a:r>
              <a:rPr lang="en-US" sz="1050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              </a:t>
            </a:r>
          </a:p>
          <a:p>
            <a:pPr>
              <a:spcBef>
                <a:spcPts val="150"/>
              </a:spcBef>
              <a:defRPr/>
            </a:pPr>
            <a:r>
              <a:rPr lang="en-US" sz="1050" b="1" dirty="0">
                <a:solidFill>
                  <a:srgbClr val="53565A"/>
                </a:solidFill>
                <a:cs typeface="Arial" panose="020B0604020202020204" pitchFamily="34" charset="0"/>
              </a:rPr>
              <a:t>                                                  </a:t>
            </a:r>
            <a:endParaRPr lang="en-US" sz="1053" dirty="0">
              <a:latin typeface="helvetica "/>
            </a:endParaRP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026E987-3231-4F1D-95C8-73BF586D1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08F04C-9CB1-4BB7-B17E-87C1ED14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9112D-3D4E-4610-9804-3D96FF4A3E3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715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8DA4A0-D79F-46F7-886D-32421124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 fontScale="90000"/>
          </a:bodyPr>
          <a:lstStyle/>
          <a:p>
            <a:r>
              <a:rPr lang="it-IT" sz="5400" b="1" dirty="0">
                <a:solidFill>
                  <a:srgbClr val="FFFFFF"/>
                </a:solidFill>
              </a:rPr>
              <a:t>1. PRIMA LE PERSONE E POI IL DENARO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797E73-5279-4FF2-8507-7CCC1FC3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000">
                <a:solidFill>
                  <a:srgbClr val="898989"/>
                </a:solidFill>
              </a:rPr>
              <a:t>MBS millionaire - 24 gennaio 2019</a:t>
            </a:r>
            <a:endParaRPr lang="it-IT" sz="100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0E74C6-695E-4A38-9531-1CA8E029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it-IT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23</a:t>
            </a:fld>
            <a:endParaRPr lang="it-IT" sz="1000">
              <a:solidFill>
                <a:srgbClr val="898989"/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3634FDB8-2699-48E3-A7E4-91474F865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3828101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179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D2976F-2442-4E5E-89B5-804C1C3A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562470"/>
            <a:ext cx="3659777" cy="359545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FFFF"/>
                </a:solidFill>
              </a:rPr>
              <a:t>2. DOBBIAMO PENSARE ALL’AZIENDA PER </a:t>
            </a:r>
            <a:br>
              <a:rPr lang="it-IT" b="1" dirty="0">
                <a:solidFill>
                  <a:srgbClr val="FFFFFF"/>
                </a:solidFill>
              </a:rPr>
            </a:br>
            <a:r>
              <a:rPr lang="it-IT" b="1" dirty="0">
                <a:solidFill>
                  <a:srgbClr val="FFFFFF"/>
                </a:solidFill>
              </a:rPr>
              <a:t>LE PERSONE…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E88D-0879-462C-AB2A-AFBD47A6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000">
                <a:solidFill>
                  <a:srgbClr val="898989"/>
                </a:solidFill>
              </a:rPr>
              <a:t>MBS millionaire - 24 gennaio 2019</a:t>
            </a:r>
            <a:endParaRPr lang="it-IT" sz="100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D3BC18-7252-468F-AB88-1599E5F9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it-IT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24</a:t>
            </a:fld>
            <a:endParaRPr lang="it-IT" sz="1000">
              <a:solidFill>
                <a:srgbClr val="898989"/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5FEEB282-0968-4136-B40B-DB986B59A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212920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9543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FD2976F-2442-4E5E-89B5-804C1C3A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" y="2005084"/>
            <a:ext cx="4839267" cy="28384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3. CONOSCI 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US" sz="5400" b="1" dirty="0">
                <a:solidFill>
                  <a:srgbClr val="FFFFFF"/>
                </a:solidFill>
              </a:rPr>
              <a:t>I TUOI COLLABORATORI …</a:t>
            </a:r>
            <a:endParaRPr lang="en-US" sz="5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E88D-0879-462C-AB2A-AFBD47A6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0553" y="6223702"/>
            <a:ext cx="49816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MBS millionaire - 24 gennaio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D3BC18-7252-468F-AB88-1599E5F9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100">
              <a:solidFill>
                <a:srgbClr val="898989"/>
              </a:solidFill>
            </a:endParaRPr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5FEEB282-0968-4136-B40B-DB986B59A8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477101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18983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olo 7">
            <a:extLst>
              <a:ext uri="{FF2B5EF4-FFF2-40B4-BE49-F238E27FC236}">
                <a16:creationId xmlns:a16="http://schemas.microsoft.com/office/drawing/2014/main" id="{CB275EA3-BAAA-47DD-B5D9-C5AF659C2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57" y="1606859"/>
            <a:ext cx="3658053" cy="33013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4</a:t>
            </a: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UN UOMO E’ IL RISULTATO DI TANTE PICCOLE PROMESSE MANTENUTE</a:t>
            </a:r>
          </a:p>
        </p:txBody>
      </p:sp>
      <p:pic>
        <p:nvPicPr>
          <p:cNvPr id="9" name="Segnaposto contenuto 6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FCB0FEC4-8A4A-471C-B9D1-B3F746F1B7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10119"/>
          <a:stretch/>
        </p:blipFill>
        <p:spPr>
          <a:xfrm>
            <a:off x="6379341" y="1741161"/>
            <a:ext cx="5017318" cy="3367913"/>
          </a:xfrm>
          <a:prstGeom prst="rect">
            <a:avLst/>
          </a:prstGeom>
          <a:ln w="9525">
            <a:noFill/>
          </a:ln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9E04F5-0D6A-4ED6-BEE7-CED9C707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0553" y="6223702"/>
            <a:ext cx="49816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MBS millionaire - 24 gennaio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9029EB-A42B-4033-9FB3-EFC16E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1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09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ED8CB3D-D9A0-4B83-AB81-B77B851AD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491449"/>
            <a:ext cx="3659777" cy="3568823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FFFFFF"/>
                </a:solidFill>
              </a:rPr>
              <a:t>5. LE PERSONE RUOTERANNO ATTORNO </a:t>
            </a:r>
            <a:br>
              <a:rPr lang="it-IT" sz="4800" b="1" dirty="0">
                <a:solidFill>
                  <a:srgbClr val="FFFFFF"/>
                </a:solidFill>
              </a:rPr>
            </a:br>
            <a:r>
              <a:rPr lang="it-IT" sz="4800" b="1" dirty="0">
                <a:solidFill>
                  <a:srgbClr val="FFFFFF"/>
                </a:solidFill>
              </a:rPr>
              <a:t>A TE!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63ADF42-01EB-4768-AABA-6AFBB2EF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fr-FR" sz="1000">
                <a:solidFill>
                  <a:srgbClr val="898989"/>
                </a:solidFill>
              </a:rPr>
              <a:t>MBS millionaire - 24 gennaio 2019</a:t>
            </a:r>
            <a:endParaRPr lang="it-IT" sz="1000">
              <a:solidFill>
                <a:srgbClr val="898989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10ADFF-83EA-4C92-80FF-65B29A1E4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it-IT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27</a:t>
            </a:fld>
            <a:endParaRPr lang="it-IT" sz="1000">
              <a:solidFill>
                <a:srgbClr val="898989"/>
              </a:solidFill>
            </a:endParaRPr>
          </a:p>
        </p:txBody>
      </p:sp>
      <p:graphicFrame>
        <p:nvGraphicFramePr>
          <p:cNvPr id="16" name="Segnaposto contenuto 2">
            <a:extLst>
              <a:ext uri="{FF2B5EF4-FFF2-40B4-BE49-F238E27FC236}">
                <a16:creationId xmlns:a16="http://schemas.microsoft.com/office/drawing/2014/main" id="{FFE08B36-118D-4D55-A8BE-F4F5159B2D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9024355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5455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A2A3931-D81C-4D52-898F-6FCE7E5FA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648" y="2281788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6. DENARO COME VEICOLO DI AMORE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DF04FE-C412-4442-853A-41A8B00F5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MBS millionaire - 24 gennaio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B85C199-73C6-4105-BD48-DF2EF546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29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952B88D-1AFC-4A5D-834A-6FD24DD2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 ANEDDOTO SU 1 MILIONE DI EURO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5082D60-B1AD-4203-9ABD-C8C5B06D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MBS millionaire - 24 gennaio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B9D6D5-54B5-498B-94BA-341A9F46E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35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3F12F19-8B13-4DE4-B0D5-F3669EF71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594" y="140700"/>
            <a:ext cx="1175006" cy="2016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2A8D80-6EA8-4338-8A64-422F58E1F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18026"/>
            <a:ext cx="15573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F3AE8C0-7282-44DC-BC04-D6760C4D6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359026"/>
            <a:ext cx="2525713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70650D-08CB-4F03-9D5B-EDD09F338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38" y="141289"/>
            <a:ext cx="3022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949686E-F55B-4594-A810-4CBF23781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446" y="-76200"/>
            <a:ext cx="6432796" cy="702000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F627C69-0A68-4601-A7DB-113E9560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648" y="1039216"/>
            <a:ext cx="6105194" cy="998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SINTESI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7CA3FE-D0B8-43DF-A6E4-F8E5EB66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368" y="2200276"/>
            <a:ext cx="6105194" cy="25565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algn="ctr">
              <a:buNone/>
            </a:pPr>
            <a:r>
              <a:rPr lang="en-US" sz="6600" b="1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LA RICCHEZZA STA NELLE PERSONE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DD5809D-3A91-49E7-AFC6-71596E07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MBS millionaire - 24 gennaio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0D7B98-4FBD-43F8-8B68-BC634DCDE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06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3FDA295-5610-48E9-A7E4-DF1A9E723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GRAZIE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92C3FF2-35B5-40D1-B5DA-85D1D0A80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383220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000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MBS millionaire - 24 gennaio 2019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8AE082-0588-4A00-8F4A-28F08255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54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395CADB-7EDE-4659-9043-11AA745E3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040" y="1666025"/>
            <a:ext cx="3118413" cy="32543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D38AD0-1EE4-40BE-A478-D26245E66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63" y="4951414"/>
            <a:ext cx="27797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2100" b="1">
                <a:solidFill>
                  <a:srgbClr val="000000"/>
                </a:solidFill>
                <a:latin typeface="Arial "/>
              </a:rPr>
              <a:t>INGREDIENTS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94BBF7-D7BD-4A1F-8BEE-B814E3F0D8A6}"/>
              </a:ext>
            </a:extLst>
          </p:cNvPr>
          <p:cNvSpPr txBox="1"/>
          <p:nvPr/>
        </p:nvSpPr>
        <p:spPr>
          <a:xfrm>
            <a:off x="6646863" y="1643063"/>
            <a:ext cx="2743200" cy="309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it-IT" sz="1500" b="1" dirty="0">
              <a:solidFill>
                <a:srgbClr val="000000"/>
              </a:solidFill>
              <a:latin typeface="Arial "/>
            </a:endParaRPr>
          </a:p>
          <a:p>
            <a:pPr algn="ctr" eaLnBrk="1" hangingPunct="1"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RICETTA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320 g di spaghetti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600 g di pomodori pelati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100 g di cipolle bionde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uno Spicchio d'aglio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8 Foglie di basilico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3 cl di olio extravergine di oliva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40 g di Parmigiano Reggiano grattugiato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it-IT" sz="1500" b="1" dirty="0">
                <a:solidFill>
                  <a:srgbClr val="000000"/>
                </a:solidFill>
                <a:latin typeface="Arial "/>
              </a:rPr>
              <a:t>sale e pepe q.b.</a:t>
            </a:r>
          </a:p>
          <a:p>
            <a:pPr algn="ctr" eaLnBrk="1" hangingPunct="1">
              <a:defRPr/>
            </a:pPr>
            <a:endParaRPr lang="en-US" sz="1500" b="1" dirty="0">
              <a:solidFill>
                <a:srgbClr val="000000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B12C9DB-5FEE-4384-8A63-20CB16463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63" y="4987925"/>
            <a:ext cx="2779712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2100" b="1">
                <a:solidFill>
                  <a:srgbClr val="000000"/>
                </a:solidFill>
                <a:latin typeface="Arial "/>
              </a:rPr>
              <a:t>FORMULATION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990F54C-A53E-4FFA-B1A4-FBA18896F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5581F42C-2D93-4190-85DE-9E99DAED5871}"/>
              </a:ext>
            </a:extLst>
          </p:cNvPr>
          <p:cNvGrpSpPr/>
          <p:nvPr/>
        </p:nvGrpSpPr>
        <p:grpSpPr>
          <a:xfrm>
            <a:off x="1544774" y="0"/>
            <a:ext cx="9191231" cy="6858000"/>
            <a:chOff x="1544774" y="0"/>
            <a:chExt cx="9191231" cy="685800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F4C3E4F-DA6C-4D2C-82BE-CE22B0D2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44774" y="0"/>
              <a:ext cx="9191231" cy="6858000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77E9B8D-770C-4C7B-B265-CB252F46C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4839"/>
              <a:ext cx="4311650" cy="289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Ovale 1">
            <a:extLst>
              <a:ext uri="{FF2B5EF4-FFF2-40B4-BE49-F238E27FC236}">
                <a16:creationId xmlns:a16="http://schemas.microsoft.com/office/drawing/2014/main" id="{C9FEEBAF-938B-4D1D-A774-9BCC7A353E07}"/>
              </a:ext>
            </a:extLst>
          </p:cNvPr>
          <p:cNvSpPr/>
          <p:nvPr/>
        </p:nvSpPr>
        <p:spPr>
          <a:xfrm>
            <a:off x="4114800" y="1752600"/>
            <a:ext cx="144000" cy="108000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numero diapositiva 1">
            <a:extLst>
              <a:ext uri="{FF2B5EF4-FFF2-40B4-BE49-F238E27FC236}">
                <a16:creationId xmlns:a16="http://schemas.microsoft.com/office/drawing/2014/main" id="{FB1EAD27-2135-468E-9115-12BEC425BD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2D9BF3-29AD-4EE7-87B4-CE049B8E2CA9}" type="slidenum">
              <a:rPr lang="en-US" altLang="en-US" smtClean="0">
                <a:solidFill>
                  <a:srgbClr val="878785"/>
                </a:solidFill>
              </a:rPr>
              <a:pPr/>
              <a:t>6</a:t>
            </a:fld>
            <a:endParaRPr lang="en-US" altLang="en-US">
              <a:solidFill>
                <a:srgbClr val="878785"/>
              </a:solidFill>
            </a:endParaRPr>
          </a:p>
        </p:txBody>
      </p:sp>
      <p:sp>
        <p:nvSpPr>
          <p:cNvPr id="14" name="Rettangolo arrotondato 13">
            <a:extLst>
              <a:ext uri="{FF2B5EF4-FFF2-40B4-BE49-F238E27FC236}">
                <a16:creationId xmlns:a16="http://schemas.microsoft.com/office/drawing/2014/main" id="{8C6F0587-A69F-45DD-8F08-096088C0B0DC}"/>
              </a:ext>
            </a:extLst>
          </p:cNvPr>
          <p:cNvSpPr/>
          <p:nvPr/>
        </p:nvSpPr>
        <p:spPr>
          <a:xfrm>
            <a:off x="3565525" y="304800"/>
            <a:ext cx="5608638" cy="363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 Eston Chimica at a </a:t>
            </a:r>
            <a:r>
              <a:rPr lang="fr-FR" sz="3000" b="1" dirty="0" err="1">
                <a:solidFill>
                  <a:srgbClr val="000000"/>
                </a:solidFill>
                <a:cs typeface="Arial" panose="020B0604020202020204" pitchFamily="34" charset="0"/>
              </a:rPr>
              <a:t>glance</a:t>
            </a: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Rettangolo arrotondato 14">
            <a:extLst>
              <a:ext uri="{FF2B5EF4-FFF2-40B4-BE49-F238E27FC236}">
                <a16:creationId xmlns:a16="http://schemas.microsoft.com/office/drawing/2014/main" id="{E144539B-D1CD-40DA-98A8-2657B493AFC1}"/>
              </a:ext>
            </a:extLst>
          </p:cNvPr>
          <p:cNvSpPr/>
          <p:nvPr/>
        </p:nvSpPr>
        <p:spPr>
          <a:xfrm>
            <a:off x="1938338" y="1455739"/>
            <a:ext cx="1447800" cy="3635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2500" b="1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fr-FR" sz="2500" b="1" dirty="0" err="1">
                <a:solidFill>
                  <a:srgbClr val="000000"/>
                </a:solidFill>
                <a:cs typeface="Arial" panose="020B0604020202020204" pitchFamily="34" charset="0"/>
              </a:rPr>
              <a:t>Facts</a:t>
            </a:r>
            <a:endParaRPr lang="fr-FR" sz="25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45" name="CasellaDiTesto 15">
            <a:extLst>
              <a:ext uri="{FF2B5EF4-FFF2-40B4-BE49-F238E27FC236}">
                <a16:creationId xmlns:a16="http://schemas.microsoft.com/office/drawing/2014/main" id="{FF757289-778D-40B8-B785-27F7CFA15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162176"/>
            <a:ext cx="91440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Founded	:1999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Ownership	: Family business formally own by Mr N. Mellon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Annual Vol	: 5.330 T WB (2017)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Capacity	: 10.000 T finish goods and intermediates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Built area 	: 2.000 sqm  (+1.700 sqm next door extra surface)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Product	: 70% WB inks, 20% WB Coatings, 10% UV coatings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Location	: Padova, Italy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en-GB" altLang="it-IT"/>
              <a:t>Segments	: Paper, Carrier Bags &amp; Sacks, Corrugated, Aseptic and Paper cups</a:t>
            </a:r>
          </a:p>
          <a:p>
            <a:pPr eaLnBrk="1" hangingPunct="1">
              <a:lnSpc>
                <a:spcPct val="150000"/>
              </a:lnSpc>
              <a:buClr>
                <a:srgbClr val="00843D"/>
              </a:buClr>
              <a:buFont typeface="Arial" panose="020B0604020202020204" pitchFamily="34" charset="0"/>
              <a:buChar char="•"/>
            </a:pPr>
            <a:r>
              <a:rPr lang="it-IT" altLang="it-IT"/>
              <a:t>Cust. Portfolio	: Medium &amp; Large including Ikam</a:t>
            </a:r>
            <a:endParaRPr lang="fr-FR" altLang="it-IT"/>
          </a:p>
        </p:txBody>
      </p:sp>
      <p:pic>
        <p:nvPicPr>
          <p:cNvPr id="10246" name="Immagine 6">
            <a:extLst>
              <a:ext uri="{FF2B5EF4-FFF2-40B4-BE49-F238E27FC236}">
                <a16:creationId xmlns:a16="http://schemas.microsoft.com/office/drawing/2014/main" id="{86EE1C38-B8A2-4B55-9301-DBE50606F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979488"/>
            <a:ext cx="3522663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numero diapositiva 1">
            <a:extLst>
              <a:ext uri="{FF2B5EF4-FFF2-40B4-BE49-F238E27FC236}">
                <a16:creationId xmlns:a16="http://schemas.microsoft.com/office/drawing/2014/main" id="{B7CFD1E1-5CAF-4D28-BB34-8361C20C0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0AC87E-4D80-40FB-A6B2-8BABB5A9B823}" type="slidenum">
              <a:rPr lang="en-US" altLang="en-US" smtClean="0">
                <a:solidFill>
                  <a:srgbClr val="878785"/>
                </a:solidFill>
              </a:rPr>
              <a:pPr/>
              <a:t>7</a:t>
            </a:fld>
            <a:endParaRPr lang="en-US" altLang="en-US">
              <a:solidFill>
                <a:srgbClr val="878785"/>
              </a:solidFill>
            </a:endParaRPr>
          </a:p>
        </p:txBody>
      </p:sp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A27DC832-7C5A-45BC-83B7-1DA331083B49}"/>
              </a:ext>
            </a:extLst>
          </p:cNvPr>
          <p:cNvSpPr/>
          <p:nvPr/>
        </p:nvSpPr>
        <p:spPr>
          <a:xfrm>
            <a:off x="3565525" y="304800"/>
            <a:ext cx="5608638" cy="363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 Eston Chimica at a </a:t>
            </a:r>
            <a:r>
              <a:rPr lang="fr-FR" sz="3000" b="1" dirty="0" err="1">
                <a:solidFill>
                  <a:srgbClr val="000000"/>
                </a:solidFill>
                <a:cs typeface="Arial" panose="020B0604020202020204" pitchFamily="34" charset="0"/>
              </a:rPr>
              <a:t>glance</a:t>
            </a: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ttangolo arrotondato 3">
            <a:extLst>
              <a:ext uri="{FF2B5EF4-FFF2-40B4-BE49-F238E27FC236}">
                <a16:creationId xmlns:a16="http://schemas.microsoft.com/office/drawing/2014/main" id="{86B1AE51-0134-4E07-9C0B-2E424804195F}"/>
              </a:ext>
            </a:extLst>
          </p:cNvPr>
          <p:cNvSpPr/>
          <p:nvPr/>
        </p:nvSpPr>
        <p:spPr>
          <a:xfrm>
            <a:off x="1938339" y="1447801"/>
            <a:ext cx="1627187" cy="3714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2500" b="1" dirty="0">
                <a:solidFill>
                  <a:srgbClr val="000000"/>
                </a:solidFill>
                <a:cs typeface="Arial" panose="020B0604020202020204" pitchFamily="34" charset="0"/>
              </a:rPr>
              <a:t>  Figures</a:t>
            </a:r>
          </a:p>
        </p:txBody>
      </p:sp>
      <p:graphicFrame>
        <p:nvGraphicFramePr>
          <p:cNvPr id="12293" name="Graphique 20">
            <a:extLst>
              <a:ext uri="{FF2B5EF4-FFF2-40B4-BE49-F238E27FC236}">
                <a16:creationId xmlns:a16="http://schemas.microsoft.com/office/drawing/2014/main" id="{55A3F3EF-A3B8-4580-8160-FEA6586EB8C7}"/>
              </a:ext>
            </a:extLst>
          </p:cNvPr>
          <p:cNvGraphicFramePr>
            <a:graphicFrameLocks/>
          </p:cNvGraphicFramePr>
          <p:nvPr/>
        </p:nvGraphicFramePr>
        <p:xfrm>
          <a:off x="1549400" y="2311401"/>
          <a:ext cx="2952750" cy="243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Chart" r:id="rId3" imgW="2956816" imgH="2432515" progId="Excel.Chart.8">
                  <p:embed/>
                </p:oleObj>
              </mc:Choice>
              <mc:Fallback>
                <p:oleObj name="Chart" r:id="rId3" imgW="2956816" imgH="2432515" progId="Excel.Chart.8">
                  <p:embed/>
                  <p:pic>
                    <p:nvPicPr>
                      <p:cNvPr id="12293" name="Graphique 20">
                        <a:extLst>
                          <a:ext uri="{FF2B5EF4-FFF2-40B4-BE49-F238E27FC236}">
                            <a16:creationId xmlns:a16="http://schemas.microsoft.com/office/drawing/2014/main" id="{55A3F3EF-A3B8-4580-8160-FEA6586EB8C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00" y="2311401"/>
                        <a:ext cx="2952750" cy="2430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Graphique 18">
            <a:extLst>
              <a:ext uri="{FF2B5EF4-FFF2-40B4-BE49-F238E27FC236}">
                <a16:creationId xmlns:a16="http://schemas.microsoft.com/office/drawing/2014/main" id="{8D4EEE7B-0010-4134-9760-62A3756C4883}"/>
              </a:ext>
            </a:extLst>
          </p:cNvPr>
          <p:cNvGraphicFramePr>
            <a:graphicFrameLocks/>
          </p:cNvGraphicFramePr>
          <p:nvPr/>
        </p:nvGraphicFramePr>
        <p:xfrm>
          <a:off x="4622800" y="2311401"/>
          <a:ext cx="2952750" cy="243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Chart" r:id="rId5" imgW="2956816" imgH="2432515" progId="Excel.Chart.8">
                  <p:embed/>
                </p:oleObj>
              </mc:Choice>
              <mc:Fallback>
                <p:oleObj name="Chart" r:id="rId5" imgW="2956816" imgH="2432515" progId="Excel.Chart.8">
                  <p:embed/>
                  <p:pic>
                    <p:nvPicPr>
                      <p:cNvPr id="12294" name="Graphique 18">
                        <a:extLst>
                          <a:ext uri="{FF2B5EF4-FFF2-40B4-BE49-F238E27FC236}">
                            <a16:creationId xmlns:a16="http://schemas.microsoft.com/office/drawing/2014/main" id="{8D4EEE7B-0010-4134-9760-62A3756C488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2800" y="2311401"/>
                        <a:ext cx="2952750" cy="2430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5" name="Graphique 22">
            <a:extLst>
              <a:ext uri="{FF2B5EF4-FFF2-40B4-BE49-F238E27FC236}">
                <a16:creationId xmlns:a16="http://schemas.microsoft.com/office/drawing/2014/main" id="{2FF7D56D-8440-4801-BCFB-6EEC6D7C774A}"/>
              </a:ext>
            </a:extLst>
          </p:cNvPr>
          <p:cNvGraphicFramePr>
            <a:graphicFrameLocks/>
          </p:cNvGraphicFramePr>
          <p:nvPr/>
        </p:nvGraphicFramePr>
        <p:xfrm>
          <a:off x="7697788" y="2297113"/>
          <a:ext cx="2952750" cy="243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Chart" r:id="rId7" imgW="2962913" imgH="2438611" progId="Excel.Chart.8">
                  <p:embed/>
                </p:oleObj>
              </mc:Choice>
              <mc:Fallback>
                <p:oleObj name="Chart" r:id="rId7" imgW="2962913" imgH="2438611" progId="Excel.Chart.8">
                  <p:embed/>
                  <p:pic>
                    <p:nvPicPr>
                      <p:cNvPr id="12295" name="Graphique 22">
                        <a:extLst>
                          <a:ext uri="{FF2B5EF4-FFF2-40B4-BE49-F238E27FC236}">
                            <a16:creationId xmlns:a16="http://schemas.microsoft.com/office/drawing/2014/main" id="{2FF7D56D-8440-4801-BCFB-6EEC6D7C774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7788" y="2297113"/>
                        <a:ext cx="2952750" cy="2430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26">
            <a:extLst>
              <a:ext uri="{FF2B5EF4-FFF2-40B4-BE49-F238E27FC236}">
                <a16:creationId xmlns:a16="http://schemas.microsoft.com/office/drawing/2014/main" id="{C93BAE4D-8B29-48C0-93E9-1D3D755DB0E4}"/>
              </a:ext>
            </a:extLst>
          </p:cNvPr>
          <p:cNvSpPr txBox="1"/>
          <p:nvPr/>
        </p:nvSpPr>
        <p:spPr>
          <a:xfrm>
            <a:off x="1638300" y="5049839"/>
            <a:ext cx="2774950" cy="30638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/>
          <a:p>
            <a:pPr marL="285750" indent="-285750">
              <a:buClr>
                <a:srgbClr val="00843D"/>
              </a:buClr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solidFill>
                  <a:srgbClr val="000000"/>
                </a:solidFill>
              </a:rPr>
              <a:t>Eston Chimica N°2 in </a:t>
            </a:r>
            <a:r>
              <a:rPr lang="fr-FR" sz="1400" dirty="0" err="1">
                <a:solidFill>
                  <a:srgbClr val="000000"/>
                </a:solidFill>
              </a:rPr>
              <a:t>Italy</a:t>
            </a:r>
            <a:r>
              <a:rPr lang="fr-FR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ZoneTexte 27">
            <a:extLst>
              <a:ext uri="{FF2B5EF4-FFF2-40B4-BE49-F238E27FC236}">
                <a16:creationId xmlns:a16="http://schemas.microsoft.com/office/drawing/2014/main" id="{7B0A9DA9-D769-4D1C-9E9E-D44C0A9032E6}"/>
              </a:ext>
            </a:extLst>
          </p:cNvPr>
          <p:cNvSpPr txBox="1"/>
          <p:nvPr/>
        </p:nvSpPr>
        <p:spPr>
          <a:xfrm>
            <a:off x="4608513" y="4941889"/>
            <a:ext cx="2851150" cy="522287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1400" b="1"/>
            </a:lvl1pPr>
          </a:lstStyle>
          <a:p>
            <a:pPr eaLnBrk="1" hangingPunct="1">
              <a:buClr>
                <a:srgbClr val="00843D"/>
              </a:buClr>
              <a:defRPr/>
            </a:pPr>
            <a:r>
              <a:rPr lang="en-US" b="0" dirty="0">
                <a:solidFill>
                  <a:srgbClr val="000000"/>
                </a:solidFill>
              </a:rPr>
              <a:t>91% sales goes to Corrugated, Bags, Aseptic. </a:t>
            </a:r>
            <a:endParaRPr lang="fr-FR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numero diapositiva 1">
            <a:extLst>
              <a:ext uri="{FF2B5EF4-FFF2-40B4-BE49-F238E27FC236}">
                <a16:creationId xmlns:a16="http://schemas.microsoft.com/office/drawing/2014/main" id="{84EF2D1F-0BE8-4BB6-BD65-4FE3EDAB8F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CB3989-0BCE-4F22-ADED-E21F2A85E4AB}" type="slidenum">
              <a:rPr lang="en-US" altLang="en-US" smtClean="0">
                <a:solidFill>
                  <a:srgbClr val="878785"/>
                </a:solidFill>
              </a:rPr>
              <a:pPr/>
              <a:t>8</a:t>
            </a:fld>
            <a:endParaRPr lang="en-US" altLang="en-US">
              <a:solidFill>
                <a:srgbClr val="878785"/>
              </a:solidFill>
            </a:endParaRPr>
          </a:p>
        </p:txBody>
      </p:sp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C4E09EB8-68A0-4D28-9815-4439F3A3C0C0}"/>
              </a:ext>
            </a:extLst>
          </p:cNvPr>
          <p:cNvSpPr/>
          <p:nvPr/>
        </p:nvSpPr>
        <p:spPr>
          <a:xfrm>
            <a:off x="2971801" y="304800"/>
            <a:ext cx="6202363" cy="3635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 The </a:t>
            </a:r>
            <a:r>
              <a:rPr lang="fr-FR" sz="3000" b="1" dirty="0" err="1">
                <a:solidFill>
                  <a:srgbClr val="000000"/>
                </a:solidFill>
                <a:cs typeface="Arial" panose="020B0604020202020204" pitchFamily="34" charset="0"/>
              </a:rPr>
              <a:t>success</a:t>
            </a:r>
            <a:r>
              <a:rPr lang="fr-FR" sz="3000" b="1" dirty="0">
                <a:solidFill>
                  <a:srgbClr val="000000"/>
                </a:solidFill>
                <a:cs typeface="Arial" panose="020B0604020202020204" pitchFamily="34" charset="0"/>
              </a:rPr>
              <a:t> of  Eston Chimica</a:t>
            </a:r>
          </a:p>
        </p:txBody>
      </p:sp>
      <p:graphicFrame>
        <p:nvGraphicFramePr>
          <p:cNvPr id="5" name="Graphique 2">
            <a:extLst>
              <a:ext uri="{FF2B5EF4-FFF2-40B4-BE49-F238E27FC236}">
                <a16:creationId xmlns:a16="http://schemas.microsoft.com/office/drawing/2014/main" id="{EB450A5B-6D37-4FD7-A7C9-53D70561AA89}"/>
              </a:ext>
            </a:extLst>
          </p:cNvPr>
          <p:cNvGraphicFramePr>
            <a:graphicFrameLocks/>
          </p:cNvGraphicFramePr>
          <p:nvPr/>
        </p:nvGraphicFramePr>
        <p:xfrm>
          <a:off x="2362200" y="1361090"/>
          <a:ext cx="77724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2A5A48D-09C8-4AA2-AA27-0B2228496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954" y="643466"/>
            <a:ext cx="6242091" cy="5571067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38984EC-4AE7-448F-A9D2-D2095C3D9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/>
              <a:t>MBS millionaire - 24 gennaio 2019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7E62EBC-3EF0-4B8D-8C51-627AC9A8E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F79112D-3D4E-4610-9804-3D96FF4A3E3B}" type="slidenum">
              <a:rPr lang="it-IT" smtClean="0"/>
              <a:pPr>
                <a:spcAft>
                  <a:spcPts val="600"/>
                </a:spcAft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5814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ubtitle 1">
    <a:dk1>
      <a:srgbClr val="000000"/>
    </a:dk1>
    <a:lt1>
      <a:srgbClr val="FFFFFF"/>
    </a:lt1>
    <a:dk2>
      <a:srgbClr val="878785"/>
    </a:dk2>
    <a:lt2>
      <a:srgbClr val="C0C0C0"/>
    </a:lt2>
    <a:accent1>
      <a:srgbClr val="E52D30"/>
    </a:accent1>
    <a:accent2>
      <a:srgbClr val="CCFF33"/>
    </a:accent2>
    <a:accent3>
      <a:srgbClr val="FFFFFF"/>
    </a:accent3>
    <a:accent4>
      <a:srgbClr val="000000"/>
    </a:accent4>
    <a:accent5>
      <a:srgbClr val="F0ADAD"/>
    </a:accent5>
    <a:accent6>
      <a:srgbClr val="B9E72D"/>
    </a:accent6>
    <a:hlink>
      <a:srgbClr val="FFFF66"/>
    </a:hlink>
    <a:folHlink>
      <a:srgbClr val="669900"/>
    </a:folHlink>
  </a:clrScheme>
  <a:fontScheme name="Subtitl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Microsoft Office PowerPoint</Application>
  <PresentationFormat>Widescreen</PresentationFormat>
  <Paragraphs>109</Paragraphs>
  <Slides>31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8" baseType="lpstr">
      <vt:lpstr>Arial</vt:lpstr>
      <vt:lpstr>Arial </vt:lpstr>
      <vt:lpstr>Calibri</vt:lpstr>
      <vt:lpstr>Calibri Light</vt:lpstr>
      <vt:lpstr>helvetica </vt:lpstr>
      <vt:lpstr>Tema di Office</vt:lpstr>
      <vt:lpstr>Chart</vt:lpstr>
      <vt:lpstr>NICOLA MELLON</vt:lpstr>
      <vt:lpstr>Due parole su di 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1. PRIMA LE PERSONE E POI IL DENARO</vt:lpstr>
      <vt:lpstr>2. DOBBIAMO PENSARE ALL’AZIENDA PER  LE PERSONE…</vt:lpstr>
      <vt:lpstr>3. CONOSCI  I TUOI COLLABORATORI …</vt:lpstr>
      <vt:lpstr>4. UN UOMO E’ IL RISULTATO DI TANTE PICCOLE PROMESSE MANTENUTE</vt:lpstr>
      <vt:lpstr>5. LE PERSONE RUOTERANNO ATTORNO  A TE!</vt:lpstr>
      <vt:lpstr>6. DENARO COME VEICOLO DI AMORE</vt:lpstr>
      <vt:lpstr>UN ANEDDOTO SU 1 MILIONE DI EURO</vt:lpstr>
      <vt:lpstr>IN SINTESI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NICOLA MELLON</dc:title>
  <dc:creator>silvia marabese</dc:creator>
  <cp:lastModifiedBy>fabian scolz</cp:lastModifiedBy>
  <cp:revision>5</cp:revision>
  <dcterms:created xsi:type="dcterms:W3CDTF">2019-01-24T05:31:33Z</dcterms:created>
  <dcterms:modified xsi:type="dcterms:W3CDTF">2019-02-03T19:13:22Z</dcterms:modified>
</cp:coreProperties>
</file>