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83" r:id="rId3"/>
    <p:sldId id="257" r:id="rId4"/>
    <p:sldId id="267" r:id="rId5"/>
    <p:sldId id="260" r:id="rId6"/>
    <p:sldId id="263" r:id="rId7"/>
    <p:sldId id="264" r:id="rId8"/>
    <p:sldId id="265" r:id="rId9"/>
    <p:sldId id="262" r:id="rId10"/>
    <p:sldId id="270" r:id="rId11"/>
    <p:sldId id="272" r:id="rId12"/>
    <p:sldId id="271" r:id="rId13"/>
    <p:sldId id="274" r:id="rId14"/>
    <p:sldId id="275" r:id="rId15"/>
    <p:sldId id="280" r:id="rId16"/>
    <p:sldId id="282" r:id="rId17"/>
    <p:sldId id="287" r:id="rId18"/>
    <p:sldId id="286" r:id="rId19"/>
    <p:sldId id="285" r:id="rId20"/>
    <p:sldId id="288" r:id="rId21"/>
    <p:sldId id="290" r:id="rId22"/>
    <p:sldId id="291" r:id="rId23"/>
    <p:sldId id="294" r:id="rId24"/>
    <p:sldId id="299" r:id="rId25"/>
    <p:sldId id="297" r:id="rId26"/>
    <p:sldId id="307" r:id="rId27"/>
    <p:sldId id="296" r:id="rId28"/>
    <p:sldId id="306" r:id="rId29"/>
    <p:sldId id="261" r:id="rId30"/>
    <p:sldId id="308" r:id="rId31"/>
    <p:sldId id="312" r:id="rId32"/>
    <p:sldId id="311" r:id="rId33"/>
    <p:sldId id="320" r:id="rId34"/>
    <p:sldId id="319" r:id="rId35"/>
    <p:sldId id="318" r:id="rId36"/>
    <p:sldId id="313" r:id="rId37"/>
    <p:sldId id="304" r:id="rId38"/>
    <p:sldId id="303" r:id="rId39"/>
    <p:sldId id="378" r:id="rId40"/>
    <p:sldId id="340" r:id="rId41"/>
    <p:sldId id="323" r:id="rId42"/>
    <p:sldId id="329" r:id="rId43"/>
    <p:sldId id="328" r:id="rId44"/>
    <p:sldId id="332" r:id="rId45"/>
    <p:sldId id="331" r:id="rId46"/>
    <p:sldId id="338" r:id="rId47"/>
    <p:sldId id="336" r:id="rId48"/>
    <p:sldId id="381" r:id="rId49"/>
    <p:sldId id="382" r:id="rId50"/>
    <p:sldId id="344" r:id="rId51"/>
    <p:sldId id="350" r:id="rId52"/>
    <p:sldId id="349" r:id="rId53"/>
    <p:sldId id="348" r:id="rId54"/>
    <p:sldId id="353" r:id="rId55"/>
    <p:sldId id="355" r:id="rId56"/>
    <p:sldId id="361" r:id="rId57"/>
    <p:sldId id="360" r:id="rId58"/>
    <p:sldId id="363" r:id="rId59"/>
    <p:sldId id="362" r:id="rId60"/>
    <p:sldId id="365" r:id="rId61"/>
    <p:sldId id="369" r:id="rId62"/>
    <p:sldId id="368" r:id="rId63"/>
    <p:sldId id="367" r:id="rId64"/>
    <p:sldId id="375" r:id="rId65"/>
    <p:sldId id="376" r:id="rId66"/>
    <p:sldId id="372" r:id="rId67"/>
    <p:sldId id="374" r:id="rId68"/>
    <p:sldId id="258" r:id="rId69"/>
    <p:sldId id="373" r:id="rId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7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4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64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97638"/>
            <a:ext cx="9142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00025"/>
            <a:ext cx="523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8"/>
          </p:nvPr>
        </p:nvSpPr>
        <p:spPr>
          <a:xfrm>
            <a:off x="939102" y="228778"/>
            <a:ext cx="6342177" cy="555079"/>
          </a:xfrm>
        </p:spPr>
        <p:txBody>
          <a:bodyPr lIns="0" tIns="0" rIns="0" bIns="0" anchor="ctr"/>
          <a:lstStyle>
            <a:lvl1pPr marL="0" indent="0">
              <a:lnSpc>
                <a:spcPts val="2191"/>
              </a:lnSpc>
              <a:spcBef>
                <a:spcPts val="0"/>
              </a:spcBef>
              <a:buNone/>
              <a:defRPr sz="2200" b="1" baseline="0">
                <a:solidFill>
                  <a:schemeClr val="bg1"/>
                </a:solidFill>
                <a:latin typeface="Frutiger LT Std 45 Light" pitchFamily="34" charset="0"/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000677" y="6557732"/>
            <a:ext cx="2295191" cy="179686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877"/>
              </a:lnSpc>
              <a:spcBef>
                <a:spcPts val="0"/>
              </a:spcBef>
              <a:buNone/>
              <a:defRPr sz="900" i="1" baseline="0">
                <a:solidFill>
                  <a:schemeClr val="bg1"/>
                </a:solidFill>
                <a:latin typeface="Frutiger LT Std 45 Light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6634250" y="6557733"/>
            <a:ext cx="2278258" cy="202109"/>
          </a:xfrm>
        </p:spPr>
        <p:txBody>
          <a:bodyPr lIns="0" tIns="0" rIns="0" bIns="0" anchor="ctr"/>
          <a:lstStyle>
            <a:lvl1pPr marL="0" indent="0" algn="r">
              <a:lnSpc>
                <a:spcPts val="877"/>
              </a:lnSpc>
              <a:spcBef>
                <a:spcPts val="0"/>
              </a:spcBef>
              <a:buNone/>
              <a:defRPr sz="900" b="1" u="none" baseline="0">
                <a:solidFill>
                  <a:schemeClr val="bg1"/>
                </a:solidFill>
                <a:latin typeface="Frutiger LT Std 45 Light" pitchFamily="34" charset="0"/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0" y="0"/>
            <a:ext cx="0" cy="0"/>
          </a:xfrm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753"/>
              </a:lnSpc>
              <a:defRPr sz="1800">
                <a:solidFill>
                  <a:srgbClr val="FFFFFF"/>
                </a:solidFill>
                <a:latin typeface="Frutiger LT Std 45 Light"/>
              </a:defRPr>
            </a:lvl1pPr>
          </a:lstStyle>
          <a:p>
            <a:pPr>
              <a:defRPr/>
            </a:pPr>
            <a:fld id="{1D19ACB2-3842-4DF2-8CCD-442A7918A5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03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0CBF37-293D-3B41-A781-46432A134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6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3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14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82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4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54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1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340B-D676-0842-8960-DD1C28D1B87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C57C-BA54-284F-8007-48F517667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8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isyvXL0Y3gAhXq1-AKHW8lAhIQjRx6BAgBEAU&amp;url=https://www.nytimes.com/1994/11/10/us/a-daughter-s-death-a-father-s-guilt.html&amp;psig=AOvVaw0dlsokjbruvndO1FWNr_4p&amp;ust=15486672841612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it/url?sa=i&amp;rct=j&amp;q=&amp;esrc=s&amp;source=images&amp;cd=&amp;cad=rja&amp;uact=8&amp;ved=2ahUKEwih4oTw0o3gAhWF5-AKHSPRArcQjRx6BAgBEAU&amp;url=https://it.blastingnews.com/cronaca/2017/10/latina-avvocato-spara-e-uccide-un-ladro-002080709.amp.html&amp;psig=AOvVaw0ILyV1yANd-s7pvtceGOwA&amp;ust=154866766356799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yhevV8I3gAhVR46QKHYLyDdMQjRx6BAgBEAU&amp;url=https://www.psicosgambati.it/attacchi-ansia-panico/&amp;psig=AOvVaw34AeBzi7gJChCDSx1BS6iE&amp;ust=154867563319502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jP_qij5I3gAhUMKuwKHb12ARAQjRx6BAgBEAU&amp;url=https://www.vocedinapoli.it/2018/02/03/la-professoressa-blasio-ora-non-voglio-incontrare-papa-rosario/&amp;psig=AOvVaw06YyjjXzm4etPUUiRvj8ZW&amp;ust=15486723172770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google.it/url?sa=i&amp;rct=j&amp;q=&amp;esrc=s&amp;source=images&amp;cd=&amp;cad=rja&amp;uact=8&amp;ved=2ahUKEwiQ6KKC5Y3gAhVDr6QKHYFuAzYQjRx6BAgBEAU&amp;url=https://www.casadiu.com/organizzare-festa-laurea-napoli/&amp;psig=AOvVaw0udi3u3WdGWpLB3JuNyAgl&amp;ust=1548672487541691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2ahUKEwii_MPz6o3gAhXNzqQKHeCwAxsQjRx6BAgBEAU&amp;url=http://www.duepuntotre.it/2016/05/il-paradiso-e-linferno-secondo-la.html&amp;psig=AOvVaw2H6DvKuWgVVw33McNAR4XZ&amp;ust=15486741285638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2ahUKEwiW-bSr9I3gAhWRzqQKHd8zC6sQjRx6BAgBEAU&amp;url=http://www.bambinooggiuomodomani.org/l-automobilista-arrabbiato.html&amp;psig=AOvVaw1i56Ja0l8H83nY8dric3Br&amp;ust=154867662768333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2ahUKEwivvLfu9Y3gAhUI16QKHWI_Aq8QjRx6BAgBEAU&amp;url=http://www.lastampa.it/2015/06/30/cultura/studenti-terrorizzati-dallorale-della-maturit-4eMmmcLCbPszb17T2BYVmO/pagina.html&amp;psig=AOvVaw1yV-3UX7JScHyIVnXNssBW&amp;ust=15486769997102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ved=2ahUKEwjciJj7-I3gAhXH16QKHSquCJ0QjRx6BAgBEAU&amp;url=http://www.corriere.it/salute/pediatria/cards/come-educare-bambini-ad-adottare-stile-vita-sano/non-premiate-comportamento-corretto-caramelle.shtml&amp;psig=AOvVaw0EJIy7xBGSJfpk5aVNRZPw&amp;ust=15486779138700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jW1N6y943gAhVHjqQKHdvgB54QjRx6BAgBEAU&amp;url=https://imasportsphile.com/ncaa-swimming-diving-1985-national-championships-austin-tx-featuring-matt-biondi/&amp;psig=AOvVaw085TPrpBGExX_WVI-jmRMC&amp;ust=154867744994228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kjfiE-o3gAhXQ2KQKHaBEC_8QjRx6BAgBEAU&amp;url=https://www.counselingitalia.it/articoli/4555-e-capitato-anche-a-me-avvertire-e-gestire-le-risonanze-nel-rapporto-col-cliente&amp;psig=AOvVaw0qvBp-JCuo8kTb3McW5nc8&amp;ust=154867813663905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4kb__r47gAhWHsBQKHcpoDn0QjRx6BAgBEAU&amp;url=https://www.fondazioneveronesi.it/magazine/articoli/lesperto-risponde/se-i-bimbi-giocano-al-dottore-si-deve-intervenire&amp;psig=AOvVaw0o01lU0YAvX_C3u-9AXZgI&amp;ust=15486926556343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G0ZWIso7gAhWB1uAKHW2mBkcQjRx6BAgBEAU&amp;url=https://www.bigodino.it/lifestyle/7-segreti-per-essere-una-coppia-che-non-litiga-mai.html&amp;psig=AOvVaw3yxe7beC25P2NjFjP7bwuA&amp;ust=15486932071290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coP3nt47gAhXRKewKHe15CqQQjRx6BAgBEAU&amp;url=https://www.ilgazzettino.it/primopiano/esteri/aereo_caduto_colombia_precedenti_voli_precipitati_mancanza_carburante-2115188.html&amp;psig=AOvVaw3MCB97xHZ_J6akAhcprVVK&amp;ust=154869473905443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google.it/url?sa=i&amp;rct=j&amp;q=&amp;esrc=s&amp;source=images&amp;cd=&amp;cad=rja&amp;uact=8&amp;ved=2ahUKEwiW1syw1ZjgAhVP6qQKHabaCU8QjRx6BAgBEAU&amp;url=/url?sa%3Di%26rct%3Dj%26q%3D%26esrc%3Ds%26source%3Dimages%26cd%3D%26ved%3D%26url%3Dhttps://it-it.facebook.com/osmkids1/%26psig%3DAOvVaw3QghqPxcPLjKEecdNQk5Z-%26ust%3D1549046271592072&amp;psig=AOvVaw3QghqPxcPLjKEecdNQk5Z-&amp;ust=1549046271592072" TargetMode="External"/><Relationship Id="rId7" Type="http://schemas.openxmlformats.org/officeDocument/2006/relationships/hyperlink" Target="http://www.google.it/url?sa=i&amp;rct=j&amp;q=&amp;esrc=s&amp;source=images&amp;cd=&amp;cad=rja&amp;uact=8&amp;ved=2ahUKEwjj8KnQzZvgAhUIC-wKHS8YDNQQjRx6BAgBEAU&amp;url=http://www.osmvalue.com/mbs-young/&amp;psig=AOvVaw2QDbx4iT28ON2Blw9SeYnC&amp;ust=15491472905189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www.google.it/url?sa=i&amp;rct=j&amp;q=&amp;esrc=s&amp;source=images&amp;cd=&amp;ved=2ahUKEwi28dny1ZjgAhXKMewKHXVOA00QjRx6BAgBEAU&amp;url=https://olymptrade-review.info/gratis/come-guadagnare-soldi-gratis-su-osm.php&amp;psig=AOvVaw3QghqPxcPLjKEecdNQk5Z-&amp;ust=1549046271592072" TargetMode="Externa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iibvgtoLgAhUKzIUKHXC0BqQQjRx6BAgBEAU&amp;url=https://www.transport.nsw.gov.au/state-transit/working-us/employee-benefits&amp;psig=AOvVaw3QsEfozArMUlCl8nPK7nON&amp;ust=15482821639839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694F06-3133-924C-A0F8-56B0F7AE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06" y="400051"/>
            <a:ext cx="3083983" cy="17849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738718-1F58-CD4F-90ED-A79CEEB88AC7}"/>
              </a:ext>
            </a:extLst>
          </p:cNvPr>
          <p:cNvSpPr txBox="1"/>
          <p:nvPr/>
        </p:nvSpPr>
        <p:spPr>
          <a:xfrm>
            <a:off x="2076097" y="2497666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AD316E"/>
                </a:solidFill>
              </a:rPr>
              <a:t>Danilo </a:t>
            </a:r>
            <a:r>
              <a:rPr lang="it-IT" sz="3200" b="1" dirty="0" err="1">
                <a:solidFill>
                  <a:srgbClr val="AD316E"/>
                </a:solidFill>
              </a:rPr>
              <a:t>Dadda</a:t>
            </a:r>
            <a:endParaRPr lang="it-IT" sz="3200" b="1" dirty="0">
              <a:solidFill>
                <a:srgbClr val="AD316E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2A6628-727E-5F4E-8EDD-E6EF3E9461FC}"/>
              </a:ext>
            </a:extLst>
          </p:cNvPr>
          <p:cNvSpPr txBox="1"/>
          <p:nvPr/>
        </p:nvSpPr>
        <p:spPr>
          <a:xfrm>
            <a:off x="851782" y="3216233"/>
            <a:ext cx="744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AD316E"/>
                </a:solidFill>
              </a:rPr>
              <a:t>Intelligenza Emotiva. Daniel </a:t>
            </a:r>
            <a:r>
              <a:rPr lang="it-IT" sz="2800" b="1" dirty="0" err="1">
                <a:solidFill>
                  <a:srgbClr val="AD316E"/>
                </a:solidFill>
              </a:rPr>
              <a:t>Goleman</a:t>
            </a:r>
            <a:endParaRPr lang="it-IT" sz="2800" b="1" dirty="0">
              <a:solidFill>
                <a:srgbClr val="AD316E"/>
              </a:solidFill>
            </a:endParaRPr>
          </a:p>
          <a:p>
            <a:pPr algn="ctr"/>
            <a:r>
              <a:rPr lang="it-IT" sz="2800" b="1" dirty="0">
                <a:solidFill>
                  <a:srgbClr val="AD316E"/>
                </a:solidFill>
              </a:rPr>
              <a:t>Che cos’è e perché può renderci felici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56A845-A4C6-A544-B590-D450F1DF5AC3}"/>
              </a:ext>
            </a:extLst>
          </p:cNvPr>
          <p:cNvSpPr txBox="1"/>
          <p:nvPr/>
        </p:nvSpPr>
        <p:spPr>
          <a:xfrm>
            <a:off x="743479" y="5184996"/>
            <a:ext cx="744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AD316E"/>
                </a:solidFill>
              </a:rPr>
              <a:t>MBS</a:t>
            </a:r>
          </a:p>
          <a:p>
            <a:pPr algn="ctr"/>
            <a:r>
              <a:rPr lang="it-IT" sz="2800" dirty="0">
                <a:solidFill>
                  <a:srgbClr val="AD316E"/>
                </a:solidFill>
              </a:rPr>
              <a:t>Bologna, 20 febbraio 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Danilo </a:t>
            </a:r>
            <a:r>
              <a:rPr lang="it-IT" sz="1900" dirty="0" err="1">
                <a:solidFill>
                  <a:srgbClr val="AD316E"/>
                </a:solidFill>
              </a:rPr>
              <a:t>Dadda</a:t>
            </a:r>
            <a:r>
              <a:rPr lang="it-IT" sz="1900" dirty="0">
                <a:solidFill>
                  <a:srgbClr val="AD316E"/>
                </a:solidFill>
              </a:rPr>
              <a:t>  - </a:t>
            </a:r>
            <a:r>
              <a:rPr lang="it-IT" sz="1900" dirty="0" err="1">
                <a:solidFill>
                  <a:srgbClr val="AD316E"/>
                </a:solidFill>
              </a:rPr>
              <a:t>d.dadda@vanoncini.it</a:t>
            </a:r>
            <a:r>
              <a:rPr lang="it-IT" sz="1900" dirty="0">
                <a:solidFill>
                  <a:srgbClr val="AD316E"/>
                </a:solidFill>
              </a:rPr>
              <a:t> – (+39) 348 87 08 201</a:t>
            </a:r>
          </a:p>
        </p:txBody>
      </p:sp>
    </p:spTree>
    <p:extLst>
      <p:ext uri="{BB962C8B-B14F-4D97-AF65-F5344CB8AC3E}">
        <p14:creationId xmlns:p14="http://schemas.microsoft.com/office/powerpoint/2010/main" val="203580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2050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6421"/>
            <a:ext cx="3398116" cy="49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5466" y="4252301"/>
            <a:ext cx="3418225" cy="179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dirty="0" err="1">
                <a:solidFill>
                  <a:schemeClr val="tx1"/>
                </a:solidFill>
              </a:rPr>
              <a:t>Matilda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Crabtree</a:t>
            </a:r>
            <a:r>
              <a:rPr lang="it-IT" sz="2800" dirty="0">
                <a:solidFill>
                  <a:schemeClr val="tx1"/>
                </a:solidFill>
              </a:rPr>
              <a:t>, quattordici anni. Salta fuori dall’armadio: BUH!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Risultati immagini per uomo che spara immagin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09" y="219765"/>
            <a:ext cx="4972235" cy="28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37209" y="3167140"/>
            <a:ext cx="4972235" cy="146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Il padre: BANG!</a:t>
            </a:r>
          </a:p>
          <a:p>
            <a:pPr algn="ctr"/>
            <a:r>
              <a:rPr lang="it-IT" sz="2800" dirty="0" err="1">
                <a:solidFill>
                  <a:schemeClr val="tx1"/>
                </a:solidFill>
              </a:rPr>
              <a:t>Matilda</a:t>
            </a:r>
            <a:r>
              <a:rPr lang="it-IT" sz="2800" dirty="0">
                <a:solidFill>
                  <a:schemeClr val="tx1"/>
                </a:solidFill>
              </a:rPr>
              <a:t> muore dodici ore dopo.</a:t>
            </a:r>
          </a:p>
          <a:p>
            <a:pPr algn="ctr"/>
            <a:r>
              <a:rPr lang="it-IT" sz="6600" b="1" dirty="0">
                <a:solidFill>
                  <a:schemeClr val="tx1"/>
                </a:solidFill>
              </a:rPr>
              <a:t>Perché?</a:t>
            </a:r>
          </a:p>
        </p:txBody>
      </p:sp>
    </p:spTree>
    <p:extLst>
      <p:ext uri="{BB962C8B-B14F-4D97-AF65-F5344CB8AC3E}">
        <p14:creationId xmlns:p14="http://schemas.microsoft.com/office/powerpoint/2010/main" val="32405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0554" y="1117282"/>
            <a:ext cx="8582891" cy="179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6000" b="1" dirty="0">
                <a:solidFill>
                  <a:schemeClr val="tx1"/>
                </a:solidFill>
              </a:rPr>
              <a:t>per paura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Un sintomo ancestrale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0554" y="3022029"/>
            <a:ext cx="8582891" cy="319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Troppo spesso ci capita di </a:t>
            </a:r>
          </a:p>
          <a:p>
            <a:pPr algn="ctr"/>
            <a:r>
              <a:rPr lang="it-IT" sz="4400" dirty="0">
                <a:solidFill>
                  <a:schemeClr val="tx1"/>
                </a:solidFill>
              </a:rPr>
              <a:t>affrontare dilemmi postmoderni </a:t>
            </a:r>
          </a:p>
          <a:p>
            <a:pPr algn="ctr"/>
            <a:r>
              <a:rPr lang="it-IT" sz="4400" dirty="0">
                <a:solidFill>
                  <a:schemeClr val="tx1"/>
                </a:solidFill>
              </a:rPr>
              <a:t>con un repertorio emozionale </a:t>
            </a:r>
          </a:p>
          <a:p>
            <a:pPr algn="ctr"/>
            <a:r>
              <a:rPr lang="it-IT" sz="4400" dirty="0">
                <a:solidFill>
                  <a:schemeClr val="tx1"/>
                </a:solidFill>
              </a:rPr>
              <a:t>adatto alle esigenze del pleistocene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* Pleistocene : periodo del quaternario compreso tra 2,58 milioni e 11.700 anni fa</a:t>
            </a:r>
          </a:p>
        </p:txBody>
      </p:sp>
    </p:spTree>
    <p:extLst>
      <p:ext uri="{BB962C8B-B14F-4D97-AF65-F5344CB8AC3E}">
        <p14:creationId xmlns:p14="http://schemas.microsoft.com/office/powerpoint/2010/main" val="34127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737756" y="1494204"/>
            <a:ext cx="7377544" cy="2007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La radice della parola emozione </a:t>
            </a:r>
          </a:p>
          <a:p>
            <a:pPr algn="ctr"/>
            <a:r>
              <a:rPr lang="it-IT" sz="4000" dirty="0">
                <a:solidFill>
                  <a:schemeClr val="tx1"/>
                </a:solidFill>
              </a:rPr>
              <a:t>dal latino «</a:t>
            </a:r>
            <a:r>
              <a:rPr lang="it-IT" sz="4000" dirty="0" err="1">
                <a:solidFill>
                  <a:schemeClr val="tx1"/>
                </a:solidFill>
              </a:rPr>
              <a:t>moveo</a:t>
            </a:r>
            <a:r>
              <a:rPr lang="it-IT" sz="4000" dirty="0">
                <a:solidFill>
                  <a:schemeClr val="tx1"/>
                </a:solidFill>
              </a:rPr>
              <a:t>» = «muovere»</a:t>
            </a:r>
          </a:p>
          <a:p>
            <a:pPr algn="ctr"/>
            <a:r>
              <a:rPr lang="it-IT" sz="4000" dirty="0">
                <a:solidFill>
                  <a:schemeClr val="tx1"/>
                </a:solidFill>
              </a:rPr>
              <a:t>col prefisso “e” = «movimento da»</a:t>
            </a:r>
          </a:p>
        </p:txBody>
      </p:sp>
      <p:sp>
        <p:nvSpPr>
          <p:cNvPr id="6" name="Rettangolo 5"/>
          <p:cNvSpPr/>
          <p:nvPr/>
        </p:nvSpPr>
        <p:spPr>
          <a:xfrm>
            <a:off x="665018" y="3799609"/>
            <a:ext cx="7450281" cy="201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Tutte le emozioni sono, essenzialmente, </a:t>
            </a:r>
          </a:p>
          <a:p>
            <a:pPr algn="ctr"/>
            <a:r>
              <a:rPr lang="it-IT" sz="4000" u="sng" dirty="0">
                <a:solidFill>
                  <a:schemeClr val="tx1"/>
                </a:solidFill>
              </a:rPr>
              <a:t>impulsi ad agire</a:t>
            </a:r>
          </a:p>
        </p:txBody>
      </p:sp>
    </p:spTree>
    <p:extLst>
      <p:ext uri="{BB962C8B-B14F-4D97-AF65-F5344CB8AC3E}">
        <p14:creationId xmlns:p14="http://schemas.microsoft.com/office/powerpoint/2010/main" val="245310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2001" y="887977"/>
            <a:ext cx="8390663" cy="533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Ogni emozione prepara il corpo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ad una reazione diversa</a:t>
            </a:r>
            <a:endParaRPr lang="it-IT" sz="2800" dirty="0">
              <a:solidFill>
                <a:schemeClr val="tx1"/>
              </a:solidFill>
            </a:endParaRPr>
          </a:p>
          <a:p>
            <a:r>
              <a:rPr lang="it-IT" sz="3600" b="1" dirty="0">
                <a:solidFill>
                  <a:schemeClr val="tx1"/>
                </a:solidFill>
              </a:rPr>
              <a:t>Collera</a:t>
            </a:r>
            <a:r>
              <a:rPr lang="it-IT" sz="3600" dirty="0">
                <a:solidFill>
                  <a:schemeClr val="tx1"/>
                </a:solidFill>
              </a:rPr>
              <a:t>: il sangue affluisce alle mani</a:t>
            </a:r>
          </a:p>
          <a:p>
            <a:r>
              <a:rPr lang="it-IT" sz="3600" b="1" dirty="0">
                <a:solidFill>
                  <a:schemeClr val="tx1"/>
                </a:solidFill>
              </a:rPr>
              <a:t>Paura</a:t>
            </a:r>
            <a:r>
              <a:rPr lang="it-IT" sz="3600" dirty="0">
                <a:solidFill>
                  <a:schemeClr val="tx1"/>
                </a:solidFill>
              </a:rPr>
              <a:t>: il sangue scorre verso i muscoli</a:t>
            </a:r>
          </a:p>
          <a:p>
            <a:r>
              <a:rPr lang="it-IT" sz="3600" b="1" dirty="0">
                <a:solidFill>
                  <a:schemeClr val="tx1"/>
                </a:solidFill>
              </a:rPr>
              <a:t>Felicità</a:t>
            </a:r>
            <a:r>
              <a:rPr lang="it-IT" sz="3600" dirty="0">
                <a:solidFill>
                  <a:schemeClr val="tx1"/>
                </a:solidFill>
              </a:rPr>
              <a:t>: inibisce i pensieri negativi </a:t>
            </a:r>
          </a:p>
          <a:p>
            <a:r>
              <a:rPr lang="it-IT" sz="3600" b="1" dirty="0">
                <a:solidFill>
                  <a:schemeClr val="tx1"/>
                </a:solidFill>
              </a:rPr>
              <a:t>Amore</a:t>
            </a:r>
            <a:r>
              <a:rPr lang="it-IT" sz="3600" dirty="0">
                <a:solidFill>
                  <a:schemeClr val="tx1"/>
                </a:solidFill>
              </a:rPr>
              <a:t>: desiderio di cooperazione</a:t>
            </a:r>
          </a:p>
          <a:p>
            <a:r>
              <a:rPr lang="it-IT" sz="3600" b="1" dirty="0">
                <a:solidFill>
                  <a:schemeClr val="tx1"/>
                </a:solidFill>
              </a:rPr>
              <a:t>Sorpresa</a:t>
            </a:r>
            <a:r>
              <a:rPr lang="it-IT" sz="3600" dirty="0">
                <a:solidFill>
                  <a:schemeClr val="tx1"/>
                </a:solidFill>
              </a:rPr>
              <a:t>: ricevo più luce nella retina</a:t>
            </a:r>
          </a:p>
          <a:p>
            <a:r>
              <a:rPr lang="it-IT" sz="3600" b="1" dirty="0">
                <a:solidFill>
                  <a:schemeClr val="tx1"/>
                </a:solidFill>
              </a:rPr>
              <a:t>Disgusto</a:t>
            </a:r>
            <a:r>
              <a:rPr lang="it-IT" sz="3600" dirty="0">
                <a:solidFill>
                  <a:schemeClr val="tx1"/>
                </a:solidFill>
              </a:rPr>
              <a:t>: sono pronto per sputare </a:t>
            </a:r>
          </a:p>
          <a:p>
            <a:r>
              <a:rPr lang="it-IT" sz="3600" b="1" dirty="0">
                <a:solidFill>
                  <a:schemeClr val="tx1"/>
                </a:solidFill>
              </a:rPr>
              <a:t>Tristezza*</a:t>
            </a:r>
            <a:r>
              <a:rPr lang="it-IT" sz="3600" dirty="0">
                <a:solidFill>
                  <a:schemeClr val="tx1"/>
                </a:solidFill>
              </a:rPr>
              <a:t>: caduta di energia</a:t>
            </a:r>
          </a:p>
          <a:p>
            <a:r>
              <a:rPr lang="it-IT" sz="1600" dirty="0">
                <a:solidFill>
                  <a:schemeClr val="tx1"/>
                </a:solidFill>
              </a:rPr>
              <a:t>* Nel passato serviva a stare nel rifugio</a:t>
            </a:r>
          </a:p>
          <a:p>
            <a:pPr algn="ctr"/>
            <a:endParaRPr lang="it-IT" sz="4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0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4854" y="758536"/>
            <a:ext cx="8551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pPr algn="ctr"/>
            <a:r>
              <a:rPr lang="it-IT" sz="3600" dirty="0"/>
              <a:t>Ecco perché una volta  </a:t>
            </a:r>
          </a:p>
          <a:p>
            <a:pPr algn="ctr"/>
            <a:r>
              <a:rPr lang="it-IT" sz="3600" dirty="0"/>
              <a:t>questa predisposizione </a:t>
            </a:r>
          </a:p>
          <a:p>
            <a:pPr algn="ctr"/>
            <a:r>
              <a:rPr lang="it-IT" sz="3600" dirty="0"/>
              <a:t>poteva salvare la vita.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2117" y="3969327"/>
            <a:ext cx="8427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pPr algn="ctr"/>
            <a:r>
              <a:rPr lang="it-IT" sz="3600" dirty="0"/>
              <a:t>Provo Collera:  Prendo la pistola e sparo!</a:t>
            </a:r>
          </a:p>
          <a:p>
            <a:pPr algn="ctr"/>
            <a:r>
              <a:rPr lang="it-IT" sz="3600" dirty="0"/>
              <a:t>Due menti: </a:t>
            </a:r>
          </a:p>
          <a:p>
            <a:pPr algn="ctr"/>
            <a:r>
              <a:rPr lang="it-IT" sz="3600" dirty="0"/>
              <a:t>Una che pensa e una che «sente»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91307" y="2934977"/>
            <a:ext cx="5761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u="sng" dirty="0"/>
              <a:t>oggi invece è pericoloso</a:t>
            </a:r>
          </a:p>
        </p:txBody>
      </p:sp>
    </p:spTree>
    <p:extLst>
      <p:ext uri="{BB962C8B-B14F-4D97-AF65-F5344CB8AC3E}">
        <p14:creationId xmlns:p14="http://schemas.microsoft.com/office/powerpoint/2010/main" val="13220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95054" y="287026"/>
            <a:ext cx="685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u="sng" dirty="0"/>
              <a:t>2) Anatomia di un sequestro emozionale </a:t>
            </a:r>
          </a:p>
        </p:txBody>
      </p:sp>
      <p:pic>
        <p:nvPicPr>
          <p:cNvPr id="9218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04" y="1042764"/>
            <a:ext cx="4400552" cy="38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63682" y="4928778"/>
            <a:ext cx="84166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it-IT" sz="2400" dirty="0"/>
              <a:t>l’amigdala è una centralina programmata per inoltrare </a:t>
            </a:r>
          </a:p>
          <a:p>
            <a:pPr lvl="0" algn="ctr"/>
            <a:r>
              <a:rPr lang="it-IT" sz="2400" dirty="0"/>
              <a:t>chiamate di emergenza. </a:t>
            </a:r>
          </a:p>
          <a:p>
            <a:pPr algn="ctr"/>
            <a:r>
              <a:rPr lang="it-IT" sz="2400" dirty="0"/>
              <a:t>I VIGILI DEL FUOCO, POLIZIA. VICINI ECC. </a:t>
            </a:r>
          </a:p>
          <a:p>
            <a:pPr algn="ctr"/>
            <a:r>
              <a:rPr lang="it-IT" sz="2400" dirty="0"/>
              <a:t>e ha il potere  di sequestrare tutto il cervello</a:t>
            </a:r>
          </a:p>
        </p:txBody>
      </p:sp>
    </p:spTree>
    <p:extLst>
      <p:ext uri="{BB962C8B-B14F-4D97-AF65-F5344CB8AC3E}">
        <p14:creationId xmlns:p14="http://schemas.microsoft.com/office/powerpoint/2010/main" val="21285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862631" y="1204436"/>
            <a:ext cx="73877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L’amigdala </a:t>
            </a:r>
          </a:p>
          <a:p>
            <a:pPr algn="ctr"/>
            <a:r>
              <a:rPr lang="it-IT" sz="3600" dirty="0"/>
              <a:t>custodisce la memoria emozionale </a:t>
            </a:r>
          </a:p>
          <a:p>
            <a:pPr algn="ctr"/>
            <a:r>
              <a:rPr lang="it-IT" sz="3600" dirty="0"/>
              <a:t>e se la si escludesse, </a:t>
            </a:r>
          </a:p>
          <a:p>
            <a:pPr algn="ctr"/>
            <a:r>
              <a:rPr lang="it-IT" sz="3600" dirty="0"/>
              <a:t>la neocorteccia non sarebbe più </a:t>
            </a:r>
          </a:p>
          <a:p>
            <a:pPr algn="ctr"/>
            <a:r>
              <a:rPr lang="it-IT" sz="3600" dirty="0"/>
              <a:t>in grado di scatenare </a:t>
            </a:r>
          </a:p>
          <a:p>
            <a:pPr algn="ctr"/>
            <a:r>
              <a:rPr lang="it-IT" sz="3600" dirty="0"/>
              <a:t>le reazioni emotive del passato. 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/>
              <a:t>Tutto diventa grigia neutralità.</a:t>
            </a:r>
          </a:p>
        </p:txBody>
      </p:sp>
    </p:spTree>
    <p:extLst>
      <p:ext uri="{BB962C8B-B14F-4D97-AF65-F5344CB8AC3E}">
        <p14:creationId xmlns:p14="http://schemas.microsoft.com/office/powerpoint/2010/main" val="241263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6141" y="1332683"/>
            <a:ext cx="8551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Parte seconda  </a:t>
            </a:r>
          </a:p>
          <a:p>
            <a:pPr algn="ctr"/>
            <a:r>
              <a:rPr lang="it-IT" sz="4400" b="1" dirty="0"/>
              <a:t>La natura dell'intelligenza emotiva</a:t>
            </a:r>
          </a:p>
          <a:p>
            <a:pPr algn="ctr"/>
            <a:r>
              <a:rPr lang="it-IT" sz="4400" b="1" dirty="0"/>
              <a:t> </a:t>
            </a:r>
          </a:p>
          <a:p>
            <a:pPr algn="ctr"/>
            <a:r>
              <a:rPr lang="it-IT" sz="2800" dirty="0"/>
              <a:t>3. Quando intelligente è uguale a ottuso  </a:t>
            </a:r>
          </a:p>
          <a:p>
            <a:pPr algn="ctr"/>
            <a:r>
              <a:rPr lang="it-IT" sz="2800" dirty="0"/>
              <a:t>4. Conosci te stesso </a:t>
            </a:r>
          </a:p>
          <a:p>
            <a:pPr algn="ctr"/>
            <a:r>
              <a:rPr lang="it-IT" sz="2800" dirty="0"/>
              <a:t>5. Schiavi delle passioni  </a:t>
            </a:r>
          </a:p>
          <a:p>
            <a:pPr algn="ctr"/>
            <a:r>
              <a:rPr lang="it-IT" sz="2800" dirty="0"/>
              <a:t>6. Intelligenza emotiva: una capacità fondamentale </a:t>
            </a:r>
          </a:p>
          <a:p>
            <a:pPr algn="ctr"/>
            <a:r>
              <a:rPr lang="it-IT" sz="2800" dirty="0"/>
              <a:t>7. Le radici dell’empatia  </a:t>
            </a:r>
          </a:p>
          <a:p>
            <a:pPr algn="ctr"/>
            <a:r>
              <a:rPr lang="it-IT" sz="2800" dirty="0"/>
              <a:t>8. Le arti sociali</a:t>
            </a:r>
          </a:p>
        </p:txBody>
      </p:sp>
    </p:spTree>
    <p:extLst>
      <p:ext uri="{BB962C8B-B14F-4D97-AF65-F5344CB8AC3E}">
        <p14:creationId xmlns:p14="http://schemas.microsoft.com/office/powerpoint/2010/main" val="59054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3074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" y="2084927"/>
            <a:ext cx="4953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magine correlat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29" y="2084926"/>
            <a:ext cx="38290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302" y="1027289"/>
            <a:ext cx="8255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Uno studente accoltellò il suo professore, </a:t>
            </a:r>
          </a:p>
          <a:p>
            <a:pPr algn="ctr"/>
            <a:r>
              <a:rPr lang="it-IT" sz="2800" dirty="0"/>
              <a:t>poi si diplomò a pienissimi voti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303" y="4682556"/>
            <a:ext cx="825557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A volte persone brillanti e con QI elevato </a:t>
            </a:r>
          </a:p>
          <a:p>
            <a:pPr algn="ctr"/>
            <a:r>
              <a:rPr lang="it-IT" sz="2800" dirty="0"/>
              <a:t>possono incagliarsi nelle secche </a:t>
            </a:r>
          </a:p>
          <a:p>
            <a:pPr algn="ctr"/>
            <a:r>
              <a:rPr lang="it-IT" sz="2800" dirty="0"/>
              <a:t>di pressioni senza freni e impulsi burrascosi, </a:t>
            </a:r>
          </a:p>
          <a:p>
            <a:pPr algn="ctr"/>
            <a:r>
              <a:rPr lang="it-IT" sz="2800" u="sng" dirty="0"/>
              <a:t>spaventosamente incapaci nei flutti della vita privata.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33861" y="417491"/>
            <a:ext cx="6319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/>
              <a:t>3. Quando intelligente è uguale a ottuso  </a:t>
            </a:r>
          </a:p>
        </p:txBody>
      </p:sp>
    </p:spTree>
    <p:extLst>
      <p:ext uri="{BB962C8B-B14F-4D97-AF65-F5344CB8AC3E}">
        <p14:creationId xmlns:p14="http://schemas.microsoft.com/office/powerpoint/2010/main" val="21014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8600" y="1127504"/>
            <a:ext cx="8494279" cy="4524315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Dovremmo passare meno tempo a classificare i bambini </a:t>
            </a:r>
          </a:p>
          <a:p>
            <a:pPr algn="ctr"/>
            <a:r>
              <a:rPr lang="it-IT" sz="4800" dirty="0"/>
              <a:t>e più tempo ad aiutarli </a:t>
            </a:r>
          </a:p>
          <a:p>
            <a:pPr algn="ctr"/>
            <a:r>
              <a:rPr lang="it-IT" sz="4800" dirty="0"/>
              <a:t>a identificare e coltivare </a:t>
            </a:r>
          </a:p>
          <a:p>
            <a:pPr algn="ctr"/>
            <a:r>
              <a:rPr lang="it-IT" sz="4800" dirty="0"/>
              <a:t>le loro competenze </a:t>
            </a:r>
          </a:p>
          <a:p>
            <a:pPr algn="ctr"/>
            <a:r>
              <a:rPr lang="it-IT" sz="4800" dirty="0"/>
              <a:t>e i loro talenti naturali </a:t>
            </a:r>
          </a:p>
        </p:txBody>
      </p:sp>
    </p:spTree>
    <p:extLst>
      <p:ext uri="{BB962C8B-B14F-4D97-AF65-F5344CB8AC3E}">
        <p14:creationId xmlns:p14="http://schemas.microsoft.com/office/powerpoint/2010/main" val="5387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esto 2"/>
          <p:cNvSpPr>
            <a:spLocks noGrp="1"/>
          </p:cNvSpPr>
          <p:nvPr>
            <p:ph type="body" sz="quarter" idx="19"/>
          </p:nvPr>
        </p:nvSpPr>
        <p:spPr>
          <a:xfrm>
            <a:off x="1000125" y="6556375"/>
            <a:ext cx="2295525" cy="180975"/>
          </a:xfrm>
        </p:spPr>
        <p:txBody>
          <a:bodyPr/>
          <a:lstStyle/>
          <a:p>
            <a:pPr eaLnBrk="1" hangingPunct="1">
              <a:lnSpc>
                <a:spcPts val="875"/>
              </a:lnSpc>
              <a:spcBef>
                <a:spcPct val="0"/>
              </a:spcBef>
            </a:pPr>
            <a:r>
              <a:rPr lang="it-IT" altLang="it-IT">
                <a:latin typeface="Frutiger LT Std 45 Light"/>
              </a:rPr>
              <a:t>Creiamo Edilizia Sostenibile</a:t>
            </a:r>
          </a:p>
        </p:txBody>
      </p:sp>
      <p:sp>
        <p:nvSpPr>
          <p:cNvPr id="4099" name="Segnaposto testo 3"/>
          <p:cNvSpPr>
            <a:spLocks noGrp="1"/>
          </p:cNvSpPr>
          <p:nvPr>
            <p:ph type="body" idx="20"/>
          </p:nvPr>
        </p:nvSpPr>
        <p:spPr>
          <a:xfrm>
            <a:off x="6046788" y="6597650"/>
            <a:ext cx="2628900" cy="260350"/>
          </a:xfrm>
        </p:spPr>
        <p:txBody>
          <a:bodyPr/>
          <a:lstStyle/>
          <a:p>
            <a:pPr eaLnBrk="1" hangingPunct="1">
              <a:lnSpc>
                <a:spcPts val="875"/>
              </a:lnSpc>
              <a:spcBef>
                <a:spcPct val="0"/>
              </a:spcBef>
            </a:pPr>
            <a:r>
              <a:rPr lang="it-IT" altLang="it-IT">
                <a:latin typeface="Frutiger LT Std 45 Light"/>
              </a:rPr>
              <a:t>Danilo Dadda A.D.  Vanoncini Spa</a:t>
            </a:r>
          </a:p>
          <a:p>
            <a:pPr eaLnBrk="1" hangingPunct="1">
              <a:lnSpc>
                <a:spcPts val="875"/>
              </a:lnSpc>
              <a:spcBef>
                <a:spcPct val="0"/>
              </a:spcBef>
            </a:pPr>
            <a:endParaRPr lang="it-IT" altLang="it-IT">
              <a:latin typeface="Frutiger LT Std 45 Light"/>
            </a:endParaRPr>
          </a:p>
        </p:txBody>
      </p:sp>
      <p:pic>
        <p:nvPicPr>
          <p:cNvPr id="4100" name="Picture 2" descr="C:\Documents and Settings\TECNICO7\Desktop\ARKETIPO Nuova sede Vanoncini spa\Edificio Finito\IMG_7617 ritoccata + ba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4512"/>
          <a:stretch>
            <a:fillRect/>
          </a:stretch>
        </p:blipFill>
        <p:spPr bwMode="auto">
          <a:xfrm>
            <a:off x="5735638" y="4408488"/>
            <a:ext cx="24685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8" descr="IR_0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44975"/>
            <a:ext cx="2419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23" descr="081210 blower door test 008.jpg"/>
          <p:cNvPicPr>
            <a:picLocks noChangeAspect="1"/>
          </p:cNvPicPr>
          <p:nvPr/>
        </p:nvPicPr>
        <p:blipFill>
          <a:blip r:embed="rId4"/>
          <a:srcRect l="22147" t="22147" r="19931" b="14764"/>
          <a:stretch>
            <a:fillRect/>
          </a:stretch>
        </p:blipFill>
        <p:spPr bwMode="auto">
          <a:xfrm>
            <a:off x="876300" y="5289550"/>
            <a:ext cx="965200" cy="8382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magine 6" descr="colognola ret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7913"/>
            <a:ext cx="2435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938213" y="3254375"/>
            <a:ext cx="7264400" cy="48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0000"/>
                </a:solidFill>
                <a:latin typeface="Tahoma" pitchFamily="34" charset="0"/>
              </a:rPr>
              <a:t>…oggi il mondo </a:t>
            </a:r>
            <a:r>
              <a:rPr lang="it-IT" altLang="it-IT" sz="2600" b="1">
                <a:solidFill>
                  <a:srgbClr val="0033CC"/>
                </a:solidFill>
                <a:latin typeface="Tahoma" pitchFamily="34" charset="0"/>
              </a:rPr>
              <a:t>VANONCINI Spa…</a:t>
            </a:r>
            <a:endParaRPr lang="it-IT" altLang="it-IT" sz="26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4105" name="Immagine 4" descr="_MG_287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100138"/>
            <a:ext cx="23717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magine 7" descr="Esempio 1 nodo progett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57700"/>
            <a:ext cx="12207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4"/>
          <p:cNvSpPr txBox="1">
            <a:spLocks noChangeArrowheads="1"/>
          </p:cNvSpPr>
          <p:nvPr/>
        </p:nvSpPr>
        <p:spPr bwMode="auto">
          <a:xfrm>
            <a:off x="3276600" y="2840038"/>
            <a:ext cx="2339975" cy="3079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Distribuzione materiale S/R </a:t>
            </a:r>
          </a:p>
        </p:txBody>
      </p:sp>
      <p:sp>
        <p:nvSpPr>
          <p:cNvPr id="4108" name="Text Box 4"/>
          <p:cNvSpPr txBox="1">
            <a:spLocks noChangeArrowheads="1"/>
          </p:cNvSpPr>
          <p:nvPr/>
        </p:nvSpPr>
        <p:spPr bwMode="auto">
          <a:xfrm>
            <a:off x="546100" y="2840038"/>
            <a:ext cx="2620963" cy="3079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Grandi Cantieri S/R </a:t>
            </a:r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5738813" y="2840038"/>
            <a:ext cx="2794000" cy="29686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E</a:t>
            </a:r>
            <a:r>
              <a:rPr lang="it-IT" altLang="it-IT" sz="1400" baseline="3000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it-IT" altLang="it-IT" sz="11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E</a:t>
            </a:r>
            <a:r>
              <a:rPr lang="it-IT" altLang="it-IT" sz="1100">
                <a:solidFill>
                  <a:schemeClr val="bg1"/>
                </a:solidFill>
                <a:latin typeface="Arial" pitchFamily="34" charset="0"/>
              </a:rPr>
              <a:t>difici </a:t>
            </a: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E</a:t>
            </a:r>
            <a:r>
              <a:rPr lang="it-IT" altLang="it-IT" sz="1100">
                <a:solidFill>
                  <a:schemeClr val="bg1"/>
                </a:solidFill>
                <a:latin typeface="Arial" pitchFamily="34" charset="0"/>
              </a:rPr>
              <a:t>nergeticamente </a:t>
            </a: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E</a:t>
            </a:r>
            <a:r>
              <a:rPr lang="it-IT" altLang="it-IT" sz="1100">
                <a:solidFill>
                  <a:schemeClr val="bg1"/>
                </a:solidFill>
                <a:latin typeface="Arial" pitchFamily="34" charset="0"/>
              </a:rPr>
              <a:t>fficienti </a:t>
            </a:r>
          </a:p>
        </p:txBody>
      </p:sp>
      <p:sp>
        <p:nvSpPr>
          <p:cNvPr id="4110" name="Text Box 4"/>
          <p:cNvSpPr txBox="1">
            <a:spLocks noChangeArrowheads="1"/>
          </p:cNvSpPr>
          <p:nvPr/>
        </p:nvSpPr>
        <p:spPr bwMode="auto">
          <a:xfrm>
            <a:off x="5738813" y="3886200"/>
            <a:ext cx="2794000" cy="296863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10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Condivisione in Academy</a:t>
            </a:r>
            <a:r>
              <a:rPr lang="it-IT" altLang="it-IT" sz="11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111" name="Text Box 4"/>
          <p:cNvSpPr txBox="1">
            <a:spLocks noChangeArrowheads="1"/>
          </p:cNvSpPr>
          <p:nvPr/>
        </p:nvSpPr>
        <p:spPr bwMode="auto">
          <a:xfrm>
            <a:off x="611188" y="3886200"/>
            <a:ext cx="2481262" cy="30638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 Monitoraggio </a:t>
            </a:r>
          </a:p>
        </p:txBody>
      </p:sp>
      <p:sp>
        <p:nvSpPr>
          <p:cNvPr id="4112" name="Text Box 4"/>
          <p:cNvSpPr txBox="1">
            <a:spLocks noChangeArrowheads="1"/>
          </p:cNvSpPr>
          <p:nvPr/>
        </p:nvSpPr>
        <p:spPr bwMode="auto">
          <a:xfrm>
            <a:off x="3276600" y="3886200"/>
            <a:ext cx="2339975" cy="30638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rogettazione &amp; </a:t>
            </a:r>
            <a:r>
              <a:rPr lang="it-IT" altLang="it-IT" sz="1400">
                <a:solidFill>
                  <a:schemeClr val="bg1"/>
                </a:solidFill>
                <a:latin typeface="Arial" pitchFamily="34" charset="0"/>
              </a:rPr>
              <a:t>C</a:t>
            </a: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onsulenza </a:t>
            </a:r>
          </a:p>
        </p:txBody>
      </p:sp>
      <p:pic>
        <p:nvPicPr>
          <p:cNvPr id="4113" name="Immagine 18" descr="Esempio 2 nodo progett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260850"/>
            <a:ext cx="10985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 descr="KHCC_Con_Ber_4c_6cm"/>
          <p:cNvPicPr>
            <a:picLocks noChangeAspect="1" noChangeArrowheads="1"/>
          </p:cNvPicPr>
          <p:nvPr/>
        </p:nvPicPr>
        <p:blipFill>
          <a:blip r:embed="rId9"/>
          <a:srcRect t="1666" b="1666"/>
          <a:stretch>
            <a:fillRect/>
          </a:stretch>
        </p:blipFill>
        <p:spPr bwMode="auto">
          <a:xfrm>
            <a:off x="4862513" y="5649913"/>
            <a:ext cx="754062" cy="6635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20" descr="081210 blower door test 047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4588" y="5124450"/>
            <a:ext cx="833437" cy="11795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Immagine 6" descr="fuoco_.png"/>
          <p:cNvPicPr>
            <a:picLocks noChangeAspect="1"/>
          </p:cNvPicPr>
          <p:nvPr/>
        </p:nvPicPr>
        <p:blipFill>
          <a:blip r:embed="rId11">
            <a:lum bright="-2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232275"/>
            <a:ext cx="66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4" descr="C:\Documents and Settings\TECNICO7\Desktop\ARKETIPO Nuova sede Vanoncini spa\Targhetta CasaClima Classe ORO\Targagoldjpe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" b="4008"/>
          <a:stretch>
            <a:fillRect/>
          </a:stretch>
        </p:blipFill>
        <p:spPr bwMode="auto">
          <a:xfrm>
            <a:off x="1749425" y="5583238"/>
            <a:ext cx="787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" descr="C:\Documents and Settings\TECNICO7\Desktop\ARKETIPO Nuova sede Vanoncini spa\Premiazione CUBO d'oro CasaClima Award 2011 2011\Cubo CasaClimabi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2238" r="3378" b="2238"/>
          <a:stretch>
            <a:fillRect/>
          </a:stretch>
        </p:blipFill>
        <p:spPr bwMode="auto">
          <a:xfrm>
            <a:off x="889000" y="5845175"/>
            <a:ext cx="4556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" descr="P:\REFERENZE e COMUNICAZIONE\CONVEGNI EVENTI FIERE\2016\160921 Progettare per Costruire - Arch. BG\160921 FOTO VRn\IMG_16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378325"/>
            <a:ext cx="30543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Immagin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77913"/>
            <a:ext cx="262096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12" descr="http://www.vanoncini.it/sites/default/files/styles/apertura/public/immagini/case-history/vanoncini_brise_soleil_torre_boldone.jpg?itok=RhgwB5H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077913"/>
            <a:ext cx="28114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4" descr="C:\Documents and Settings\TECNICO7\Desktop\ARKETIPO Nuova sede Vanoncini spa\Targhetta CasaClima Classe ORO\Targagoldjpe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" b="4008"/>
          <a:stretch>
            <a:fillRect/>
          </a:stretch>
        </p:blipFill>
        <p:spPr bwMode="auto">
          <a:xfrm>
            <a:off x="5765800" y="2260600"/>
            <a:ext cx="544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Segnaposto testo 1"/>
          <p:cNvSpPr>
            <a:spLocks noGrp="1"/>
          </p:cNvSpPr>
          <p:nvPr>
            <p:ph type="body" idx="18"/>
          </p:nvPr>
        </p:nvSpPr>
        <p:spPr>
          <a:xfrm>
            <a:off x="323850" y="228600"/>
            <a:ext cx="8064500" cy="5540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ts val="2188"/>
              </a:lnSpc>
              <a:spcBef>
                <a:spcPct val="0"/>
              </a:spcBef>
            </a:pPr>
            <a:r>
              <a:rPr lang="it-IT" altLang="it-IT" dirty="0">
                <a:latin typeface="Frutiger LT Std 45 Light"/>
              </a:rPr>
              <a:t>    MBS 19 e 20 febbraio 2019                                      Intelligenza emotiva</a:t>
            </a:r>
            <a:endParaRPr lang="it-IT" altLang="it-IT" b="0" dirty="0"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71985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8209" y="1159317"/>
            <a:ext cx="84062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/>
              <a:t>pag. 81:</a:t>
            </a:r>
          </a:p>
          <a:p>
            <a:pPr algn="ctr"/>
            <a:r>
              <a:rPr lang="it-IT" sz="5400" dirty="0"/>
              <a:t>«probabilmente </a:t>
            </a:r>
          </a:p>
          <a:p>
            <a:pPr algn="ctr"/>
            <a:r>
              <a:rPr lang="it-IT" sz="5400" dirty="0"/>
              <a:t>non esisterà mai un test </a:t>
            </a:r>
          </a:p>
          <a:p>
            <a:pPr algn="ctr"/>
            <a:r>
              <a:rPr lang="it-IT" sz="5400" dirty="0"/>
              <a:t>per misurare </a:t>
            </a:r>
          </a:p>
          <a:p>
            <a:pPr algn="ctr"/>
            <a:r>
              <a:rPr lang="it-IT" sz="5400" dirty="0"/>
              <a:t>l’intelligenza di questo tipo» </a:t>
            </a:r>
          </a:p>
        </p:txBody>
      </p:sp>
    </p:spTree>
    <p:extLst>
      <p:ext uri="{BB962C8B-B14F-4D97-AF65-F5344CB8AC3E}">
        <p14:creationId xmlns:p14="http://schemas.microsoft.com/office/powerpoint/2010/main" val="208819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7170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83" y="1084644"/>
            <a:ext cx="62579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23860" y="455275"/>
            <a:ext cx="3532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/>
              <a:t>4. Conosci te stesso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0325" y="4456377"/>
            <a:ext cx="7907481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Inferno e paradiso</a:t>
            </a:r>
          </a:p>
          <a:p>
            <a:pPr algn="ctr"/>
            <a:r>
              <a:rPr lang="it-IT" sz="2800" dirty="0"/>
              <a:t>La differenza che passa tra l’essere travolti </a:t>
            </a:r>
          </a:p>
          <a:p>
            <a:pPr algn="ctr"/>
            <a:r>
              <a:rPr lang="it-IT" sz="2800" dirty="0"/>
              <a:t>da una furia omicida verso qualcuno e il pensare introspettivamente: “ecco, ciò che provo è collera”</a:t>
            </a:r>
          </a:p>
        </p:txBody>
      </p:sp>
    </p:spTree>
    <p:extLst>
      <p:ext uri="{BB962C8B-B14F-4D97-AF65-F5344CB8AC3E}">
        <p14:creationId xmlns:p14="http://schemas.microsoft.com/office/powerpoint/2010/main" val="31210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AutoShape 2" descr="Risultati immagini per autista incazzato immagin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4" name="Picture 4" descr="Risultati immagini per autista incazzato immag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97" y="1128916"/>
            <a:ext cx="5477741" cy="39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42509" y="476571"/>
            <a:ext cx="4588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dirty="0"/>
              <a:t>5) Schiavi delle passioni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43032" y="4928778"/>
            <a:ext cx="86579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Se invece pensi:</a:t>
            </a:r>
          </a:p>
          <a:p>
            <a:r>
              <a:rPr lang="it-IT" sz="3200" dirty="0"/>
              <a:t>Non mi ha visto, starà andando in ospedale…, </a:t>
            </a:r>
          </a:p>
          <a:p>
            <a:pPr algn="ctr"/>
            <a:r>
              <a:rPr lang="it-IT" sz="3200" u="sng" dirty="0"/>
              <a:t>la realtà cambia.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5466" y="3995673"/>
            <a:ext cx="865793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Un automobilista  ti taglia la strada, lo uccideresti, dietro uno ti suona,.. MA VAFF….!</a:t>
            </a:r>
          </a:p>
        </p:txBody>
      </p:sp>
    </p:spTree>
    <p:extLst>
      <p:ext uri="{BB962C8B-B14F-4D97-AF65-F5344CB8AC3E}">
        <p14:creationId xmlns:p14="http://schemas.microsoft.com/office/powerpoint/2010/main" val="1785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540327" y="1207854"/>
            <a:ext cx="82607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La collera non è mai </a:t>
            </a:r>
          </a:p>
          <a:p>
            <a:pPr algn="ctr"/>
            <a:r>
              <a:rPr lang="it-IT" sz="4800" dirty="0"/>
              <a:t>senza ragione, </a:t>
            </a:r>
          </a:p>
          <a:p>
            <a:pPr algn="ctr"/>
            <a:r>
              <a:rPr lang="it-IT" sz="4800" dirty="0"/>
              <a:t>difficilmente ne ha una buona</a:t>
            </a:r>
          </a:p>
          <a:p>
            <a:r>
              <a:rPr lang="it-IT" sz="4800" dirty="0"/>
              <a:t>						</a:t>
            </a:r>
            <a:r>
              <a:rPr lang="it-IT" sz="3600" i="1" dirty="0"/>
              <a:t>B. Franklin</a:t>
            </a:r>
          </a:p>
          <a:p>
            <a:endParaRPr lang="it-IT" sz="4800" dirty="0"/>
          </a:p>
          <a:p>
            <a:r>
              <a:rPr lang="it-IT" dirty="0"/>
              <a:t> </a:t>
            </a:r>
          </a:p>
          <a:p>
            <a:r>
              <a:rPr lang="it-IT" sz="3200" dirty="0"/>
              <a:t>La collera si autoalimenta.</a:t>
            </a:r>
          </a:p>
        </p:txBody>
      </p:sp>
    </p:spTree>
    <p:extLst>
      <p:ext uri="{BB962C8B-B14F-4D97-AF65-F5344CB8AC3E}">
        <p14:creationId xmlns:p14="http://schemas.microsoft.com/office/powerpoint/2010/main" val="1918611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12290" name="Picture 2" descr="Risultati immagini per studente terrorizza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97" y="1644792"/>
            <a:ext cx="62579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02772" y="1038615"/>
            <a:ext cx="6702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u="sng" dirty="0"/>
              <a:t>6) Intelligenza emotiva. Una capacità fondamentale 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290945" y="4536364"/>
            <a:ext cx="8478982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L’intelligenza emotiva è un’abilità fondamentale </a:t>
            </a:r>
          </a:p>
          <a:p>
            <a:pPr algn="ctr"/>
            <a:r>
              <a:rPr lang="it-IT" sz="3200" dirty="0"/>
              <a:t>che influenza profondamente tutte le altre.</a:t>
            </a:r>
          </a:p>
        </p:txBody>
      </p:sp>
    </p:spTree>
    <p:extLst>
      <p:ext uri="{BB962C8B-B14F-4D97-AF65-F5344CB8AC3E}">
        <p14:creationId xmlns:p14="http://schemas.microsoft.com/office/powerpoint/2010/main" val="28268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696191" y="1194184"/>
            <a:ext cx="76477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Gli studenti inclini alla </a:t>
            </a:r>
            <a:r>
              <a:rPr lang="it-IT" sz="3200" b="1" u="sng" dirty="0"/>
              <a:t>speranza</a:t>
            </a:r>
            <a:r>
              <a:rPr lang="it-IT" sz="3200" dirty="0"/>
              <a:t> </a:t>
            </a:r>
          </a:p>
          <a:p>
            <a:pPr algn="ctr"/>
            <a:r>
              <a:rPr lang="it-IT" sz="3200" dirty="0"/>
              <a:t>si prefiggono </a:t>
            </a:r>
            <a:r>
              <a:rPr lang="it-IT" sz="3200" b="1" u="sng" dirty="0"/>
              <a:t>obbiettivi più ambiziosi </a:t>
            </a:r>
            <a:r>
              <a:rPr lang="it-IT" sz="3200" dirty="0"/>
              <a:t>e sanno </a:t>
            </a:r>
            <a:r>
              <a:rPr lang="it-IT" sz="3200" b="1" u="sng" dirty="0"/>
              <a:t>quanto impegnarsi </a:t>
            </a:r>
            <a:r>
              <a:rPr lang="it-IT" sz="3200" dirty="0"/>
              <a:t>per raggiungerli. </a:t>
            </a:r>
          </a:p>
          <a:p>
            <a:pPr algn="ctr"/>
            <a:r>
              <a:rPr lang="it-IT" sz="3200" dirty="0"/>
              <a:t>La speranza è la convinzione di avere </a:t>
            </a:r>
          </a:p>
          <a:p>
            <a:pPr algn="ctr"/>
            <a:r>
              <a:rPr lang="it-IT" sz="3200" dirty="0"/>
              <a:t>sia la volontà che i mezzi </a:t>
            </a:r>
          </a:p>
          <a:p>
            <a:pPr algn="ctr"/>
            <a:r>
              <a:rPr lang="it-IT" sz="3200" dirty="0"/>
              <a:t>per raggiungere i propri obbiettivi, </a:t>
            </a:r>
          </a:p>
          <a:p>
            <a:pPr algn="ctr"/>
            <a:r>
              <a:rPr lang="it-IT" sz="3200" dirty="0"/>
              <a:t>quali che siano. </a:t>
            </a:r>
          </a:p>
          <a:p>
            <a:pPr algn="ctr"/>
            <a:r>
              <a:rPr lang="it-IT" sz="3200" dirty="0"/>
              <a:t>La capacità di frantumare un compito di grande difficoltà </a:t>
            </a:r>
          </a:p>
          <a:p>
            <a:pPr algn="ctr"/>
            <a:r>
              <a:rPr lang="it-IT" sz="3200" dirty="0"/>
              <a:t>in tanti piccoli e maneggevoli.</a:t>
            </a:r>
          </a:p>
        </p:txBody>
      </p:sp>
    </p:spTree>
    <p:extLst>
      <p:ext uri="{BB962C8B-B14F-4D97-AF65-F5344CB8AC3E}">
        <p14:creationId xmlns:p14="http://schemas.microsoft.com/office/powerpoint/2010/main" val="41285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14338" name="Picture 2" descr="Risultati immagini per bambino davanti alle caramel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92" y="305480"/>
            <a:ext cx="5332496" cy="39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01720" y="4291387"/>
            <a:ext cx="8718569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Una scarsa capacità di controllare i propri impulsi nell’infanzia è anche un potente fattore predittivo della delinquenza in anni successivi, </a:t>
            </a:r>
          </a:p>
          <a:p>
            <a:pPr algn="ctr"/>
            <a:r>
              <a:rPr lang="it-IT" sz="3200" dirty="0"/>
              <a:t>e anche in questo caso si rivela più efficace del QI </a:t>
            </a:r>
          </a:p>
        </p:txBody>
      </p:sp>
    </p:spTree>
    <p:extLst>
      <p:ext uri="{BB962C8B-B14F-4D97-AF65-F5344CB8AC3E}">
        <p14:creationId xmlns:p14="http://schemas.microsoft.com/office/powerpoint/2010/main" val="174155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13314" name="Picture 2" descr="Risultati immagini per matt biond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49688"/>
            <a:ext cx="63246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90336" y="408684"/>
            <a:ext cx="5144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Ottimismo. Il grande fattore motivante.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0554" y="3524463"/>
            <a:ext cx="8312727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 dirty="0"/>
              <a:t>Matt Biondi alle olimpiadi di Seul del 1988. </a:t>
            </a:r>
          </a:p>
          <a:p>
            <a:r>
              <a:rPr lang="it-IT" sz="2400" dirty="0"/>
              <a:t>Gli americani stravedevano per lui, mentre invece perse le prime due gare. Vinse i cinque ori successivi perché era ottimista. </a:t>
            </a:r>
          </a:p>
          <a:p>
            <a:r>
              <a:rPr lang="it-IT" sz="2400" dirty="0"/>
              <a:t>Il suo allenatore e lo psicologo Martin  </a:t>
            </a:r>
            <a:r>
              <a:rPr lang="it-IT" sz="2400" dirty="0" err="1"/>
              <a:t>Seligman</a:t>
            </a:r>
            <a:r>
              <a:rPr lang="it-IT" sz="2400" dirty="0"/>
              <a:t> lo sottoposero ad esperimenti taroccandogli i tempi (peggiori) e quando lui ritentò migliorò ancora il tempo già strepitoso. </a:t>
            </a:r>
          </a:p>
          <a:p>
            <a:r>
              <a:rPr lang="it-IT" sz="2400" dirty="0"/>
              <a:t>Con altri questo esperimento non funzionò. Lo stato di flow</a:t>
            </a:r>
          </a:p>
        </p:txBody>
      </p:sp>
    </p:spTree>
    <p:extLst>
      <p:ext uri="{BB962C8B-B14F-4D97-AF65-F5344CB8AC3E}">
        <p14:creationId xmlns:p14="http://schemas.microsoft.com/office/powerpoint/2010/main" val="96099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2033" y="1132422"/>
            <a:ext cx="8779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La combinazione di un ragionevole talento </a:t>
            </a:r>
          </a:p>
          <a:p>
            <a:pPr algn="ctr"/>
            <a:r>
              <a:rPr lang="it-IT" sz="3200" dirty="0"/>
              <a:t>e la capacità di resistere alla sconfitta </a:t>
            </a:r>
          </a:p>
          <a:p>
            <a:pPr algn="ctr"/>
            <a:r>
              <a:rPr lang="it-IT" sz="3200" dirty="0"/>
              <a:t>porta al successo. </a:t>
            </a:r>
          </a:p>
          <a:p>
            <a:pPr algn="ctr"/>
            <a:r>
              <a:rPr lang="it-IT" sz="3200" b="1" dirty="0"/>
              <a:t>Gli ottimisti vendono il 37% in più dei pessimisti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59822" y="3745826"/>
            <a:ext cx="7824355" cy="1569660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La disposizione mentale del pessimista conduce alla disperazione, </a:t>
            </a:r>
          </a:p>
          <a:p>
            <a:pPr algn="ctr"/>
            <a:r>
              <a:rPr lang="it-IT" sz="3200" dirty="0"/>
              <a:t>quella dell’ottimista diffonde speranza</a:t>
            </a:r>
          </a:p>
        </p:txBody>
      </p:sp>
    </p:spTree>
    <p:extLst>
      <p:ext uri="{BB962C8B-B14F-4D97-AF65-F5344CB8AC3E}">
        <p14:creationId xmlns:p14="http://schemas.microsoft.com/office/powerpoint/2010/main" val="5004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15362" name="Picture 2" descr="Risultati immagini per empatia tra bambin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6" y="1111394"/>
            <a:ext cx="4762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33445" y="314037"/>
            <a:ext cx="4138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u="sng" dirty="0"/>
              <a:t>7) Le radici dell’empatia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380711" y="4403450"/>
            <a:ext cx="831272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b="1" dirty="0"/>
              <a:t>I soggetti empatici hanno un rendimento migliore </a:t>
            </a:r>
          </a:p>
          <a:p>
            <a:r>
              <a:rPr lang="it-IT" sz="2800" b="1" dirty="0"/>
              <a:t>Oppure…</a:t>
            </a:r>
          </a:p>
          <a:p>
            <a:r>
              <a:rPr lang="it-IT" sz="2800" b="1" dirty="0"/>
              <a:t>gli insegnanti</a:t>
            </a:r>
            <a:r>
              <a:rPr lang="it-IT" sz="2800" dirty="0"/>
              <a:t> preferiscono gli studenti</a:t>
            </a:r>
            <a:r>
              <a:rPr lang="it-IT" sz="2800" b="1" dirty="0"/>
              <a:t> empatici?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380711" y="3851598"/>
            <a:ext cx="8219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</a:t>
            </a:r>
            <a:r>
              <a:rPr lang="it-IT" sz="2400" b="1" dirty="0"/>
              <a:t>germe dell’empatia </a:t>
            </a:r>
            <a:r>
              <a:rPr lang="it-IT" sz="2400" dirty="0"/>
              <a:t>è rintracciabile sin dai primi giorni di vita.</a:t>
            </a:r>
          </a:p>
        </p:txBody>
      </p:sp>
    </p:spTree>
    <p:extLst>
      <p:ext uri="{BB962C8B-B14F-4D97-AF65-F5344CB8AC3E}">
        <p14:creationId xmlns:p14="http://schemas.microsoft.com/office/powerpoint/2010/main" val="416641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5" y="161349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1026" name="Picture 2" descr="https://images-na.ssl-images-amazon.com/images/I/61YSfPLR0RL._SX32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45" y="252074"/>
            <a:ext cx="30861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8709" y="383347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L'autore </a:t>
            </a:r>
          </a:p>
          <a:p>
            <a:r>
              <a:rPr lang="it-IT" dirty="0"/>
              <a:t>Daniel </a:t>
            </a:r>
            <a:r>
              <a:rPr lang="it-IT" dirty="0" err="1"/>
              <a:t>Goleman</a:t>
            </a:r>
            <a:r>
              <a:rPr lang="it-IT" dirty="0"/>
              <a:t> (Stockton USA 07 marzo 1946)</a:t>
            </a:r>
          </a:p>
          <a:p>
            <a:r>
              <a:rPr lang="it-IT" dirty="0"/>
              <a:t>ha insegnato Psicologia a Harvard ed è collaboratore scientifico del “New York Times”. È uno dei più apprezzati consulenti e conferenzieri a livello mondiale. Oltre al </a:t>
            </a:r>
            <a:r>
              <a:rPr lang="it-IT" dirty="0" err="1"/>
              <a:t>bestseller</a:t>
            </a:r>
            <a:r>
              <a:rPr lang="it-IT" dirty="0"/>
              <a:t> internazionale "Intelligenza emotiva", ha scritto numerosi libri pubblicati in tutto il mondo. </a:t>
            </a:r>
            <a:endParaRPr lang="it-IT" dirty="0">
              <a:effectLst/>
            </a:endParaRPr>
          </a:p>
        </p:txBody>
      </p:sp>
      <p:sp>
        <p:nvSpPr>
          <p:cNvPr id="5" name="AutoShape 6" descr="Risultati immagini per daniel golema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daniel golema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Daniel Gol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08" y="252074"/>
            <a:ext cx="2381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496345" y="5126136"/>
            <a:ext cx="3086099" cy="101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Scritto nel 1995</a:t>
            </a:r>
          </a:p>
          <a:p>
            <a:pPr algn="ctr"/>
            <a:r>
              <a:rPr lang="it-IT" dirty="0"/>
              <a:t>Prima edizione: Rizzoli 1996</a:t>
            </a:r>
          </a:p>
          <a:p>
            <a:pPr algn="ctr"/>
            <a:r>
              <a:rPr lang="it-IT" dirty="0"/>
              <a:t>486 pagine</a:t>
            </a:r>
          </a:p>
        </p:txBody>
      </p:sp>
    </p:spTree>
    <p:extLst>
      <p:ext uri="{BB962C8B-B14F-4D97-AF65-F5344CB8AC3E}">
        <p14:creationId xmlns:p14="http://schemas.microsoft.com/office/powerpoint/2010/main" val="175665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1428" y="1187073"/>
            <a:ext cx="8572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Il termine empatia venne usato per la prima volta negli anno 20 da  E.B. </a:t>
            </a:r>
            <a:r>
              <a:rPr lang="it-IT" sz="2800" dirty="0" err="1"/>
              <a:t>Titchener</a:t>
            </a:r>
            <a:r>
              <a:rPr lang="it-IT" sz="2800" dirty="0"/>
              <a:t> psicologo americano. </a:t>
            </a:r>
          </a:p>
          <a:p>
            <a:pPr algn="ctr"/>
            <a:r>
              <a:rPr lang="it-IT" sz="3200" dirty="0"/>
              <a:t>Dal greco </a:t>
            </a:r>
            <a:r>
              <a:rPr lang="it-IT" sz="3200" dirty="0" err="1"/>
              <a:t>Empatheia</a:t>
            </a:r>
            <a:r>
              <a:rPr lang="it-IT" sz="3200" dirty="0"/>
              <a:t> “sentire dentro”.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862631" y="2738755"/>
            <a:ext cx="7450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Empatia= Le radice dell’altruismo</a:t>
            </a:r>
          </a:p>
          <a:p>
            <a:pPr algn="ctr"/>
            <a:r>
              <a:rPr lang="it-IT" sz="3200" dirty="0"/>
              <a:t>L’opposto dell’empatia è l’antipatia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8209" y="3984735"/>
            <a:ext cx="8582891" cy="2062103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Quanto maggiore è l’empatia </a:t>
            </a:r>
          </a:p>
          <a:p>
            <a:pPr algn="ctr"/>
            <a:r>
              <a:rPr lang="it-IT" sz="3200" dirty="0"/>
              <a:t>tanto maggiore è il principio </a:t>
            </a:r>
          </a:p>
          <a:p>
            <a:pPr algn="ctr"/>
            <a:r>
              <a:rPr lang="it-IT" sz="3200" dirty="0"/>
              <a:t>secondo il quale le risorse dovrebbero essere distribuite in base alle reali esigenze della gente </a:t>
            </a:r>
          </a:p>
        </p:txBody>
      </p:sp>
    </p:spTree>
    <p:extLst>
      <p:ext uri="{BB962C8B-B14F-4D97-AF65-F5344CB8AC3E}">
        <p14:creationId xmlns:p14="http://schemas.microsoft.com/office/powerpoint/2010/main" val="7430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06267" y="842623"/>
            <a:ext cx="3315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u="sng" dirty="0"/>
              <a:t>8) Le arti sociali 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976744" y="1928244"/>
            <a:ext cx="7803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Essere in grado di </a:t>
            </a:r>
            <a:r>
              <a:rPr lang="it-IT" sz="3200" b="1" u="sng" dirty="0"/>
              <a:t>gestire le emozioni </a:t>
            </a:r>
            <a:r>
              <a:rPr lang="it-IT" sz="3200" dirty="0"/>
              <a:t>altrui </a:t>
            </a:r>
          </a:p>
          <a:p>
            <a:pPr algn="ctr"/>
            <a:r>
              <a:rPr lang="it-IT" sz="3200" dirty="0"/>
              <a:t>è un’abilità fondamentale nell’arte </a:t>
            </a:r>
          </a:p>
          <a:p>
            <a:pPr algn="ctr"/>
            <a:r>
              <a:rPr lang="it-IT" sz="3200" dirty="0"/>
              <a:t>di </a:t>
            </a:r>
            <a:r>
              <a:rPr lang="it-IT" sz="3200" b="1" u="sng" dirty="0"/>
              <a:t>trattare le relazioni interpersonali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25827" y="3651674"/>
            <a:ext cx="7076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Per </a:t>
            </a:r>
            <a:r>
              <a:rPr lang="it-IT" sz="3200" b="1" u="sng" dirty="0"/>
              <a:t>entrare in sintonia </a:t>
            </a:r>
            <a:r>
              <a:rPr lang="it-IT" sz="3200" dirty="0"/>
              <a:t>con gli altri </a:t>
            </a:r>
          </a:p>
          <a:p>
            <a:pPr algn="ctr"/>
            <a:r>
              <a:rPr lang="it-IT" sz="3200" dirty="0"/>
              <a:t>è necessaria una certa </a:t>
            </a:r>
            <a:r>
              <a:rPr lang="it-IT" sz="3200" b="1" u="sng" dirty="0"/>
              <a:t>calma interiore</a:t>
            </a:r>
            <a:r>
              <a:rPr lang="it-IT" sz="3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6072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5467" y="1151980"/>
            <a:ext cx="8748760" cy="2554545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Riuscire a controllare le emozioni di qualcun altro, l’arte raffinata delle relazioni, </a:t>
            </a:r>
          </a:p>
          <a:p>
            <a:pPr algn="ctr"/>
            <a:r>
              <a:rPr lang="it-IT" sz="3200" dirty="0"/>
              <a:t>richiede la maturità </a:t>
            </a:r>
          </a:p>
          <a:p>
            <a:pPr algn="ctr"/>
            <a:r>
              <a:rPr lang="it-IT" sz="3200" dirty="0"/>
              <a:t>di altre due capacità emozionali: </a:t>
            </a:r>
          </a:p>
          <a:p>
            <a:pPr algn="ctr"/>
            <a:r>
              <a:rPr lang="it-IT" sz="3200" u="sng" dirty="0"/>
              <a:t>l’autocontrollo e l’empatia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5522" y="3999589"/>
            <a:ext cx="8052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In verità è proprio la mancanza di queste capacità </a:t>
            </a:r>
          </a:p>
          <a:p>
            <a:pPr algn="ctr"/>
            <a:r>
              <a:rPr lang="it-IT" sz="2800" dirty="0"/>
              <a:t>che può portare l’individuo intellettualmente brillante a colare a picco nelle sue relazioni </a:t>
            </a:r>
          </a:p>
          <a:p>
            <a:pPr algn="ctr"/>
            <a:r>
              <a:rPr lang="it-IT" sz="2800" dirty="0"/>
              <a:t>rivelandosi arrogante, antipatico o insensibile</a:t>
            </a:r>
          </a:p>
        </p:txBody>
      </p:sp>
    </p:spTree>
    <p:extLst>
      <p:ext uri="{BB962C8B-B14F-4D97-AF65-F5344CB8AC3E}">
        <p14:creationId xmlns:p14="http://schemas.microsoft.com/office/powerpoint/2010/main" val="200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68889" y="1425926"/>
            <a:ext cx="7172476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/>
              <a:t>Parte terza  </a:t>
            </a:r>
          </a:p>
          <a:p>
            <a:pPr algn="ctr"/>
            <a:r>
              <a:rPr lang="it-IT" sz="4400" b="1" dirty="0"/>
              <a:t>Intelligenza emotiva applicata</a:t>
            </a:r>
          </a:p>
          <a:p>
            <a:pPr algn="ctr"/>
            <a:endParaRPr lang="it-IT" sz="4400" b="1" dirty="0"/>
          </a:p>
          <a:p>
            <a:pPr algn="ctr"/>
            <a:r>
              <a:rPr lang="it-IT" sz="3600" dirty="0"/>
              <a:t>9. Nemici intimi  </a:t>
            </a:r>
          </a:p>
          <a:p>
            <a:pPr algn="ctr"/>
            <a:r>
              <a:rPr lang="it-IT" sz="3600" dirty="0"/>
              <a:t>10. Dirigere col cuore  </a:t>
            </a:r>
          </a:p>
          <a:p>
            <a:pPr algn="ctr"/>
            <a:r>
              <a:rPr lang="it-IT" sz="3600" dirty="0"/>
              <a:t>11. Mente e medicina</a:t>
            </a:r>
          </a:p>
          <a:p>
            <a:pPr algn="ctr"/>
            <a:r>
              <a:rPr lang="it-IT" sz="6600" b="1" dirty="0"/>
              <a:t> 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416452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1026" name="Picture 2" descr="Risultati immagini per bambino e bambi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910516"/>
            <a:ext cx="53149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4186" y="1455049"/>
            <a:ext cx="86556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Nella coppia i comportamenti sbagliati dei partner </a:t>
            </a:r>
          </a:p>
          <a:p>
            <a:pPr algn="ctr"/>
            <a:r>
              <a:rPr lang="it-IT" sz="2400" dirty="0"/>
              <a:t>hanno le radici nelle differenze tra l’universo emozionale </a:t>
            </a:r>
          </a:p>
          <a:p>
            <a:pPr algn="ctr"/>
            <a:r>
              <a:rPr lang="it-IT" sz="2400" dirty="0"/>
              <a:t>dei bambini e quello delle bambine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591" y="5107862"/>
            <a:ext cx="822959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Questi universi sociali separati si intersecano raramente finché non cominciano i flirt dell’adolescenza.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133676" y="571976"/>
            <a:ext cx="2990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/>
              <a:t>9. Nemici intimi  </a:t>
            </a:r>
          </a:p>
        </p:txBody>
      </p:sp>
    </p:spTree>
    <p:extLst>
      <p:ext uri="{BB962C8B-B14F-4D97-AF65-F5344CB8AC3E}">
        <p14:creationId xmlns:p14="http://schemas.microsoft.com/office/powerpoint/2010/main" val="8667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955963" y="1467627"/>
            <a:ext cx="7471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Quando le madri giocano con i </a:t>
            </a:r>
            <a:r>
              <a:rPr lang="it-IT" sz="2800" dirty="0" err="1"/>
              <a:t>i</a:t>
            </a:r>
            <a:r>
              <a:rPr lang="it-IT" sz="2800" dirty="0"/>
              <a:t> loro bambini molto piccoli mostrano una </a:t>
            </a:r>
            <a:r>
              <a:rPr lang="it-IT" sz="2800" b="1" u="sng" dirty="0"/>
              <a:t>gamma di emozioni </a:t>
            </a:r>
            <a:r>
              <a:rPr lang="it-IT" sz="2800" dirty="0"/>
              <a:t>più ampia con le femmine che non con i maschi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49482" y="3081773"/>
            <a:ext cx="72216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 tredici anni le femmine diventano più inclini a tattiche aggressive e all’ostracismo, pettegolezzi e vendette interne, </a:t>
            </a:r>
          </a:p>
          <a:p>
            <a:r>
              <a:rPr lang="it-IT" sz="2800" dirty="0"/>
              <a:t>i maschi continuano a confrontarsi direttamente come prima, ignari delle strategie più subdole messe in atto dalle femmine.</a:t>
            </a:r>
          </a:p>
        </p:txBody>
      </p:sp>
    </p:spTree>
    <p:extLst>
      <p:ext uri="{BB962C8B-B14F-4D97-AF65-F5344CB8AC3E}">
        <p14:creationId xmlns:p14="http://schemas.microsoft.com/office/powerpoint/2010/main" val="38619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71588" y="1258761"/>
            <a:ext cx="6359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In generale quindi le </a:t>
            </a:r>
            <a:r>
              <a:rPr lang="it-IT" sz="2800" b="1" u="sng" dirty="0"/>
              <a:t>donne</a:t>
            </a:r>
            <a:r>
              <a:rPr lang="it-IT" sz="2800" dirty="0"/>
              <a:t> arrivano </a:t>
            </a:r>
          </a:p>
          <a:p>
            <a:r>
              <a:rPr lang="it-IT" sz="2800" dirty="0"/>
              <a:t>al matrimonio </a:t>
            </a:r>
            <a:r>
              <a:rPr lang="it-IT" sz="2800" b="1" u="sng" dirty="0"/>
              <a:t>più preparate </a:t>
            </a:r>
          </a:p>
          <a:p>
            <a:r>
              <a:rPr lang="it-IT" sz="2800" dirty="0"/>
              <a:t>al controllo delle emozioni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19645" y="2828836"/>
            <a:ext cx="6411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Per le mogli l’intimità </a:t>
            </a:r>
            <a:r>
              <a:rPr lang="it-IT" sz="2800" b="1" u="sng" dirty="0"/>
              <a:t>significa parlare</a:t>
            </a:r>
            <a:r>
              <a:rPr lang="it-IT" sz="2800" dirty="0"/>
              <a:t>, soprattutto della relazione in se stessa, </a:t>
            </a:r>
          </a:p>
          <a:p>
            <a:r>
              <a:rPr lang="it-IT" sz="2800" b="1" u="sng" dirty="0"/>
              <a:t>gli uomini</a:t>
            </a:r>
            <a:r>
              <a:rPr lang="it-IT" sz="2800" dirty="0"/>
              <a:t>, in linea di massima </a:t>
            </a:r>
          </a:p>
          <a:p>
            <a:r>
              <a:rPr lang="it-IT" sz="2800" b="1" u="sng" dirty="0"/>
              <a:t>non capiscono </a:t>
            </a:r>
          </a:p>
          <a:p>
            <a:r>
              <a:rPr lang="it-IT" sz="2800" dirty="0"/>
              <a:t>cosa vadano cercando le mogli.</a:t>
            </a:r>
          </a:p>
        </p:txBody>
      </p:sp>
    </p:spTree>
    <p:extLst>
      <p:ext uri="{BB962C8B-B14F-4D97-AF65-F5344CB8AC3E}">
        <p14:creationId xmlns:p14="http://schemas.microsoft.com/office/powerpoint/2010/main" val="27927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0441" y="1152638"/>
            <a:ext cx="8177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Una donna deve essere davvero depressa perché un uomo cominci a notare </a:t>
            </a:r>
          </a:p>
          <a:p>
            <a:r>
              <a:rPr lang="it-IT" sz="3600" dirty="0"/>
              <a:t>i suoi sentimenti, </a:t>
            </a:r>
          </a:p>
          <a:p>
            <a:r>
              <a:rPr lang="it-IT" sz="3600" dirty="0"/>
              <a:t>figuriamoci per chiederle </a:t>
            </a:r>
          </a:p>
          <a:p>
            <a:r>
              <a:rPr lang="it-IT" sz="3600" dirty="0"/>
              <a:t>cosa la renda triste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9154" y="4285123"/>
            <a:ext cx="7980218" cy="954107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Ciò che davvero conta per i destino del matrimonio </a:t>
            </a:r>
          </a:p>
          <a:p>
            <a:r>
              <a:rPr lang="it-IT" sz="2800" dirty="0"/>
              <a:t>è il modo in cui la coppia  discute queste dolenti note </a:t>
            </a:r>
          </a:p>
        </p:txBody>
      </p:sp>
    </p:spTree>
    <p:extLst>
      <p:ext uri="{BB962C8B-B14F-4D97-AF65-F5344CB8AC3E}">
        <p14:creationId xmlns:p14="http://schemas.microsoft.com/office/powerpoint/2010/main" val="8535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2050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05" y="693304"/>
            <a:ext cx="53054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6809" y="4577926"/>
            <a:ext cx="7876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Hai ritirato la tintoria? </a:t>
            </a:r>
          </a:p>
          <a:p>
            <a:r>
              <a:rPr lang="it-IT" sz="2800" dirty="0"/>
              <a:t>La tintoria? </a:t>
            </a:r>
            <a:r>
              <a:rPr lang="it-IT" sz="2800" dirty="0" err="1"/>
              <a:t>Vattela</a:t>
            </a:r>
            <a:r>
              <a:rPr lang="it-IT" sz="2800" dirty="0"/>
              <a:t> a prendere, non sono la serva.  </a:t>
            </a:r>
          </a:p>
          <a:p>
            <a:r>
              <a:rPr lang="it-IT" sz="2800" dirty="0"/>
              <a:t>Se tu fossi una brava serva faresti almeno il bucato</a:t>
            </a:r>
          </a:p>
        </p:txBody>
      </p:sp>
    </p:spTree>
    <p:extLst>
      <p:ext uri="{BB962C8B-B14F-4D97-AF65-F5344CB8AC3E}">
        <p14:creationId xmlns:p14="http://schemas.microsoft.com/office/powerpoint/2010/main" val="2209184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6809" y="1151297"/>
            <a:ext cx="7460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Agli uomini si consiglia di non evitare il conflitto, </a:t>
            </a:r>
          </a:p>
          <a:p>
            <a:pPr algn="ctr"/>
            <a:r>
              <a:rPr lang="it-IT" sz="4000" dirty="0"/>
              <a:t>e di comprendere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6809" y="3278015"/>
            <a:ext cx="79698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Le donne dovrebbero fare lo sforzo di stare attente a non attaccare i mariti, a non criticarli come persone </a:t>
            </a:r>
          </a:p>
          <a:p>
            <a:pPr algn="ctr"/>
            <a:r>
              <a:rPr lang="it-IT" sz="4000" dirty="0"/>
              <a:t>o esprimere disprezzo verso di loro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63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74072" y="1131198"/>
            <a:ext cx="813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				Sommario</a:t>
            </a:r>
          </a:p>
          <a:p>
            <a:endParaRPr lang="it-IT" sz="2400" b="1" dirty="0"/>
          </a:p>
          <a:p>
            <a:r>
              <a:rPr lang="it-IT" sz="2400" b="1" dirty="0"/>
              <a:t>Prefazione all’edizione italiana </a:t>
            </a:r>
            <a:r>
              <a:rPr lang="it-IT" sz="2400" dirty="0"/>
              <a:t>(perché questo libro?)</a:t>
            </a:r>
          </a:p>
          <a:p>
            <a:r>
              <a:rPr lang="it-IT" sz="2400" b="1" dirty="0"/>
              <a:t>La sfida di Aristotele</a:t>
            </a:r>
          </a:p>
          <a:p>
            <a:endParaRPr lang="it-IT" sz="2400" b="1" dirty="0"/>
          </a:p>
          <a:p>
            <a:r>
              <a:rPr lang="it-IT" sz="2400" b="1" dirty="0"/>
              <a:t>Parte prima - Intelligenza emotiva </a:t>
            </a:r>
            <a:endParaRPr lang="it-IT" sz="2400" dirty="0"/>
          </a:p>
          <a:p>
            <a:r>
              <a:rPr lang="it-IT" sz="2400" b="1" dirty="0"/>
              <a:t>Parte seconda - La natura dell'intelligenza emotiva </a:t>
            </a:r>
            <a:endParaRPr lang="it-IT" sz="2400" dirty="0"/>
          </a:p>
          <a:p>
            <a:r>
              <a:rPr lang="it-IT" sz="2400" b="1" dirty="0"/>
              <a:t>Parte terza - Intelligenza emotiva applicata </a:t>
            </a:r>
            <a:endParaRPr lang="it-IT" sz="2400" dirty="0"/>
          </a:p>
          <a:p>
            <a:r>
              <a:rPr lang="it-IT" sz="2400" b="1" dirty="0"/>
              <a:t>Parte quarta - un'occasione da cogliere </a:t>
            </a:r>
            <a:endParaRPr lang="it-IT" sz="2400" dirty="0"/>
          </a:p>
          <a:p>
            <a:r>
              <a:rPr lang="it-IT" sz="2400" b="1" dirty="0"/>
              <a:t>Parte quinta - Alfabetizzazione emozionale </a:t>
            </a:r>
          </a:p>
          <a:p>
            <a:endParaRPr lang="it-IT" sz="2400" dirty="0"/>
          </a:p>
          <a:p>
            <a:r>
              <a:rPr lang="it-IT" sz="2400" dirty="0"/>
              <a:t>Appendici 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1003501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866277" y="642568"/>
            <a:ext cx="3538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/>
              <a:t>Come calmarsi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5551" y="1733407"/>
            <a:ext cx="8592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Assumersi le responsabilità e </a:t>
            </a:r>
            <a:r>
              <a:rPr lang="it-IT" sz="4000" b="1" u="sng" dirty="0"/>
              <a:t>scusarsi</a:t>
            </a:r>
            <a:r>
              <a:rPr lang="it-IT" sz="4000" dirty="0"/>
              <a:t> </a:t>
            </a:r>
          </a:p>
          <a:p>
            <a:pPr algn="ctr"/>
            <a:r>
              <a:rPr lang="it-IT" sz="4000" dirty="0"/>
              <a:t>quando ci si rende conto di avere torto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31458" y="3553690"/>
            <a:ext cx="7211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Occorre </a:t>
            </a:r>
            <a:r>
              <a:rPr lang="it-IT" sz="4000" b="1" u="sng" dirty="0"/>
              <a:t>esercitarsi</a:t>
            </a:r>
            <a:r>
              <a:rPr lang="it-IT" sz="4000" dirty="0"/>
              <a:t> </a:t>
            </a:r>
          </a:p>
          <a:p>
            <a:pPr algn="ctr"/>
            <a:r>
              <a:rPr lang="it-IT" sz="4000" dirty="0"/>
              <a:t>e farla diventare </a:t>
            </a:r>
          </a:p>
          <a:p>
            <a:pPr algn="ctr"/>
            <a:r>
              <a:rPr lang="it-IT" sz="4000" dirty="0"/>
              <a:t>una </a:t>
            </a:r>
            <a:r>
              <a:rPr lang="it-IT" sz="4000" b="1" u="sng" dirty="0"/>
              <a:t>pratica automatica</a:t>
            </a:r>
          </a:p>
        </p:txBody>
      </p:sp>
    </p:spTree>
    <p:extLst>
      <p:ext uri="{BB962C8B-B14F-4D97-AF65-F5344CB8AC3E}">
        <p14:creationId xmlns:p14="http://schemas.microsoft.com/office/powerpoint/2010/main" val="2553004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012728" y="765679"/>
            <a:ext cx="4453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/>
              <a:t>10. Dirigere col cuore  </a:t>
            </a:r>
          </a:p>
        </p:txBody>
      </p:sp>
      <p:pic>
        <p:nvPicPr>
          <p:cNvPr id="3074" name="Picture 2" descr="Risultati immagini per disastro aereo oregon 197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38" y="2402753"/>
            <a:ext cx="6286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25838" y="1417830"/>
            <a:ext cx="6442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Disastro aereo del 1978 nell’Oregon viene portato ad esempio nei corsi per piloti.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06582" y="4816917"/>
            <a:ext cx="7367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Nell’80% degli incidenti su aerei di linea,</a:t>
            </a:r>
          </a:p>
          <a:p>
            <a:r>
              <a:rPr lang="it-IT" sz="2800" dirty="0"/>
              <a:t>i piloti compiono errori </a:t>
            </a:r>
            <a:r>
              <a:rPr lang="it-IT" sz="2800" u="sng" dirty="0"/>
              <a:t>che sono evitabili </a:t>
            </a:r>
          </a:p>
          <a:p>
            <a:r>
              <a:rPr lang="it-IT" sz="2800" dirty="0"/>
              <a:t>solo se l’equipaggio coopera in modo armonioso.</a:t>
            </a:r>
          </a:p>
        </p:txBody>
      </p:sp>
    </p:spTree>
    <p:extLst>
      <p:ext uri="{BB962C8B-B14F-4D97-AF65-F5344CB8AC3E}">
        <p14:creationId xmlns:p14="http://schemas.microsoft.com/office/powerpoint/2010/main" val="8628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5800" y="1454728"/>
            <a:ext cx="8052954" cy="3785652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Quando gli individui sono turbati </a:t>
            </a:r>
          </a:p>
          <a:p>
            <a:pPr algn="ctr"/>
            <a:r>
              <a:rPr lang="it-IT" sz="4000" dirty="0"/>
              <a:t>o sconvolti </a:t>
            </a:r>
          </a:p>
          <a:p>
            <a:pPr algn="ctr"/>
            <a:r>
              <a:rPr lang="it-IT" sz="4000" dirty="0"/>
              <a:t>non sono più in grado di ricordare, </a:t>
            </a:r>
          </a:p>
          <a:p>
            <a:pPr algn="ctr"/>
            <a:r>
              <a:rPr lang="it-IT" sz="4000" dirty="0"/>
              <a:t>aspettare, imparare </a:t>
            </a:r>
          </a:p>
          <a:p>
            <a:pPr algn="ctr"/>
            <a:r>
              <a:rPr lang="it-IT" sz="4000" dirty="0"/>
              <a:t>o prendere decisioni lucide. </a:t>
            </a:r>
          </a:p>
          <a:p>
            <a:pPr algn="ctr"/>
            <a:r>
              <a:rPr lang="it-IT" sz="4000" dirty="0"/>
              <a:t>Lo stress rende la gente stupida</a:t>
            </a:r>
          </a:p>
        </p:txBody>
      </p:sp>
    </p:spTree>
    <p:extLst>
      <p:ext uri="{BB962C8B-B14F-4D97-AF65-F5344CB8AC3E}">
        <p14:creationId xmlns:p14="http://schemas.microsoft.com/office/powerpoint/2010/main" val="168290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01537" y="758053"/>
            <a:ext cx="620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/>
              <a:t>Le critiche nell’ambiente di lavoro </a:t>
            </a:r>
          </a:p>
          <a:p>
            <a:pPr algn="ctr"/>
            <a:r>
              <a:rPr lang="it-IT" sz="3200" b="1" i="1" dirty="0"/>
              <a:t>un pugno nello stomaco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384464" y="1959417"/>
            <a:ext cx="82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feedback è la linfa vitale </a:t>
            </a:r>
            <a:r>
              <a:rPr lang="it-IT" sz="3200" dirty="0"/>
              <a:t>delle organizzazioni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792" y="2761059"/>
            <a:ext cx="868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Troppo dirigenti hanno una scarsa padronanza  su questo tema.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8792" y="4629881"/>
            <a:ext cx="8686416" cy="954107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La produttività sul lavoro dipende dal modo </a:t>
            </a:r>
          </a:p>
          <a:p>
            <a:pPr algn="ctr"/>
            <a:r>
              <a:rPr lang="it-IT" sz="2800" dirty="0"/>
              <a:t>in cui vengono comunicate le info su questioni sgradevoli</a:t>
            </a:r>
          </a:p>
        </p:txBody>
      </p:sp>
    </p:spTree>
    <p:extLst>
      <p:ext uri="{BB962C8B-B14F-4D97-AF65-F5344CB8AC3E}">
        <p14:creationId xmlns:p14="http://schemas.microsoft.com/office/powerpoint/2010/main" val="42786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2506" y="1280866"/>
            <a:ext cx="84374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1) </a:t>
            </a:r>
            <a:r>
              <a:rPr lang="it-IT" sz="2800" b="1" dirty="0"/>
              <a:t>Essere specifici </a:t>
            </a:r>
          </a:p>
          <a:p>
            <a:r>
              <a:rPr lang="it-IT" sz="2800" dirty="0"/>
              <a:t>- cosa è stato fatto bene, cosa male e come migliorare -</a:t>
            </a:r>
          </a:p>
          <a:p>
            <a:r>
              <a:rPr lang="it-IT" sz="2800" dirty="0"/>
              <a:t>2) </a:t>
            </a:r>
            <a:r>
              <a:rPr lang="it-IT" sz="2800" b="1" dirty="0"/>
              <a:t>Offrire una soluzione </a:t>
            </a:r>
          </a:p>
          <a:p>
            <a:r>
              <a:rPr lang="it-IT" sz="2800" dirty="0"/>
              <a:t> - inclusi suggerimenti su come affrontare i problemi -</a:t>
            </a:r>
          </a:p>
          <a:p>
            <a:r>
              <a:rPr lang="it-IT" sz="2800" dirty="0"/>
              <a:t>3) </a:t>
            </a:r>
            <a:r>
              <a:rPr lang="it-IT" sz="2800" b="1" dirty="0"/>
              <a:t>Essere presenti </a:t>
            </a:r>
          </a:p>
          <a:p>
            <a:r>
              <a:rPr lang="it-IT" sz="2800" dirty="0"/>
              <a:t>- Faccia a faccia. Stare di fronte - </a:t>
            </a:r>
          </a:p>
          <a:p>
            <a:r>
              <a:rPr lang="it-IT" sz="2800" dirty="0"/>
              <a:t>4) </a:t>
            </a:r>
            <a:r>
              <a:rPr lang="it-IT" sz="2800" b="1" dirty="0"/>
              <a:t>Essere sensibili </a:t>
            </a:r>
          </a:p>
          <a:p>
            <a:r>
              <a:rPr lang="it-IT" sz="2800" dirty="0"/>
              <a:t> - richiamo all’empatia. No raggelante umiliazione - </a:t>
            </a:r>
          </a:p>
          <a:p>
            <a:endParaRPr lang="it-IT" sz="2800" dirty="0"/>
          </a:p>
          <a:p>
            <a:r>
              <a:rPr lang="it-IT" sz="2800" b="1" u="sng" dirty="0"/>
              <a:t>Ciò che vale per il matrimonio vale anche per il lavoro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59100" y="421759"/>
            <a:ext cx="4363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i="1" u="sng" dirty="0"/>
              <a:t>Consigli per i manager</a:t>
            </a:r>
          </a:p>
        </p:txBody>
      </p:sp>
    </p:spTree>
    <p:extLst>
      <p:ext uri="{BB962C8B-B14F-4D97-AF65-F5344CB8AC3E}">
        <p14:creationId xmlns:p14="http://schemas.microsoft.com/office/powerpoint/2010/main" val="959079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32464" y="606425"/>
            <a:ext cx="5469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/>
              <a:t>Nessuna tolleranza per l’intolleranza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665019" y="1613513"/>
            <a:ext cx="7762008" cy="954107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I pregiudizi non si sradicano facilmente mentre può essere modificato ciò che la gente fa per combatterli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721275" y="2946553"/>
            <a:ext cx="756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Incoraggiare</a:t>
            </a:r>
            <a:r>
              <a:rPr lang="it-IT" sz="3600" dirty="0"/>
              <a:t> gli individui </a:t>
            </a:r>
            <a:r>
              <a:rPr lang="it-IT" sz="3600" b="1" dirty="0"/>
              <a:t>a denunciare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53292" y="3732845"/>
            <a:ext cx="8520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Chiamare il pregiudizio con il suo nome </a:t>
            </a:r>
          </a:p>
          <a:p>
            <a:pPr algn="ctr"/>
            <a:r>
              <a:rPr lang="it-IT" sz="3200" b="1" u="sng" dirty="0"/>
              <a:t>o censurarlo immediatamente </a:t>
            </a:r>
          </a:p>
          <a:p>
            <a:pPr algn="ctr"/>
            <a:r>
              <a:rPr lang="it-IT" sz="3200" dirty="0"/>
              <a:t>stabilisce un’ atmosfera sociale che lo scoraggia. </a:t>
            </a:r>
          </a:p>
          <a:p>
            <a:pPr algn="ctr"/>
            <a:r>
              <a:rPr lang="it-IT" sz="3200" b="1" u="sng" dirty="0"/>
              <a:t>Non dire nulla ha l’effetto di un condono.</a:t>
            </a:r>
          </a:p>
        </p:txBody>
      </p:sp>
    </p:spTree>
    <p:extLst>
      <p:ext uri="{BB962C8B-B14F-4D97-AF65-F5344CB8AC3E}">
        <p14:creationId xmlns:p14="http://schemas.microsoft.com/office/powerpoint/2010/main" val="684823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4968" y="1495244"/>
            <a:ext cx="8624454" cy="1323439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Troppo spesso l’assistenza sanitaria manca di intelligenza emotiva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74072" y="3164900"/>
            <a:ext cx="8406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Il personale sanitario è spesso ignaro </a:t>
            </a:r>
          </a:p>
          <a:p>
            <a:pPr algn="ctr"/>
            <a:r>
              <a:rPr lang="it-IT" sz="2800" dirty="0"/>
              <a:t>della vulnerabilità dei pazienti, </a:t>
            </a:r>
          </a:p>
          <a:p>
            <a:pPr algn="ctr"/>
            <a:r>
              <a:rPr lang="it-IT" sz="2800" b="1" u="sng" dirty="0"/>
              <a:t>o troppo sotto pressione per occuparsene.</a:t>
            </a:r>
          </a:p>
          <a:p>
            <a:pPr algn="ctr"/>
            <a:r>
              <a:rPr lang="it-IT" sz="2800" dirty="0"/>
              <a:t>I tempi sono sempre più spesso scanditi </a:t>
            </a:r>
          </a:p>
          <a:p>
            <a:pPr algn="ctr"/>
            <a:r>
              <a:rPr lang="it-IT" sz="2800" dirty="0"/>
              <a:t>da contabili e ragionieri.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66470" y="400267"/>
            <a:ext cx="3421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/>
              <a:t>11. Mente e medicina</a:t>
            </a:r>
          </a:p>
        </p:txBody>
      </p:sp>
    </p:spTree>
    <p:extLst>
      <p:ext uri="{BB962C8B-B14F-4D97-AF65-F5344CB8AC3E}">
        <p14:creationId xmlns:p14="http://schemas.microsoft.com/office/powerpoint/2010/main" val="2966490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5800" y="117682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Gli studi </a:t>
            </a:r>
            <a:r>
              <a:rPr lang="it-IT" sz="3600" b="1" u="sng" dirty="0"/>
              <a:t>confermano</a:t>
            </a:r>
            <a:r>
              <a:rPr lang="it-IT" sz="3600" dirty="0"/>
              <a:t> </a:t>
            </a:r>
          </a:p>
          <a:p>
            <a:pPr algn="ctr"/>
            <a:r>
              <a:rPr lang="it-IT" sz="3600" dirty="0"/>
              <a:t>che </a:t>
            </a:r>
            <a:r>
              <a:rPr lang="it-IT" sz="3600" b="1" u="sng" dirty="0"/>
              <a:t>le emozioni fonte di sofferenza </a:t>
            </a:r>
          </a:p>
          <a:p>
            <a:pPr algn="ctr"/>
            <a:r>
              <a:rPr lang="it-IT" sz="3600" b="1" u="sng" dirty="0"/>
              <a:t>sono negative per la salute</a:t>
            </a:r>
            <a:r>
              <a:rPr lang="it-IT" sz="3600" dirty="0"/>
              <a:t>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0327" y="3734882"/>
            <a:ext cx="8104909" cy="1815882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Soggetti che affermavano di aver sperimentato </a:t>
            </a:r>
          </a:p>
          <a:p>
            <a:pPr algn="ctr"/>
            <a:r>
              <a:rPr lang="it-IT" sz="2800" b="1" u="sng" dirty="0"/>
              <a:t>gravi problemi sul lavoro </a:t>
            </a:r>
            <a:r>
              <a:rPr lang="it-IT" sz="2800" dirty="0"/>
              <a:t>nei dieci anni precedenti </a:t>
            </a:r>
          </a:p>
          <a:p>
            <a:pPr algn="ctr"/>
            <a:r>
              <a:rPr lang="it-IT" sz="2800" dirty="0"/>
              <a:t>avevano una probabilità di  </a:t>
            </a:r>
            <a:r>
              <a:rPr lang="it-IT" sz="2800" b="1" u="sng" dirty="0"/>
              <a:t>cinque volte superiore </a:t>
            </a:r>
          </a:p>
          <a:p>
            <a:pPr algn="ctr"/>
            <a:r>
              <a:rPr lang="it-IT" sz="2800" b="1" u="sng" dirty="0"/>
              <a:t>di sviluppare il cancro.</a:t>
            </a:r>
          </a:p>
        </p:txBody>
      </p:sp>
    </p:spTree>
    <p:extLst>
      <p:ext uri="{BB962C8B-B14F-4D97-AF65-F5344CB8AC3E}">
        <p14:creationId xmlns:p14="http://schemas.microsoft.com/office/powerpoint/2010/main" val="34426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550812" y="1063259"/>
            <a:ext cx="8042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La relazione davvero fondamentale </a:t>
            </a:r>
          </a:p>
          <a:p>
            <a:pPr algn="ctr"/>
            <a:r>
              <a:rPr lang="it-IT" sz="3600" dirty="0"/>
              <a:t>per </a:t>
            </a:r>
            <a:r>
              <a:rPr lang="it-IT" sz="3600" b="1" u="sng" dirty="0"/>
              <a:t>il tuo benessere </a:t>
            </a:r>
          </a:p>
          <a:p>
            <a:pPr algn="ctr"/>
            <a:r>
              <a:rPr lang="it-IT" sz="3600" dirty="0"/>
              <a:t>è quella più importante, </a:t>
            </a:r>
          </a:p>
          <a:p>
            <a:pPr algn="ctr"/>
            <a:r>
              <a:rPr lang="it-IT" sz="3600" dirty="0"/>
              <a:t>quella </a:t>
            </a:r>
            <a:r>
              <a:rPr lang="it-IT" sz="3600" b="1" u="sng" dirty="0"/>
              <a:t>con la persona </a:t>
            </a:r>
            <a:r>
              <a:rPr lang="it-IT" sz="3600" dirty="0"/>
              <a:t>che vedi </a:t>
            </a:r>
          </a:p>
          <a:p>
            <a:pPr algn="ctr"/>
            <a:r>
              <a:rPr lang="it-IT" sz="3600" dirty="0"/>
              <a:t>dalla mattina alla sera, </a:t>
            </a:r>
          </a:p>
          <a:p>
            <a:pPr algn="ctr"/>
            <a:r>
              <a:rPr lang="it-IT" sz="3600" dirty="0"/>
              <a:t>e più questa relazione è significativa </a:t>
            </a:r>
          </a:p>
          <a:p>
            <a:pPr algn="ctr"/>
            <a:r>
              <a:rPr lang="it-IT" sz="3600" dirty="0"/>
              <a:t>nella tua vita, e più essa </a:t>
            </a:r>
          </a:p>
          <a:p>
            <a:pPr algn="ctr"/>
            <a:r>
              <a:rPr lang="it-IT" sz="3600" dirty="0"/>
              <a:t>sarà importante per la tua salute. </a:t>
            </a:r>
          </a:p>
          <a:p>
            <a:pPr algn="ctr"/>
            <a:r>
              <a:rPr lang="it-IT" sz="2000" dirty="0"/>
              <a:t>John </a:t>
            </a:r>
            <a:r>
              <a:rPr lang="it-IT" sz="2000" dirty="0" err="1"/>
              <a:t>Cacioppo</a:t>
            </a:r>
            <a:r>
              <a:rPr lang="it-IT" sz="2000" dirty="0"/>
              <a:t> Ohio State </a:t>
            </a:r>
            <a:r>
              <a:rPr lang="it-IT" sz="2000" dirty="0" err="1"/>
              <a:t>University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60433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581891" y="1939049"/>
            <a:ext cx="79802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consiste nello </a:t>
            </a:r>
            <a:r>
              <a:rPr lang="it-IT" sz="3200" b="1" u="sng" dirty="0"/>
              <a:t>scrivere</a:t>
            </a:r>
            <a:r>
              <a:rPr lang="it-IT" sz="3200" dirty="0"/>
              <a:t> </a:t>
            </a:r>
          </a:p>
          <a:p>
            <a:pPr algn="ctr"/>
            <a:r>
              <a:rPr lang="it-IT" sz="3200" b="1" u="sng" dirty="0"/>
              <a:t>per 15 o 20 minuti al giorno </a:t>
            </a:r>
          </a:p>
          <a:p>
            <a:pPr algn="ctr"/>
            <a:r>
              <a:rPr lang="it-IT" sz="3200" dirty="0"/>
              <a:t>l’esperienza più traumatica della vita </a:t>
            </a:r>
          </a:p>
          <a:p>
            <a:pPr algn="ctr"/>
            <a:r>
              <a:rPr lang="it-IT" sz="3200" dirty="0"/>
              <a:t>oppure </a:t>
            </a:r>
            <a:r>
              <a:rPr lang="it-IT" sz="3200" b="1" u="sng" dirty="0"/>
              <a:t>una preoccupazione contingente</a:t>
            </a:r>
            <a:r>
              <a:rPr lang="it-IT" sz="3200" dirty="0"/>
              <a:t>. </a:t>
            </a:r>
            <a:r>
              <a:rPr lang="it-IT" sz="3200" b="1" u="sng" dirty="0"/>
              <a:t>L’effetto di questa confessione è eccezionale: </a:t>
            </a:r>
            <a:r>
              <a:rPr lang="it-IT" sz="3200" dirty="0"/>
              <a:t>aumento della funzione immunitaria, diminuzione delle visite ambulatoriali, </a:t>
            </a:r>
          </a:p>
          <a:p>
            <a:pPr algn="ctr"/>
            <a:r>
              <a:rPr lang="it-IT" sz="3200" dirty="0"/>
              <a:t>minor numero di giorni lavorativi perduti.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1336" y="1308454"/>
            <a:ext cx="8541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Il metodo </a:t>
            </a:r>
            <a:r>
              <a:rPr lang="it-IT" sz="2800" b="1" dirty="0" err="1"/>
              <a:t>Pennebaker</a:t>
            </a:r>
            <a:r>
              <a:rPr lang="it-IT" sz="2800" b="1" dirty="0"/>
              <a:t> in Southern </a:t>
            </a:r>
            <a:r>
              <a:rPr lang="it-IT" sz="2800" b="1" dirty="0" err="1"/>
              <a:t>Methodist</a:t>
            </a:r>
            <a:r>
              <a:rPr lang="it-IT" sz="2800" b="1" dirty="0"/>
              <a:t> </a:t>
            </a:r>
            <a:r>
              <a:rPr lang="it-IT" sz="2800" b="1" dirty="0" err="1"/>
              <a:t>University</a:t>
            </a:r>
            <a:r>
              <a:rPr lang="it-IT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65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597570" y="1319646"/>
            <a:ext cx="794886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tx1"/>
                </a:solidFill>
                <a:latin typeface="Arial Black" panose="020B0A04020102020204" pitchFamily="34" charset="0"/>
              </a:rPr>
              <a:t>Perché questo libro?</a:t>
            </a:r>
            <a:r>
              <a:rPr lang="it-IT" sz="54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8209" y="2473036"/>
            <a:ext cx="8551717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La società americana si dibatteva 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</a:rPr>
              <a:t>in un grave malessere.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200" dirty="0">
                <a:solidFill>
                  <a:schemeClr val="tx1"/>
                </a:solidFill>
              </a:rPr>
              <a:t>Crimini, droghe, suicidi, malessere emozionale. </a:t>
            </a:r>
          </a:p>
          <a:p>
            <a:r>
              <a:rPr lang="it-IT" sz="2800" dirty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6141" y="4301835"/>
            <a:ext cx="8551717" cy="167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In America questo libro doveva servire come antidoto,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in Italia come prevenzione.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Mente e Cuore hanno bisogno l’uno dell’altro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Solidarietà Vs Competitività</a:t>
            </a:r>
          </a:p>
        </p:txBody>
      </p:sp>
    </p:spTree>
    <p:extLst>
      <p:ext uri="{BB962C8B-B14F-4D97-AF65-F5344CB8AC3E}">
        <p14:creationId xmlns:p14="http://schemas.microsoft.com/office/powerpoint/2010/main" val="2352975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581891" y="1533803"/>
            <a:ext cx="7980218" cy="3477875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400" dirty="0"/>
              <a:t>Quindi il modo più sano </a:t>
            </a:r>
          </a:p>
          <a:p>
            <a:pPr algn="ctr"/>
            <a:r>
              <a:rPr lang="it-IT" sz="4400" dirty="0"/>
              <a:t>per sfogare i sentimenti penosi </a:t>
            </a:r>
          </a:p>
          <a:p>
            <a:pPr algn="ctr"/>
            <a:r>
              <a:rPr lang="it-IT" sz="4400" dirty="0"/>
              <a:t>è prima di tutto quello </a:t>
            </a:r>
          </a:p>
          <a:p>
            <a:pPr algn="ctr"/>
            <a:r>
              <a:rPr lang="it-IT" sz="4400" dirty="0"/>
              <a:t>di esprimere intensamente </a:t>
            </a:r>
          </a:p>
          <a:p>
            <a:pPr algn="ctr"/>
            <a:r>
              <a:rPr lang="it-IT" sz="4400" dirty="0"/>
              <a:t>questi sentimenti.</a:t>
            </a:r>
          </a:p>
        </p:txBody>
      </p:sp>
    </p:spTree>
    <p:extLst>
      <p:ext uri="{BB962C8B-B14F-4D97-AF65-F5344CB8AC3E}">
        <p14:creationId xmlns:p14="http://schemas.microsoft.com/office/powerpoint/2010/main" val="1741550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98864" y="981130"/>
            <a:ext cx="6265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Parte quarta</a:t>
            </a:r>
            <a:endParaRPr lang="it-IT" sz="4400" dirty="0"/>
          </a:p>
          <a:p>
            <a:pPr algn="ctr"/>
            <a:r>
              <a:rPr lang="it-IT" sz="4400" b="1" dirty="0"/>
              <a:t>Un’occasione da cogliere</a:t>
            </a:r>
            <a:endParaRPr lang="it-IT" sz="4400" dirty="0"/>
          </a:p>
        </p:txBody>
      </p:sp>
      <p:sp>
        <p:nvSpPr>
          <p:cNvPr id="5" name="Rettangolo 4"/>
          <p:cNvSpPr/>
          <p:nvPr/>
        </p:nvSpPr>
        <p:spPr>
          <a:xfrm>
            <a:off x="976746" y="2967335"/>
            <a:ext cx="7356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12 il crogiolo famigliare  </a:t>
            </a:r>
          </a:p>
          <a:p>
            <a:pPr algn="ctr"/>
            <a:r>
              <a:rPr lang="it-IT" sz="3200" dirty="0"/>
              <a:t>13 Emozioni e superamento dei traumi  </a:t>
            </a:r>
          </a:p>
          <a:p>
            <a:pPr algn="ctr"/>
            <a:r>
              <a:rPr lang="it-IT" sz="3200" dirty="0"/>
              <a:t>14 Il temperamento non è destino</a:t>
            </a:r>
          </a:p>
        </p:txBody>
      </p:sp>
    </p:spTree>
    <p:extLst>
      <p:ext uri="{BB962C8B-B14F-4D97-AF65-F5344CB8AC3E}">
        <p14:creationId xmlns:p14="http://schemas.microsoft.com/office/powerpoint/2010/main" val="1837510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75710" y="606425"/>
            <a:ext cx="4345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/>
              <a:t>12 il crogiolo famigliare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27362" y="1759350"/>
            <a:ext cx="757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u="sng" dirty="0"/>
              <a:t>La vita famigliare è la prima scuola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2395" y="3321536"/>
            <a:ext cx="8219209" cy="1200329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Alcuni genitori sono insegnanti di talento, </a:t>
            </a:r>
          </a:p>
          <a:p>
            <a:pPr algn="ctr"/>
            <a:r>
              <a:rPr lang="it-IT" sz="3600" dirty="0"/>
              <a:t>altri sono un vero disastro.</a:t>
            </a:r>
          </a:p>
        </p:txBody>
      </p:sp>
    </p:spTree>
    <p:extLst>
      <p:ext uri="{BB962C8B-B14F-4D97-AF65-F5344CB8AC3E}">
        <p14:creationId xmlns:p14="http://schemas.microsoft.com/office/powerpoint/2010/main" val="26772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53291" y="915815"/>
            <a:ext cx="8000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/>
          </a:p>
          <a:p>
            <a:pPr marL="457200" lvl="0" indent="-457200">
              <a:buAutoNum type="arabicParenR"/>
            </a:pPr>
            <a:r>
              <a:rPr lang="it-IT" sz="3200" dirty="0"/>
              <a:t>Ignorare completamente i sentimenti. </a:t>
            </a:r>
          </a:p>
          <a:p>
            <a:pPr lvl="0"/>
            <a:r>
              <a:rPr lang="it-IT" sz="3200" dirty="0"/>
              <a:t>- trattare i turbamenti come banalità -</a:t>
            </a:r>
          </a:p>
          <a:p>
            <a:pPr marL="457200" lvl="0" indent="-457200">
              <a:buAutoNum type="arabicParenR"/>
            </a:pPr>
            <a:endParaRPr lang="it-IT" sz="3200" dirty="0"/>
          </a:p>
          <a:p>
            <a:pPr lvl="0"/>
            <a:r>
              <a:rPr lang="it-IT" sz="3200" dirty="0"/>
              <a:t>2) Avere un atteggiamento troppo Laissez-faire  - non intervenire mai per poi mercanteggiare -</a:t>
            </a:r>
          </a:p>
          <a:p>
            <a:pPr lvl="0"/>
            <a:endParaRPr lang="it-IT" sz="3200" dirty="0"/>
          </a:p>
          <a:p>
            <a:pPr lvl="0"/>
            <a:r>
              <a:rPr lang="it-IT" sz="3200" dirty="0"/>
              <a:t>3) Essere sprezzanti e non rispettare i sentimenti del bambino </a:t>
            </a:r>
          </a:p>
          <a:p>
            <a:pPr lvl="0"/>
            <a:r>
              <a:rPr lang="it-IT" sz="3200" dirty="0"/>
              <a:t>- durezza e punizioni -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42571" y="407100"/>
            <a:ext cx="5310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Tre comportamenti inadeguati</a:t>
            </a:r>
            <a:r>
              <a:rPr lang="it-I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8101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48826" y="504069"/>
            <a:ext cx="6132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13) Emozioni e superamento dei traumi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6972" y="1662546"/>
            <a:ext cx="80217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La paura originale, che ha messo radici profonde nell’amigdala, </a:t>
            </a:r>
          </a:p>
          <a:p>
            <a:r>
              <a:rPr lang="it-IT" sz="3600" b="1" u="sng" dirty="0"/>
              <a:t>non sparisce mai del tutto</a:t>
            </a:r>
            <a:r>
              <a:rPr lang="it-IT" sz="3600" dirty="0"/>
              <a:t>, </a:t>
            </a:r>
          </a:p>
          <a:p>
            <a:r>
              <a:rPr lang="it-IT" sz="3600" dirty="0"/>
              <a:t>Il vero problema è:</a:t>
            </a:r>
          </a:p>
          <a:p>
            <a:r>
              <a:rPr lang="it-IT" sz="3600" b="1" dirty="0"/>
              <a:t>quanto tempo ci vuole </a:t>
            </a:r>
          </a:p>
          <a:p>
            <a:r>
              <a:rPr lang="it-IT" sz="3600" b="1" dirty="0"/>
              <a:t>per liberarsi della paura.</a:t>
            </a:r>
          </a:p>
          <a:p>
            <a:r>
              <a:rPr lang="it-IT" sz="3600" b="1" dirty="0"/>
              <a:t>..oppure «giocare a </a:t>
            </a:r>
            <a:r>
              <a:rPr lang="it-IT" sz="3600" b="1" dirty="0" err="1"/>
              <a:t>Purdy</a:t>
            </a:r>
            <a:r>
              <a:rPr lang="it-IT" sz="36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70884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37422" y="734901"/>
            <a:ext cx="5963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14 Il temperamento non è destino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945712" y="1829570"/>
            <a:ext cx="7543521" cy="3785652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Gli insegnamenti emozionali impartiti durate l’infanzia </a:t>
            </a:r>
          </a:p>
          <a:p>
            <a:pPr algn="ctr"/>
            <a:r>
              <a:rPr lang="it-IT" sz="4000" b="1" u="sng" dirty="0"/>
              <a:t>possono avere un impatto profondo sul temperamento</a:t>
            </a:r>
            <a:r>
              <a:rPr lang="it-IT" sz="4000" dirty="0"/>
              <a:t>, amplificando o mettendo a tacere </a:t>
            </a:r>
          </a:p>
          <a:p>
            <a:pPr algn="ctr"/>
            <a:r>
              <a:rPr lang="it-IT" sz="4000" dirty="0"/>
              <a:t>una predisposizione innata</a:t>
            </a:r>
          </a:p>
        </p:txBody>
      </p:sp>
    </p:spTree>
    <p:extLst>
      <p:ext uri="{BB962C8B-B14F-4D97-AF65-F5344CB8AC3E}">
        <p14:creationId xmlns:p14="http://schemas.microsoft.com/office/powerpoint/2010/main" val="3213027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644236" y="1336239"/>
            <a:ext cx="7969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John </a:t>
            </a:r>
            <a:r>
              <a:rPr lang="it-IT" sz="2800" dirty="0" err="1"/>
              <a:t>Gottman</a:t>
            </a:r>
            <a:r>
              <a:rPr lang="it-IT" sz="2800" dirty="0"/>
              <a:t>: </a:t>
            </a:r>
            <a:r>
              <a:rPr lang="it-IT" sz="2800" b="1" u="sng" dirty="0"/>
              <a:t>I genitori guidano </a:t>
            </a:r>
            <a:r>
              <a:rPr lang="it-IT" sz="2800" dirty="0"/>
              <a:t>i bambini </a:t>
            </a:r>
          </a:p>
          <a:p>
            <a:pPr algn="ctr"/>
            <a:r>
              <a:rPr lang="it-IT" sz="2800" dirty="0"/>
              <a:t>nella loro vita emotiva; </a:t>
            </a:r>
          </a:p>
          <a:p>
            <a:pPr algn="ctr"/>
            <a:r>
              <a:rPr lang="it-IT" sz="2800" b="1" u="sng" dirty="0"/>
              <a:t>parlando</a:t>
            </a:r>
            <a:r>
              <a:rPr lang="it-IT" sz="2800" dirty="0"/>
              <a:t> ai bambini dei propri sentimenti </a:t>
            </a:r>
          </a:p>
          <a:p>
            <a:pPr algn="ctr"/>
            <a:r>
              <a:rPr lang="it-IT" sz="2800" dirty="0"/>
              <a:t>e </a:t>
            </a:r>
            <a:r>
              <a:rPr lang="it-IT" sz="2800" b="1" u="sng" dirty="0"/>
              <a:t>spiegando</a:t>
            </a:r>
            <a:r>
              <a:rPr lang="it-IT" sz="2800" dirty="0"/>
              <a:t> loro come comprenderli, </a:t>
            </a:r>
          </a:p>
          <a:p>
            <a:pPr algn="ctr"/>
            <a:r>
              <a:rPr lang="it-IT" sz="2800" dirty="0"/>
              <a:t>evitando di essere critici e di emettere giudizi, </a:t>
            </a:r>
            <a:r>
              <a:rPr lang="it-IT" sz="2800" b="1" u="sng" dirty="0"/>
              <a:t>risolvendo</a:t>
            </a:r>
            <a:r>
              <a:rPr lang="it-IT" sz="2800" dirty="0"/>
              <a:t> i problemi posti a difficili situazioni emotive, </a:t>
            </a:r>
            <a:r>
              <a:rPr lang="it-IT" sz="2800" b="1" u="sng" dirty="0"/>
              <a:t>guidandoli</a:t>
            </a:r>
            <a:r>
              <a:rPr lang="it-IT" sz="2800" dirty="0"/>
              <a:t> sul da farsi , </a:t>
            </a:r>
            <a:r>
              <a:rPr lang="it-IT" sz="2800" b="1" u="sng" dirty="0"/>
              <a:t>mostrando loro </a:t>
            </a:r>
          </a:p>
          <a:p>
            <a:pPr algn="ctr"/>
            <a:r>
              <a:rPr lang="it-IT" sz="2800" dirty="0"/>
              <a:t>le alternative allo scontro fisico </a:t>
            </a:r>
          </a:p>
          <a:p>
            <a:pPr algn="ctr"/>
            <a:r>
              <a:rPr lang="it-IT" sz="2800" dirty="0"/>
              <a:t>o al chiudersi in se stessi quando sono tristi  </a:t>
            </a:r>
          </a:p>
        </p:txBody>
      </p:sp>
    </p:spTree>
    <p:extLst>
      <p:ext uri="{BB962C8B-B14F-4D97-AF65-F5344CB8AC3E}">
        <p14:creationId xmlns:p14="http://schemas.microsoft.com/office/powerpoint/2010/main" val="1139904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862631" y="1318598"/>
            <a:ext cx="73879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Parte quinta</a:t>
            </a:r>
            <a:endParaRPr lang="it-IT" sz="4400" dirty="0"/>
          </a:p>
          <a:p>
            <a:pPr algn="ctr"/>
            <a:r>
              <a:rPr lang="it-IT" sz="4400" b="1" dirty="0"/>
              <a:t>Alfabetizzazione emozionale</a:t>
            </a:r>
            <a:endParaRPr lang="it-IT" sz="4400" dirty="0"/>
          </a:p>
        </p:txBody>
      </p:sp>
      <p:sp>
        <p:nvSpPr>
          <p:cNvPr id="5" name="Rettangolo 4"/>
          <p:cNvSpPr/>
          <p:nvPr/>
        </p:nvSpPr>
        <p:spPr>
          <a:xfrm>
            <a:off x="976746" y="2967335"/>
            <a:ext cx="7356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15 il costo dell’analfabetismo emozionale </a:t>
            </a:r>
          </a:p>
          <a:p>
            <a:pPr algn="ctr"/>
            <a:r>
              <a:rPr lang="it-IT" sz="3200" dirty="0"/>
              <a:t>16 Insegnare a scuola le emozioni</a:t>
            </a:r>
          </a:p>
        </p:txBody>
      </p:sp>
    </p:spTree>
    <p:extLst>
      <p:ext uri="{BB962C8B-B14F-4D97-AF65-F5344CB8AC3E}">
        <p14:creationId xmlns:p14="http://schemas.microsoft.com/office/powerpoint/2010/main" val="25873763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716972" y="1488823"/>
            <a:ext cx="7647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u="sng" dirty="0"/>
              <a:t>Fenomeni in crescita </a:t>
            </a:r>
            <a:r>
              <a:rPr lang="it-IT" sz="2400" dirty="0"/>
              <a:t>nel 1990 rispetto al ventennio precedente: </a:t>
            </a:r>
            <a:r>
              <a:rPr lang="it-IT" sz="2400" b="1" u="sng" dirty="0"/>
              <a:t>arresti di minorenni </a:t>
            </a:r>
            <a:r>
              <a:rPr lang="it-IT" sz="2400" dirty="0"/>
              <a:t>per reati di violenza, </a:t>
            </a:r>
            <a:r>
              <a:rPr lang="it-IT" sz="2400" b="1" u="sng" dirty="0"/>
              <a:t>stupri</a:t>
            </a:r>
            <a:r>
              <a:rPr lang="it-IT" sz="2400" dirty="0"/>
              <a:t> raddoppiati, </a:t>
            </a:r>
            <a:r>
              <a:rPr lang="it-IT" sz="2400" b="1" u="sng" dirty="0"/>
              <a:t>omicidi da parte di minorenn</a:t>
            </a:r>
            <a:r>
              <a:rPr lang="it-IT" sz="2400" dirty="0"/>
              <a:t>i quadruplicati, tasso di </a:t>
            </a:r>
            <a:r>
              <a:rPr lang="it-IT" sz="2400" b="1" u="sng" dirty="0"/>
              <a:t>suicidi di adolescenti </a:t>
            </a:r>
            <a:r>
              <a:rPr lang="it-IT" sz="2400" dirty="0"/>
              <a:t>triplicato, triplicato anche il numero di quattordicenni vittime di omicidio, </a:t>
            </a:r>
            <a:r>
              <a:rPr lang="it-IT" sz="2400" b="1" u="sng" dirty="0"/>
              <a:t>madri bambine</a:t>
            </a:r>
            <a:r>
              <a:rPr lang="it-IT" sz="2400" dirty="0"/>
              <a:t> e rapporti sessuali per la pressione psicologica esercitata dai coetanei. Triplicate le malattie veneree tra adolescenti. Tra i giovani bianchi </a:t>
            </a:r>
            <a:r>
              <a:rPr lang="it-IT" sz="2400" b="1" u="sng" dirty="0"/>
              <a:t>l’uso di eroina e cocaina </a:t>
            </a:r>
            <a:r>
              <a:rPr lang="it-IT" sz="2400" dirty="0"/>
              <a:t>è triplicato, mentre per i giovani afroamericani è balzato ad una % incredibile di </a:t>
            </a:r>
            <a:r>
              <a:rPr lang="it-IT" sz="2400" b="1" u="sng" dirty="0"/>
              <a:t>13 volte più alta!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0490" y="5273565"/>
            <a:ext cx="7148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Infermità mentale, depressione e disturbi del comportamento alimentare tra i giovani.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61721" y="623365"/>
            <a:ext cx="6786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15) Il costo dell’alfabetizzazione emozionale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502262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96291" y="923625"/>
            <a:ext cx="6754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L’aggressività in età infantile è il segno premonitore di difficoltà emozionali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5800" y="2256289"/>
            <a:ext cx="8104909" cy="3477875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400" dirty="0"/>
              <a:t>In genere i ragazzi si considerano vittime e quando sono in preda all’ira conoscono </a:t>
            </a:r>
          </a:p>
          <a:p>
            <a:pPr algn="ctr"/>
            <a:r>
              <a:rPr lang="it-IT" sz="4400" u="sng" dirty="0"/>
              <a:t>un solo modo di agire: </a:t>
            </a:r>
          </a:p>
          <a:p>
            <a:pPr algn="ctr"/>
            <a:r>
              <a:rPr lang="it-IT" sz="4400" u="sng" dirty="0"/>
              <a:t>l’attacco fisico.</a:t>
            </a:r>
          </a:p>
        </p:txBody>
      </p:sp>
    </p:spTree>
    <p:extLst>
      <p:ext uri="{BB962C8B-B14F-4D97-AF65-F5344CB8AC3E}">
        <p14:creationId xmlns:p14="http://schemas.microsoft.com/office/powerpoint/2010/main" val="424769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74072" y="1276671"/>
            <a:ext cx="8136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La sfida di Aristotele.</a:t>
            </a:r>
          </a:p>
          <a:p>
            <a:endParaRPr lang="it-IT" sz="3600" b="1" dirty="0"/>
          </a:p>
          <a:p>
            <a:r>
              <a:rPr lang="it-IT" sz="3600" b="1" dirty="0"/>
              <a:t>Colui che si adira per ciò che deve </a:t>
            </a:r>
          </a:p>
          <a:p>
            <a:r>
              <a:rPr lang="it-IT" sz="3600" b="1" dirty="0"/>
              <a:t>e con chi deve, e inoltre come, </a:t>
            </a:r>
          </a:p>
          <a:p>
            <a:r>
              <a:rPr lang="it-IT" sz="3600" b="1" dirty="0"/>
              <a:t>quando e per quanto tempo si deve, </a:t>
            </a:r>
          </a:p>
          <a:p>
            <a:r>
              <a:rPr lang="it-IT" sz="3600" b="1" dirty="0"/>
              <a:t>può essere lodato.</a:t>
            </a:r>
            <a:endParaRPr lang="it-IT" sz="3600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35847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88648" y="1270061"/>
            <a:ext cx="5880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/>
              <a:t>16 Insegnare a scuola le emozioni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862632" y="2052935"/>
            <a:ext cx="7179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Lezioni di Scienza del Sé </a:t>
            </a:r>
          </a:p>
          <a:p>
            <a:r>
              <a:rPr lang="it-IT" sz="3200" dirty="0"/>
              <a:t>al </a:t>
            </a:r>
            <a:r>
              <a:rPr lang="it-IT" sz="3200" dirty="0" err="1"/>
              <a:t>Nueva</a:t>
            </a:r>
            <a:r>
              <a:rPr lang="it-IT" sz="3200" dirty="0"/>
              <a:t> Learning Center di San Francisco. Un corso modello di intelligenza emotiva.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8991" y="4006426"/>
            <a:ext cx="8676409" cy="1569660"/>
          </a:xfrm>
          <a:prstGeom prst="rect">
            <a:avLst/>
          </a:prstGeom>
          <a:ln w="76200">
            <a:solidFill>
              <a:srgbClr val="AD31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Ai fini dell’apprendimento </a:t>
            </a:r>
          </a:p>
          <a:p>
            <a:pPr algn="ctr"/>
            <a:r>
              <a:rPr lang="it-IT" sz="3200" dirty="0"/>
              <a:t>l’alfabetizzazione emozionale </a:t>
            </a:r>
          </a:p>
          <a:p>
            <a:pPr algn="ctr"/>
            <a:r>
              <a:rPr lang="it-IT" sz="3200" dirty="0"/>
              <a:t>è importante quanto la matematica e la letteratura</a:t>
            </a:r>
          </a:p>
        </p:txBody>
      </p:sp>
    </p:spTree>
    <p:extLst>
      <p:ext uri="{BB962C8B-B14F-4D97-AF65-F5344CB8AC3E}">
        <p14:creationId xmlns:p14="http://schemas.microsoft.com/office/powerpoint/2010/main" val="3913848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6418" y="1315457"/>
            <a:ext cx="8406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Le lezioni impartite sono di basso profilo e vengono tenute </a:t>
            </a:r>
            <a:r>
              <a:rPr lang="it-IT" sz="3200" b="1" dirty="0"/>
              <a:t>regolarmente</a:t>
            </a:r>
            <a:r>
              <a:rPr lang="it-IT" sz="3200" dirty="0"/>
              <a:t> </a:t>
            </a:r>
          </a:p>
          <a:p>
            <a:r>
              <a:rPr lang="it-IT" sz="3200" dirty="0"/>
              <a:t>e per un </a:t>
            </a:r>
            <a:r>
              <a:rPr lang="it-IT" sz="3200" b="1" dirty="0"/>
              <a:t>lungo periodo di tempo</a:t>
            </a:r>
            <a:r>
              <a:rPr lang="it-IT" sz="3200" dirty="0"/>
              <a:t>. </a:t>
            </a:r>
          </a:p>
          <a:p>
            <a:r>
              <a:rPr lang="it-IT" sz="3200" dirty="0"/>
              <a:t>Così l’apprendimento emozionale </a:t>
            </a:r>
          </a:p>
          <a:p>
            <a:r>
              <a:rPr lang="it-IT" sz="3200" b="1" dirty="0"/>
              <a:t>mette le radici e fruttifica.</a:t>
            </a:r>
          </a:p>
          <a:p>
            <a:r>
              <a:rPr lang="it-IT" sz="3200" dirty="0"/>
              <a:t>Le esperienze vengono ripetute di continuo </a:t>
            </a:r>
          </a:p>
          <a:p>
            <a:r>
              <a:rPr lang="it-IT" sz="3200" b="1" dirty="0"/>
              <a:t>il cervello le accoglie </a:t>
            </a:r>
            <a:r>
              <a:rPr lang="it-IT" sz="3200" dirty="0"/>
              <a:t>come percorsi consolidati come abitudini neurali a cui ricorrere in momenti di costrizione.</a:t>
            </a:r>
          </a:p>
        </p:txBody>
      </p:sp>
    </p:spTree>
    <p:extLst>
      <p:ext uri="{BB962C8B-B14F-4D97-AF65-F5344CB8AC3E}">
        <p14:creationId xmlns:p14="http://schemas.microsoft.com/office/powerpoint/2010/main" val="46689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7626" y="195458"/>
            <a:ext cx="70242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 Contenuti del corso sono nell’appendice E</a:t>
            </a:r>
          </a:p>
          <a:p>
            <a:r>
              <a:rPr lang="it-IT" sz="2800" b="1" dirty="0"/>
              <a:t>1) Essere autoconsapevoli</a:t>
            </a:r>
          </a:p>
          <a:p>
            <a:r>
              <a:rPr lang="it-IT" sz="2800" b="1" dirty="0"/>
              <a:t>2) Decidere personalmente</a:t>
            </a:r>
          </a:p>
          <a:p>
            <a:r>
              <a:rPr lang="it-IT" sz="2800" b="1" dirty="0"/>
              <a:t>3) Controllare i sentimenti</a:t>
            </a:r>
          </a:p>
          <a:p>
            <a:r>
              <a:rPr lang="it-IT" sz="2800" b="1" dirty="0"/>
              <a:t>4) Controllare lo stress</a:t>
            </a:r>
          </a:p>
          <a:p>
            <a:r>
              <a:rPr lang="it-IT" sz="2800" b="1" dirty="0"/>
              <a:t>5) Essere empatici</a:t>
            </a:r>
          </a:p>
          <a:p>
            <a:r>
              <a:rPr lang="it-IT" sz="2800" b="1" dirty="0"/>
              <a:t>6) Comunicare</a:t>
            </a:r>
          </a:p>
          <a:p>
            <a:r>
              <a:rPr lang="it-IT" sz="2800" b="1" dirty="0"/>
              <a:t>7) Essere aperti</a:t>
            </a:r>
          </a:p>
          <a:p>
            <a:r>
              <a:rPr lang="it-IT" sz="2800" b="1" dirty="0"/>
              <a:t>8) Essere perspicaci</a:t>
            </a:r>
          </a:p>
          <a:p>
            <a:r>
              <a:rPr lang="it-IT" sz="2800" b="1" dirty="0"/>
              <a:t>9) </a:t>
            </a:r>
            <a:r>
              <a:rPr lang="it-IT" sz="2800" b="1" dirty="0" err="1"/>
              <a:t>Autoaccettarsi</a:t>
            </a:r>
            <a:endParaRPr lang="it-IT" sz="2800" b="1" dirty="0"/>
          </a:p>
          <a:p>
            <a:r>
              <a:rPr lang="it-IT" sz="2800" b="1" dirty="0"/>
              <a:t>10) Essere personalmente responsabili</a:t>
            </a:r>
          </a:p>
          <a:p>
            <a:r>
              <a:rPr lang="it-IT" sz="2800" b="1" dirty="0"/>
              <a:t>11) Essere sicuri di se</a:t>
            </a:r>
          </a:p>
          <a:p>
            <a:r>
              <a:rPr lang="it-IT" sz="2800" b="1" dirty="0"/>
              <a:t>12) Saper entrare nella dinamica del gruppo</a:t>
            </a:r>
          </a:p>
          <a:p>
            <a:r>
              <a:rPr lang="it-IT" sz="2800" b="1" dirty="0"/>
              <a:t>13) Saper risolvere i conflitti</a:t>
            </a:r>
          </a:p>
        </p:txBody>
      </p:sp>
    </p:spTree>
    <p:extLst>
      <p:ext uri="{BB962C8B-B14F-4D97-AF65-F5344CB8AC3E}">
        <p14:creationId xmlns:p14="http://schemas.microsoft.com/office/powerpoint/2010/main" val="26524531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535129" y="1141952"/>
            <a:ext cx="8073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Si crea un intreccio saldo </a:t>
            </a:r>
          </a:p>
          <a:p>
            <a:pPr algn="ctr"/>
            <a:r>
              <a:rPr lang="it-IT" sz="4000" dirty="0"/>
              <a:t>tra genitori, scuola e comunità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639040" y="2465391"/>
            <a:ext cx="75230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C’è una parola tradizionale per designare quell’insieme di abilità che sono rappresentate dall’intelligenza emotiva: </a:t>
            </a:r>
          </a:p>
          <a:p>
            <a:pPr algn="ctr"/>
            <a:r>
              <a:rPr lang="it-IT" sz="4000" b="1" u="sng" dirty="0"/>
              <a:t>il carattere</a:t>
            </a:r>
          </a:p>
        </p:txBody>
      </p:sp>
    </p:spTree>
    <p:extLst>
      <p:ext uri="{BB962C8B-B14F-4D97-AF65-F5344CB8AC3E}">
        <p14:creationId xmlns:p14="http://schemas.microsoft.com/office/powerpoint/2010/main" val="38676805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1613" y="1307844"/>
            <a:ext cx="7891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u="sng" dirty="0"/>
              <a:t>La base del carattere è la disciplina </a:t>
            </a:r>
          </a:p>
          <a:p>
            <a:pPr algn="ctr"/>
            <a:r>
              <a:rPr lang="it-IT" sz="3600" b="1" u="sng" dirty="0"/>
              <a:t>La vita virtuosa si basa sull’autocontrollo </a:t>
            </a:r>
            <a:r>
              <a:rPr lang="it-IT" sz="3600" dirty="0"/>
              <a:t>Un altro caposaldo è la capacità di motivare e di guidare se stessi </a:t>
            </a:r>
          </a:p>
          <a:p>
            <a:pPr algn="ctr"/>
            <a:r>
              <a:rPr lang="it-IT" sz="3600" b="1" u="sng" dirty="0"/>
              <a:t>in ogni azione, </a:t>
            </a:r>
          </a:p>
          <a:p>
            <a:pPr algn="ctr"/>
            <a:r>
              <a:rPr lang="it-IT" sz="3600" dirty="0"/>
              <a:t>dal fare i compiti, al portare a termine </a:t>
            </a:r>
          </a:p>
          <a:p>
            <a:pPr algn="ctr"/>
            <a:r>
              <a:rPr lang="it-IT" sz="3600" dirty="0"/>
              <a:t>un lavoro, all’alzarsi dal letto al mattino. </a:t>
            </a:r>
          </a:p>
        </p:txBody>
      </p:sp>
    </p:spTree>
    <p:extLst>
      <p:ext uri="{BB962C8B-B14F-4D97-AF65-F5344CB8AC3E}">
        <p14:creationId xmlns:p14="http://schemas.microsoft.com/office/powerpoint/2010/main" val="3077133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1613" y="1380580"/>
            <a:ext cx="8369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E, come abbiamo visto, </a:t>
            </a:r>
          </a:p>
          <a:p>
            <a:r>
              <a:rPr lang="it-IT" sz="4000" dirty="0"/>
              <a:t>la capacità di rinviare la gratificazione e di controllare e incanalare </a:t>
            </a:r>
          </a:p>
          <a:p>
            <a:r>
              <a:rPr lang="it-IT" sz="4000" dirty="0"/>
              <a:t>i propri impulsi ad agire </a:t>
            </a:r>
          </a:p>
          <a:p>
            <a:r>
              <a:rPr lang="it-IT" sz="4000" b="1" u="sng" dirty="0"/>
              <a:t>è un’abilità emozionale fondamentale, </a:t>
            </a:r>
          </a:p>
          <a:p>
            <a:r>
              <a:rPr lang="it-IT" sz="4000" dirty="0"/>
              <a:t>che in passato veniva chiamata volontà.</a:t>
            </a:r>
          </a:p>
        </p:txBody>
      </p:sp>
    </p:spTree>
    <p:extLst>
      <p:ext uri="{BB962C8B-B14F-4D97-AF65-F5344CB8AC3E}">
        <p14:creationId xmlns:p14="http://schemas.microsoft.com/office/powerpoint/2010/main" val="3806857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08102" y="1322155"/>
            <a:ext cx="74397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/>
              <a:t>Tom </a:t>
            </a:r>
            <a:r>
              <a:rPr lang="it-IT" sz="4400" dirty="0" err="1"/>
              <a:t>Shriver</a:t>
            </a:r>
            <a:r>
              <a:rPr lang="it-IT" sz="4400" dirty="0"/>
              <a:t>: Una cosa è chiara, il banco di prova per la risoluzione dei problemi sociali non è solo l’aula scolastica, </a:t>
            </a:r>
          </a:p>
          <a:p>
            <a:pPr algn="ctr"/>
            <a:r>
              <a:rPr lang="it-IT" sz="4400" dirty="0"/>
              <a:t>ma anche il bar, la strada, </a:t>
            </a:r>
          </a:p>
          <a:p>
            <a:pPr algn="ctr"/>
            <a:r>
              <a:rPr lang="it-IT" sz="4400" dirty="0"/>
              <a:t>la famiglia…</a:t>
            </a:r>
          </a:p>
          <a:p>
            <a:pPr algn="ctr"/>
            <a:r>
              <a:rPr lang="it-IT" sz="4400" dirty="0"/>
              <a:t>noi aggiungiamo…l’azienda!</a:t>
            </a:r>
          </a:p>
        </p:txBody>
      </p:sp>
    </p:spTree>
    <p:extLst>
      <p:ext uri="{BB962C8B-B14F-4D97-AF65-F5344CB8AC3E}">
        <p14:creationId xmlns:p14="http://schemas.microsoft.com/office/powerpoint/2010/main" val="3626222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5" name="Rettangolo 4"/>
          <p:cNvSpPr/>
          <p:nvPr/>
        </p:nvSpPr>
        <p:spPr>
          <a:xfrm>
            <a:off x="764771" y="1248627"/>
            <a:ext cx="761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D. </a:t>
            </a:r>
            <a:r>
              <a:rPr lang="it-IT" sz="4000" dirty="0" err="1"/>
              <a:t>Goleman</a:t>
            </a:r>
            <a:r>
              <a:rPr lang="it-IT" sz="4000" dirty="0"/>
              <a:t>: E se non ora, quando?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54174" y="4346623"/>
            <a:ext cx="6271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da ORA! Tutti NOI, INSIEME! </a:t>
            </a:r>
          </a:p>
        </p:txBody>
      </p:sp>
      <p:sp>
        <p:nvSpPr>
          <p:cNvPr id="7" name="AutoShape 2" descr="Risultati immagini per OSM Kid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Risultati immagini per OSM Kids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OSM Kid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9538" y="-944563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33" y="2191282"/>
            <a:ext cx="1580921" cy="135880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122094" y="5168809"/>
            <a:ext cx="273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Buona Vita! </a:t>
            </a:r>
          </a:p>
        </p:txBody>
      </p:sp>
      <p:pic>
        <p:nvPicPr>
          <p:cNvPr id="1032" name="Picture 8" descr="Immagine correlat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46713"/>
            <a:ext cx="3006398" cy="21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osm you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1" y="1990747"/>
            <a:ext cx="2305298" cy="15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7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Academy 02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74072" y="1131198"/>
            <a:ext cx="81360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Parte prima - Intelligenza emotiva </a:t>
            </a:r>
          </a:p>
          <a:p>
            <a:pPr marL="342900" indent="-342900">
              <a:buAutoNum type="arabicPeriod"/>
            </a:pPr>
            <a:r>
              <a:rPr lang="it-IT" dirty="0"/>
              <a:t>A che cosa servono le emozioni  2. Anatomia di un «sequestro» emozionale</a:t>
            </a:r>
          </a:p>
          <a:p>
            <a:endParaRPr lang="it-IT" dirty="0"/>
          </a:p>
          <a:p>
            <a:r>
              <a:rPr lang="it-IT" b="1" dirty="0"/>
              <a:t>Parte seconda - La natura dell'intelligenza emotiva </a:t>
            </a:r>
          </a:p>
          <a:p>
            <a:r>
              <a:rPr lang="it-IT" dirty="0"/>
              <a:t>3. Quando intelligente è uguale a ottuso  4. Conosci te stesso </a:t>
            </a:r>
          </a:p>
          <a:p>
            <a:r>
              <a:rPr lang="it-IT" dirty="0"/>
              <a:t>5. Schiavi delle passioni  6. Intelligenza emotiva: una capacità fondamentale </a:t>
            </a:r>
          </a:p>
          <a:p>
            <a:r>
              <a:rPr lang="it-IT" dirty="0"/>
              <a:t>7. Le radici dell’empatia  8. Le arti sociali</a:t>
            </a:r>
          </a:p>
          <a:p>
            <a:endParaRPr lang="it-IT" dirty="0"/>
          </a:p>
          <a:p>
            <a:r>
              <a:rPr lang="it-IT" b="1" dirty="0"/>
              <a:t>Parte terza - Intelligenza emotiva applicata </a:t>
            </a:r>
          </a:p>
          <a:p>
            <a:r>
              <a:rPr lang="it-IT" dirty="0"/>
              <a:t>9. Nemici intimi  10. Dirigere col cuore  11. Mente e medicina</a:t>
            </a:r>
          </a:p>
          <a:p>
            <a:endParaRPr lang="it-IT" dirty="0"/>
          </a:p>
          <a:p>
            <a:r>
              <a:rPr lang="it-IT" b="1" dirty="0"/>
              <a:t>Parte quarta - un'occasione da cogliere </a:t>
            </a:r>
          </a:p>
          <a:p>
            <a:r>
              <a:rPr lang="it-IT" dirty="0"/>
              <a:t>12. Il crogiolo familiare  13. Emozione e superamento dei traumi </a:t>
            </a:r>
          </a:p>
          <a:p>
            <a:r>
              <a:rPr lang="it-IT" dirty="0"/>
              <a:t>14. Il temperamento non è destino</a:t>
            </a:r>
          </a:p>
          <a:p>
            <a:endParaRPr lang="it-IT" dirty="0"/>
          </a:p>
          <a:p>
            <a:r>
              <a:rPr lang="it-IT" b="1" dirty="0"/>
              <a:t>Parte quinta - Alfabetizzazione emozionale </a:t>
            </a:r>
          </a:p>
          <a:p>
            <a:r>
              <a:rPr lang="it-IT" dirty="0"/>
              <a:t>15. Il costo dell'alfabetizzazione emozionale  16. Insegnare a scuola le emozioni</a:t>
            </a:r>
          </a:p>
          <a:p>
            <a:r>
              <a:rPr lang="it-IT" dirty="0"/>
              <a:t>Appendici </a:t>
            </a:r>
          </a:p>
        </p:txBody>
      </p:sp>
    </p:spTree>
    <p:extLst>
      <p:ext uri="{BB962C8B-B14F-4D97-AF65-F5344CB8AC3E}">
        <p14:creationId xmlns:p14="http://schemas.microsoft.com/office/powerpoint/2010/main" val="382340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pic>
        <p:nvPicPr>
          <p:cNvPr id="2050" name="Picture 2" descr="Risultati immagini per bus driver immagin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1" y="1163224"/>
            <a:ext cx="7585362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956464" y="1163224"/>
            <a:ext cx="3304309" cy="505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Mentre i telegiornali riportano notizie negative di gente che per un nonnulla perde il controllo.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27464" y="706024"/>
            <a:ext cx="6858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Il pacificatore metropolitano</a:t>
            </a:r>
          </a:p>
        </p:txBody>
      </p:sp>
    </p:spTree>
    <p:extLst>
      <p:ext uri="{BB962C8B-B14F-4D97-AF65-F5344CB8AC3E}">
        <p14:creationId xmlns:p14="http://schemas.microsoft.com/office/powerpoint/2010/main" val="35735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592283" y="1027289"/>
            <a:ext cx="77204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400" b="1" dirty="0"/>
          </a:p>
          <a:p>
            <a:pPr algn="ctr"/>
            <a:r>
              <a:rPr lang="it-IT" sz="5400" b="1" dirty="0"/>
              <a:t>Nessuno di noi  è al sicuro </a:t>
            </a:r>
          </a:p>
          <a:p>
            <a:pPr algn="ctr"/>
            <a:r>
              <a:rPr lang="it-IT" sz="5400" b="1" dirty="0"/>
              <a:t>da questa caotica </a:t>
            </a:r>
          </a:p>
          <a:p>
            <a:pPr algn="ctr"/>
            <a:r>
              <a:rPr lang="it-IT" sz="5400" b="1" dirty="0"/>
              <a:t>marea di impulsi </a:t>
            </a:r>
          </a:p>
          <a:p>
            <a:pPr algn="ctr"/>
            <a:r>
              <a:rPr lang="it-IT" sz="5400" b="1" dirty="0"/>
              <a:t>seguiti dal pentimento</a:t>
            </a:r>
          </a:p>
        </p:txBody>
      </p:sp>
    </p:spTree>
    <p:extLst>
      <p:ext uri="{BB962C8B-B14F-4D97-AF65-F5344CB8AC3E}">
        <p14:creationId xmlns:p14="http://schemas.microsoft.com/office/powerpoint/2010/main" val="390869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0CB3C-90E4-E54A-8F37-C103BB5F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85562"/>
            <a:ext cx="1454331" cy="8417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86509-B5B9-204F-9DCD-1AF17BD6ABF3}"/>
              </a:ext>
            </a:extLst>
          </p:cNvPr>
          <p:cNvSpPr txBox="1"/>
          <p:nvPr/>
        </p:nvSpPr>
        <p:spPr>
          <a:xfrm>
            <a:off x="0" y="6498438"/>
            <a:ext cx="9144000" cy="38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AD31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AD316E"/>
                </a:solidFill>
              </a:rPr>
              <a:t>Intelligenza Emotiva. Daniel </a:t>
            </a:r>
            <a:r>
              <a:rPr lang="it-IT" sz="1900" dirty="0" err="1">
                <a:solidFill>
                  <a:srgbClr val="AD316E"/>
                </a:solidFill>
              </a:rPr>
              <a:t>Goleman</a:t>
            </a:r>
            <a:r>
              <a:rPr lang="it-IT" sz="1900" dirty="0">
                <a:solidFill>
                  <a:srgbClr val="AD316E"/>
                </a:solidFill>
              </a:rPr>
              <a:t>. Bologna MBS 20 febbraio 2019</a:t>
            </a:r>
          </a:p>
        </p:txBody>
      </p:sp>
      <p:sp>
        <p:nvSpPr>
          <p:cNvPr id="2" name="Rettangolo 1"/>
          <p:cNvSpPr/>
          <p:nvPr/>
        </p:nvSpPr>
        <p:spPr>
          <a:xfrm>
            <a:off x="374072" y="1162372"/>
            <a:ext cx="813608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600" b="1" dirty="0"/>
              <a:t>Parte prima  Intelligenza emotiva </a:t>
            </a:r>
          </a:p>
          <a:p>
            <a:pPr marL="342900" indent="-342900" algn="ctr">
              <a:buAutoNum type="arabicPeriod"/>
            </a:pPr>
            <a:r>
              <a:rPr lang="it-IT" sz="3600" dirty="0"/>
              <a:t> A che cosa servono le emozioni  </a:t>
            </a:r>
          </a:p>
          <a:p>
            <a:pPr algn="ctr"/>
            <a:r>
              <a:rPr lang="it-IT" sz="3600" dirty="0"/>
              <a:t>2. Anatomia di un «sequestro» emozionale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101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3476</Words>
  <Application>Microsoft Office PowerPoint</Application>
  <PresentationFormat>Presentazione su schermo (4:3)</PresentationFormat>
  <Paragraphs>486</Paragraphs>
  <Slides>69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6" baseType="lpstr">
      <vt:lpstr>Arial</vt:lpstr>
      <vt:lpstr>Arial Black</vt:lpstr>
      <vt:lpstr>Calibri</vt:lpstr>
      <vt:lpstr>Calibri Light</vt:lpstr>
      <vt:lpstr>Frutiger LT Std 45 Light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Sofia Poleni</dc:creator>
  <cp:lastModifiedBy>fabian scolz</cp:lastModifiedBy>
  <cp:revision>171</cp:revision>
  <dcterms:created xsi:type="dcterms:W3CDTF">2019-01-21T13:16:18Z</dcterms:created>
  <dcterms:modified xsi:type="dcterms:W3CDTF">2019-02-21T10:17:26Z</dcterms:modified>
</cp:coreProperties>
</file>