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  <p:sldMasterId id="2147483708" r:id="rId2"/>
  </p:sldMasterIdLst>
  <p:sldIdLst>
    <p:sldId id="256" r:id="rId3"/>
    <p:sldId id="257" r:id="rId4"/>
    <p:sldId id="259" r:id="rId5"/>
    <p:sldId id="260" r:id="rId6"/>
    <p:sldId id="261" r:id="rId7"/>
    <p:sldId id="289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4" r:id="rId18"/>
    <p:sldId id="290" r:id="rId19"/>
    <p:sldId id="275" r:id="rId20"/>
    <p:sldId id="276" r:id="rId21"/>
    <p:sldId id="273" r:id="rId22"/>
    <p:sldId id="286" r:id="rId23"/>
    <p:sldId id="278" r:id="rId24"/>
    <p:sldId id="279" r:id="rId25"/>
    <p:sldId id="280" r:id="rId26"/>
    <p:sldId id="281" r:id="rId27"/>
    <p:sldId id="282" r:id="rId28"/>
    <p:sldId id="283" r:id="rId29"/>
    <p:sldId id="288" r:id="rId30"/>
    <p:sldId id="287" r:id="rId31"/>
    <p:sldId id="285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833" autoAdjust="0"/>
  </p:normalViewPr>
  <p:slideViewPr>
    <p:cSldViewPr snapToGrid="0">
      <p:cViewPr varScale="1">
        <p:scale>
          <a:sx n="70" d="100"/>
          <a:sy n="70" d="100"/>
        </p:scale>
        <p:origin x="-74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707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706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52892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6788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1059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013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1209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1963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1346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2023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805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8570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9244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5780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19998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173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896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939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01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460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692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08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94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179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DB59642-311F-4051-9CC3-7779C2439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1402" y="465763"/>
            <a:ext cx="8549196" cy="2268559"/>
          </a:xfrm>
        </p:spPr>
        <p:txBody>
          <a:bodyPr>
            <a:normAutofit/>
          </a:bodyPr>
          <a:lstStyle/>
          <a:p>
            <a:r>
              <a:rPr lang="it-IT" sz="6600" b="1" dirty="0">
                <a:solidFill>
                  <a:schemeClr val="accent6"/>
                </a:solidFill>
              </a:rPr>
              <a:t>LA PIANIFICAZIONE FISCALE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2A76F65-D8D6-4BC7-82AA-F02A6136A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0340" y="2984161"/>
            <a:ext cx="6871317" cy="1688979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tx1"/>
                </a:solidFill>
              </a:rPr>
              <a:t>Consigli pratici per impostare correttamente la pianificazione fiscale del 2019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="" xmlns:a16="http://schemas.microsoft.com/office/drawing/2014/main" id="{2055A4F8-D191-4D1C-A48C-7F814B002078}"/>
              </a:ext>
            </a:extLst>
          </p:cNvPr>
          <p:cNvSpPr txBox="1">
            <a:spLocks/>
          </p:cNvSpPr>
          <p:nvPr/>
        </p:nvSpPr>
        <p:spPr>
          <a:xfrm>
            <a:off x="3105260" y="4922980"/>
            <a:ext cx="5981478" cy="1160213"/>
          </a:xfrm>
          <a:prstGeom prst="rect">
            <a:avLst/>
          </a:prstGeom>
        </p:spPr>
        <p:txBody>
          <a:bodyPr vert="horz" lIns="91440" tIns="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/>
              <a:t>Classe MBS – 21 novembre 2018 </a:t>
            </a:r>
          </a:p>
          <a:p>
            <a:pPr algn="ctr"/>
            <a:r>
              <a:rPr lang="it-IT" sz="2400" dirty="0"/>
              <a:t>Cristina Marchesini</a:t>
            </a:r>
          </a:p>
        </p:txBody>
      </p:sp>
    </p:spTree>
    <p:extLst>
      <p:ext uri="{BB962C8B-B14F-4D97-AF65-F5344CB8AC3E}">
        <p14:creationId xmlns="" xmlns:p14="http://schemas.microsoft.com/office/powerpoint/2010/main" val="1956464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778" y="1587083"/>
            <a:ext cx="4188497" cy="3683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6.</a:t>
            </a:r>
          </a:p>
          <a:p>
            <a:pPr marL="0" indent="0">
              <a:buNone/>
            </a:pPr>
            <a:r>
              <a:rPr lang="it-IT" sz="4800" dirty="0"/>
              <a:t>CONOSCI LE SCADENZE PER PREPARARTI IN ANTICIPO!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06996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067" y="776742"/>
            <a:ext cx="4188497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7.</a:t>
            </a:r>
          </a:p>
          <a:p>
            <a:pPr marL="0" indent="0">
              <a:buNone/>
            </a:pPr>
            <a:r>
              <a:rPr lang="it-IT" sz="4800" dirty="0"/>
              <a:t>CONOSCI LE REGOLE MINIME DI DETRAIBILITA’ DEI COSTI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52047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121" y="726119"/>
            <a:ext cx="8025757" cy="540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9600" b="1" dirty="0"/>
              <a:t>QUINDI</a:t>
            </a:r>
            <a:r>
              <a:rPr lang="en-US" sz="6600" b="1" dirty="0"/>
              <a:t>:</a:t>
            </a:r>
            <a:br>
              <a:rPr lang="en-US" sz="6600" b="1" dirty="0"/>
            </a:br>
            <a:r>
              <a:rPr lang="en-US" sz="6600" b="1" dirty="0"/>
              <a:t>SE TU TI ORGANIZZI, </a:t>
            </a:r>
            <a:br>
              <a:rPr lang="en-US" sz="6600" b="1" dirty="0"/>
            </a:br>
            <a:r>
              <a:rPr lang="en-US" sz="6600" b="1" dirty="0"/>
              <a:t>NON AVRAI PIU’ </a:t>
            </a:r>
            <a:r>
              <a:rPr lang="en-US" sz="8000" b="1" dirty="0"/>
              <a:t>SORPRESE!</a:t>
            </a:r>
            <a:endParaRPr lang="en-US" sz="6600" b="1" dirty="0"/>
          </a:p>
        </p:txBody>
      </p:sp>
    </p:spTree>
    <p:extLst>
      <p:ext uri="{BB962C8B-B14F-4D97-AF65-F5344CB8AC3E}">
        <p14:creationId xmlns="" xmlns:p14="http://schemas.microsoft.com/office/powerpoint/2010/main" val="405060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DOMANDA">
            <a:extLst>
              <a:ext uri="{FF2B5EF4-FFF2-40B4-BE49-F238E27FC236}">
                <a16:creationId xmlns="" xmlns:a16="http://schemas.microsoft.com/office/drawing/2014/main" id="{DB0FE2E6-58E5-4FC3-90CC-3AB3574DBE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273" r="9091" b="36589"/>
          <a:stretch/>
        </p:blipFill>
        <p:spPr bwMode="auto">
          <a:xfrm>
            <a:off x="20" y="227"/>
            <a:ext cx="12191675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1750"/>
            <a:ext cx="5421631" cy="38373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b="1" dirty="0"/>
              <a:t>E ORA, </a:t>
            </a:r>
            <a:br>
              <a:rPr lang="en-US" sz="5400" b="1" dirty="0"/>
            </a:br>
            <a:r>
              <a:rPr lang="en-US" sz="5400" b="1" dirty="0"/>
              <a:t>IN QUESTO MOMENTO DELL’ANNO, COSA CI ASPETTA?</a:t>
            </a:r>
          </a:p>
        </p:txBody>
      </p:sp>
    </p:spTree>
    <p:extLst>
      <p:ext uri="{BB962C8B-B14F-4D97-AF65-F5344CB8AC3E}">
        <p14:creationId xmlns="" xmlns:p14="http://schemas.microsoft.com/office/powerpoint/2010/main" val="68558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165" y="1610410"/>
            <a:ext cx="4335599" cy="3636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30 NOVEMBRE</a:t>
            </a:r>
          </a:p>
          <a:p>
            <a:pPr marL="0" indent="0">
              <a:buNone/>
            </a:pPr>
            <a:r>
              <a:rPr lang="it-IT" sz="4800" dirty="0"/>
              <a:t>ACCONTO TASSE E CONTRIBUTI RELATIVI ALL’ANNO 2018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8119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1307165"/>
            <a:ext cx="4335599" cy="4243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27 DICEMBRE</a:t>
            </a:r>
          </a:p>
          <a:p>
            <a:pPr marL="0" indent="0">
              <a:buNone/>
            </a:pPr>
            <a:r>
              <a:rPr lang="it-IT" sz="4800" dirty="0"/>
              <a:t>ACCONTO IVA RELATIVO AL 4° TRIMESTRE 2018 O AL MESE DI DICEMBRE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5788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>
            <a:extLst>
              <a:ext uri="{FF2B5EF4-FFF2-40B4-BE49-F238E27FC236}">
                <a16:creationId xmlns="" xmlns:a16="http://schemas.microsoft.com/office/drawing/2014/main" id="{139CA2A9-C920-40DC-9BB0-1A25591B7A02}"/>
              </a:ext>
            </a:extLst>
          </p:cNvPr>
          <p:cNvSpPr txBox="1">
            <a:spLocks/>
          </p:cNvSpPr>
          <p:nvPr/>
        </p:nvSpPr>
        <p:spPr>
          <a:xfrm>
            <a:off x="1067989" y="897179"/>
            <a:ext cx="4307934" cy="571483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400" b="1" dirty="0">
                <a:solidFill>
                  <a:schemeClr val="accent6"/>
                </a:solidFill>
              </a:rPr>
              <a:t>Per l’acconto del 30 novembre.</a:t>
            </a:r>
          </a:p>
          <a:p>
            <a:r>
              <a:rPr lang="it-IT" sz="4400" dirty="0"/>
              <a:t>Potreste applicare una riduzione sull’acconto</a:t>
            </a:r>
          </a:p>
          <a:p>
            <a:r>
              <a:rPr lang="it-IT" sz="4400" dirty="0"/>
              <a:t>Oppure </a:t>
            </a:r>
            <a:r>
              <a:rPr lang="it-IT" sz="4400" dirty="0" smtClean="0"/>
              <a:t>in controtendenza alcuni imprenditori  aumentano </a:t>
            </a:r>
            <a:r>
              <a:rPr lang="it-IT" sz="4400" dirty="0"/>
              <a:t>gli acconti per pagare meno il prossimo anno…</a:t>
            </a:r>
          </a:p>
        </p:txBody>
      </p:sp>
    </p:spTree>
    <p:extLst>
      <p:ext uri="{BB962C8B-B14F-4D97-AF65-F5344CB8AC3E}">
        <p14:creationId xmlns="" xmlns:p14="http://schemas.microsoft.com/office/powerpoint/2010/main" val="3349587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719626"/>
            <a:ext cx="4307934" cy="57148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4400" b="1" dirty="0">
                <a:solidFill>
                  <a:schemeClr val="accent6"/>
                </a:solidFill>
              </a:rPr>
              <a:t>SE CONOSCI QUANTO SPENDERAI</a:t>
            </a:r>
          </a:p>
          <a:p>
            <a:pPr marL="0" indent="0">
              <a:buNone/>
            </a:pPr>
            <a:r>
              <a:rPr lang="it-IT" sz="4400" dirty="0"/>
              <a:t>Puoi accantonare tutti i mesi una cifra che ti permetterà di pagare le imposte senza avere problemi di liquidità</a:t>
            </a:r>
          </a:p>
        </p:txBody>
      </p:sp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18530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989" y="897179"/>
            <a:ext cx="4307934" cy="57148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4400" dirty="0">
                <a:solidFill>
                  <a:schemeClr val="accent6"/>
                </a:solidFill>
              </a:rPr>
              <a:t>Per l’acconto IVA del 27 dicembre.</a:t>
            </a:r>
          </a:p>
          <a:p>
            <a:pPr marL="0" indent="0">
              <a:buNone/>
            </a:pPr>
            <a:r>
              <a:rPr lang="it-IT" sz="4400" dirty="0"/>
              <a:t>Si tratta dell’88% dell’IVA del 4 trimestre dell’anno precedente (o il mese di dicembre dell’anno precedente per chi liquida ogni mese)</a:t>
            </a:r>
          </a:p>
        </p:txBody>
      </p:sp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73056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719626"/>
            <a:ext cx="4307934" cy="5714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b="1" dirty="0">
                <a:solidFill>
                  <a:schemeClr val="accent6"/>
                </a:solidFill>
              </a:rPr>
              <a:t>ACCANTONA L’IVA DA VERSARE</a:t>
            </a:r>
          </a:p>
          <a:p>
            <a:r>
              <a:rPr lang="it-IT" sz="4400" dirty="0"/>
              <a:t>Ti troverai a non avere sorprese</a:t>
            </a:r>
          </a:p>
          <a:p>
            <a:r>
              <a:rPr lang="it-IT" sz="4400" dirty="0"/>
              <a:t>Non correrai il rischio di averla già spesa!</a:t>
            </a:r>
          </a:p>
        </p:txBody>
      </p:sp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9004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5" y="634946"/>
            <a:ext cx="3690257" cy="1450757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chemeClr val="accent6"/>
                </a:solidFill>
              </a:rPr>
              <a:t>MI PRESENTO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5" y="1800808"/>
            <a:ext cx="3690257" cy="4068286"/>
          </a:xfrm>
        </p:spPr>
        <p:txBody>
          <a:bodyPr>
            <a:normAutofit fontScale="92500"/>
          </a:bodyPr>
          <a:lstStyle/>
          <a:p>
            <a:r>
              <a:rPr lang="it-IT" sz="3200" dirty="0"/>
              <a:t>Mi chiamo Cristina Marchesini e sono CONSULENTE DEL LAVORO E CONSULENTE FISCALE</a:t>
            </a:r>
          </a:p>
          <a:p>
            <a:r>
              <a:rPr lang="it-IT" sz="3200" dirty="0"/>
              <a:t>Opero nelle province di BOLOGNA – MODENA - PARMA</a:t>
            </a:r>
          </a:p>
        </p:txBody>
      </p:sp>
      <p:pic>
        <p:nvPicPr>
          <p:cNvPr id="1026" name="Picture 2" descr="Risultati immagini per FISCO">
            <a:extLst>
              <a:ext uri="{FF2B5EF4-FFF2-40B4-BE49-F238E27FC236}">
                <a16:creationId xmlns="" xmlns:a16="http://schemas.microsoft.com/office/drawing/2014/main" id="{6B824B9F-CD5C-4B48-ADE7-F6E2DFB0E3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09" r="21752"/>
          <a:stretch/>
        </p:blipFill>
        <p:spPr bwMode="auto">
          <a:xfrm>
            <a:off x="642258" y="999326"/>
            <a:ext cx="6909801" cy="48371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17117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">
            <a:extLst>
              <a:ext uri="{FF2B5EF4-FFF2-40B4-BE49-F238E27FC236}">
                <a16:creationId xmlns="" xmlns:a16="http://schemas.microsoft.com/office/drawing/2014/main" id="{67051C7D-A40B-4083-9EC9-70EF8FE93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737" y="461959"/>
            <a:ext cx="7761156" cy="606344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10700" b="1" dirty="0"/>
              <a:t>QUINDI: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/>
              <a:t>A GUARDAR BENE, SE FATE I CONTI, </a:t>
            </a:r>
            <a:r>
              <a:rPr lang="en-US" sz="6000" b="1" dirty="0"/>
              <a:t>OGGI VOI DOVRESTE </a:t>
            </a:r>
            <a:br>
              <a:rPr lang="en-US" sz="6000" b="1" dirty="0"/>
            </a:br>
            <a:r>
              <a:rPr lang="en-US" sz="5400" b="1" dirty="0"/>
              <a:t>GIA’ SAPERE </a:t>
            </a:r>
            <a:br>
              <a:rPr lang="en-US" sz="5400" b="1" dirty="0"/>
            </a:br>
            <a:r>
              <a:rPr lang="en-US" sz="5400" b="1" dirty="0"/>
              <a:t>COSA PAGHERETE IL PROSSIMO ANNO A GIUGNO 2019.</a:t>
            </a:r>
          </a:p>
        </p:txBody>
      </p:sp>
    </p:spTree>
    <p:extLst>
      <p:ext uri="{BB962C8B-B14F-4D97-AF65-F5344CB8AC3E}">
        <p14:creationId xmlns="" xmlns:p14="http://schemas.microsoft.com/office/powerpoint/2010/main" val="3455997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>
            <a:extLst>
              <a:ext uri="{FF2B5EF4-FFF2-40B4-BE49-F238E27FC236}">
                <a16:creationId xmlns="" xmlns:a16="http://schemas.microsoft.com/office/drawing/2014/main" id="{4FDF40E4-78FE-4935-801B-E53F48C2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737" y="461959"/>
            <a:ext cx="7761156" cy="60634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0700" b="1" dirty="0"/>
              <a:t>QUINDI: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/>
              <a:t>1. CHIEDERE I DATI</a:t>
            </a:r>
            <a:br>
              <a:rPr lang="en-US" sz="5400" b="1" dirty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/>
              <a:t>2. SCADENZIARE ED ORGANIZZARE I PAGAMENTI</a:t>
            </a:r>
          </a:p>
        </p:txBody>
      </p:sp>
    </p:spTree>
    <p:extLst>
      <p:ext uri="{BB962C8B-B14F-4D97-AF65-F5344CB8AC3E}">
        <p14:creationId xmlns="" xmlns:p14="http://schemas.microsoft.com/office/powerpoint/2010/main" val="1980837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719626"/>
            <a:ext cx="4307934" cy="5714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4400" b="1" dirty="0">
                <a:solidFill>
                  <a:schemeClr val="accent6"/>
                </a:solidFill>
              </a:rPr>
              <a:t>APRI UN CONTO CORRENTE A ZERO SPESE</a:t>
            </a:r>
          </a:p>
          <a:p>
            <a:r>
              <a:rPr lang="it-IT" sz="4400" dirty="0"/>
              <a:t>Ci giri gli accantonamenti per IVA e tasse</a:t>
            </a:r>
          </a:p>
          <a:p>
            <a:r>
              <a:rPr lang="it-IT" sz="4400" dirty="0"/>
              <a:t>Lo fai ogni volta che incassi i soldi di una fattura</a:t>
            </a:r>
          </a:p>
        </p:txBody>
      </p:sp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13360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719626"/>
            <a:ext cx="4307934" cy="57148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4400" b="1" dirty="0">
                <a:solidFill>
                  <a:schemeClr val="accent6"/>
                </a:solidFill>
              </a:rPr>
              <a:t>SE SEI UN LIBERO PROFESSIONISTA</a:t>
            </a:r>
          </a:p>
          <a:p>
            <a:r>
              <a:rPr lang="it-IT" sz="4400" dirty="0" smtClean="0"/>
              <a:t>Se lavori in prevalenza con aziende ti </a:t>
            </a:r>
            <a:r>
              <a:rPr lang="it-IT" sz="4400" dirty="0"/>
              <a:t>viene trattenuto durante l’anno il 20%</a:t>
            </a:r>
          </a:p>
          <a:p>
            <a:r>
              <a:rPr lang="it-IT" sz="4400" dirty="0"/>
              <a:t>Per cui durante l’anno stai già facendo un accantonamento</a:t>
            </a:r>
          </a:p>
        </p:txBody>
      </p:sp>
      <p:pic>
        <p:nvPicPr>
          <p:cNvPr id="14338" name="Picture 2" descr="Risultati immagini per CONSIGLIO">
            <a:extLst>
              <a:ext uri="{FF2B5EF4-FFF2-40B4-BE49-F238E27FC236}">
                <a16:creationId xmlns="" xmlns:a16="http://schemas.microsoft.com/office/drawing/2014/main" id="{7EB1F41E-E2F8-489B-A0FB-739FBC6FD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1506039"/>
            <a:ext cx="5303975" cy="3845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67611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981" y="168718"/>
            <a:ext cx="8608037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>
                <a:solidFill>
                  <a:schemeClr val="accent6"/>
                </a:solidFill>
              </a:rPr>
              <a:t>NUOVO LIMITE PER IL REGIME FORFETTARIO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64" y="1245947"/>
            <a:ext cx="6995604" cy="5305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600" b="1" u="sng" dirty="0" smtClean="0"/>
              <a:t>FINO A 65.000 </a:t>
            </a:r>
            <a:r>
              <a:rPr lang="it-IT" sz="3600" b="1" u="sng" dirty="0"/>
              <a:t>EURO </a:t>
            </a:r>
          </a:p>
          <a:p>
            <a:pPr marL="0" indent="0">
              <a:buNone/>
            </a:pPr>
            <a:r>
              <a:rPr lang="it-IT" sz="3600" b="1" u="sng" dirty="0"/>
              <a:t>IMPOSTA SOSTITUTIVA 15%</a:t>
            </a:r>
          </a:p>
          <a:p>
            <a:r>
              <a:rPr lang="it-IT" sz="3200" dirty="0"/>
              <a:t>Vale per tutte le tipologie di attività.</a:t>
            </a:r>
          </a:p>
          <a:p>
            <a:r>
              <a:rPr lang="it-IT" sz="3200" dirty="0"/>
              <a:t>Non si applica l’IVA e la ritenuta d’acconto</a:t>
            </a:r>
          </a:p>
          <a:p>
            <a:r>
              <a:rPr lang="it-IT" sz="3200" u="sng" dirty="0"/>
              <a:t>Sono esonerati dall’obbligo della fatturazione elettronica</a:t>
            </a:r>
          </a:p>
          <a:p>
            <a:r>
              <a:rPr lang="it-IT" sz="3200" b="1" dirty="0"/>
              <a:t>POSSONO ADERIRE DITTE INDIVIDUALI    E LIBERI PROFESSIONISTI (che non siano soci di società, anche di capitali non in trasparenza o dipendenti </a:t>
            </a:r>
            <a:r>
              <a:rPr lang="it-IT" sz="3200" b="1" dirty="0" smtClean="0"/>
              <a:t> </a:t>
            </a:r>
            <a:r>
              <a:rPr lang="it-IT" sz="3200" b="1" dirty="0"/>
              <a:t>che sono stati o sono dipendenti degli ultimi 24 mesi dell’azienda a cui fatturano)</a:t>
            </a:r>
          </a:p>
        </p:txBody>
      </p:sp>
      <p:pic>
        <p:nvPicPr>
          <p:cNvPr id="2050" name="Picture 2" descr="Risultati immagini per NOVITA'">
            <a:extLst>
              <a:ext uri="{FF2B5EF4-FFF2-40B4-BE49-F238E27FC236}">
                <a16:creationId xmlns="" xmlns:a16="http://schemas.microsoft.com/office/drawing/2014/main" id="{22D2315A-4979-422E-A952-EB64E632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68" y="2698322"/>
            <a:ext cx="4214896" cy="2247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03301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981" y="168718"/>
            <a:ext cx="8608037" cy="1077229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6"/>
                </a:solidFill>
              </a:rPr>
              <a:t>FLAT TAX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65" y="1124066"/>
            <a:ext cx="6995604" cy="5305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4000" b="1" u="sng" dirty="0"/>
              <a:t>PER REDDITI DA 65.000 A 100.000</a:t>
            </a:r>
          </a:p>
          <a:p>
            <a:pPr marL="0" indent="0">
              <a:buNone/>
            </a:pPr>
            <a:r>
              <a:rPr lang="it-IT" sz="4000" b="1" u="sng" dirty="0"/>
              <a:t>IMPOSTA SOSTITUTIVA 20%</a:t>
            </a:r>
          </a:p>
          <a:p>
            <a:r>
              <a:rPr lang="it-IT" sz="3600" dirty="0"/>
              <a:t>Il calcolo dei costi non è forfettario</a:t>
            </a:r>
          </a:p>
          <a:p>
            <a:r>
              <a:rPr lang="it-IT" sz="3600" dirty="0"/>
              <a:t>Vi sono le limitazioni di adesione come nel regime forfettario </a:t>
            </a:r>
          </a:p>
          <a:p>
            <a:r>
              <a:rPr lang="it-IT" sz="3600" dirty="0"/>
              <a:t>Non c’è l’esonero dalla fatturazione elettronica</a:t>
            </a:r>
          </a:p>
          <a:p>
            <a:pPr marL="0" indent="0">
              <a:buNone/>
            </a:pPr>
            <a:r>
              <a:rPr lang="it-IT" sz="3600" b="1" dirty="0"/>
              <a:t>CONSIGLIO: FARE UN CALCOLO DI CONVENIENZA E CERCARE DI NON SUPERARE I VOLUMI DI AFFARI INDICATI!</a:t>
            </a:r>
          </a:p>
        </p:txBody>
      </p:sp>
      <p:pic>
        <p:nvPicPr>
          <p:cNvPr id="2050" name="Picture 2" descr="Risultati immagini per NOVITA'">
            <a:extLst>
              <a:ext uri="{FF2B5EF4-FFF2-40B4-BE49-F238E27FC236}">
                <a16:creationId xmlns="" xmlns:a16="http://schemas.microsoft.com/office/drawing/2014/main" id="{22D2315A-4979-422E-A952-EB64E632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161" y="2791628"/>
            <a:ext cx="4214896" cy="2247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96394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981" y="168718"/>
            <a:ext cx="8608037" cy="1077229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accent6"/>
                </a:solidFill>
              </a:rPr>
              <a:t>ESEMPIO FORFETTARI</a:t>
            </a:r>
            <a:endParaRPr lang="it-IT" sz="4400" b="1" dirty="0">
              <a:solidFill>
                <a:schemeClr val="accent6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04" y="1105400"/>
            <a:ext cx="6995604" cy="5305773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>
                <a:solidFill>
                  <a:schemeClr val="accent6"/>
                </a:solidFill>
                <a:latin typeface="+mj-lt"/>
              </a:rPr>
              <a:t>Percentuale di redditività 78% </a:t>
            </a:r>
            <a:r>
              <a:rPr lang="it-IT" dirty="0">
                <a:solidFill>
                  <a:schemeClr val="accent6"/>
                </a:solidFill>
                <a:latin typeface="+mj-lt"/>
              </a:rPr>
              <a:t>= </a:t>
            </a:r>
            <a:r>
              <a:rPr lang="it-IT" b="1" dirty="0">
                <a:solidFill>
                  <a:schemeClr val="accent6"/>
                </a:solidFill>
                <a:latin typeface="+mj-lt"/>
              </a:rPr>
              <a:t>50.700</a:t>
            </a:r>
            <a:r>
              <a:rPr lang="it-IT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it-IT" dirty="0">
                <a:latin typeface="+mj-lt"/>
              </a:rPr>
              <a:t>(costi forfettari considerati Euro 14.300) (Le percentuali di redditività cambiano in base all’attività esercitata)</a:t>
            </a:r>
          </a:p>
          <a:p>
            <a:r>
              <a:rPr lang="it-IT" b="1" dirty="0">
                <a:solidFill>
                  <a:schemeClr val="accent6"/>
                </a:solidFill>
                <a:latin typeface="+mj-lt"/>
              </a:rPr>
              <a:t>Contributi su 50.700,00</a:t>
            </a:r>
            <a:r>
              <a:rPr lang="it-IT" dirty="0">
                <a:solidFill>
                  <a:schemeClr val="accent6"/>
                </a:solidFill>
                <a:latin typeface="+mj-lt"/>
              </a:rPr>
              <a:t>, Euro </a:t>
            </a:r>
            <a:r>
              <a:rPr lang="it-IT" b="1" dirty="0">
                <a:solidFill>
                  <a:schemeClr val="accent6"/>
                </a:solidFill>
                <a:latin typeface="+mj-lt"/>
              </a:rPr>
              <a:t>12.675,00</a:t>
            </a:r>
          </a:p>
          <a:p>
            <a:r>
              <a:rPr lang="it-IT" b="1" dirty="0">
                <a:solidFill>
                  <a:schemeClr val="accent6"/>
                </a:solidFill>
                <a:latin typeface="+mj-lt"/>
              </a:rPr>
              <a:t>Imposta: 50.700 – 12.675= 38.025,00 x 15% = 5.704,00</a:t>
            </a:r>
          </a:p>
          <a:p>
            <a:pPr marL="0" indent="0">
              <a:buNone/>
            </a:pPr>
            <a:r>
              <a:rPr lang="it-IT" dirty="0">
                <a:latin typeface="+mj-lt"/>
              </a:rPr>
              <a:t>Nella tassazione </a:t>
            </a:r>
            <a:r>
              <a:rPr lang="it-IT" dirty="0" err="1">
                <a:latin typeface="+mj-lt"/>
              </a:rPr>
              <a:t>irpef</a:t>
            </a:r>
            <a:r>
              <a:rPr lang="it-IT" dirty="0">
                <a:latin typeface="+mj-lt"/>
              </a:rPr>
              <a:t> attuale:</a:t>
            </a:r>
          </a:p>
          <a:p>
            <a:r>
              <a:rPr lang="it-IT" b="1" dirty="0">
                <a:solidFill>
                  <a:srgbClr val="FF0000"/>
                </a:solidFill>
                <a:latin typeface="+mj-lt"/>
              </a:rPr>
              <a:t>Con lo stesso volume di affari, anche considerando gli stessi costi del regime forfettario: Irpef 10.799,00</a:t>
            </a:r>
          </a:p>
          <a:p>
            <a:pPr marL="0" indent="0">
              <a:buNone/>
            </a:pPr>
            <a:r>
              <a:rPr lang="it-IT" sz="3200" b="1" dirty="0">
                <a:solidFill>
                  <a:schemeClr val="accent6"/>
                </a:solidFill>
                <a:latin typeface="+mj-lt"/>
              </a:rPr>
              <a:t>Risparmio 5.095,00</a:t>
            </a:r>
          </a:p>
          <a:p>
            <a:pPr marL="0" indent="0">
              <a:buNone/>
            </a:pPr>
            <a:r>
              <a:rPr lang="it-IT" sz="3200" b="1" u="sng" dirty="0">
                <a:latin typeface="+mj-lt"/>
              </a:rPr>
              <a:t>IDEALE: se non hai oneri personali elevati e se non hai costi superiori al regime forfettario</a:t>
            </a:r>
          </a:p>
        </p:txBody>
      </p:sp>
      <p:pic>
        <p:nvPicPr>
          <p:cNvPr id="2050" name="Picture 2" descr="Risultati immagini per NOVITA'">
            <a:extLst>
              <a:ext uri="{FF2B5EF4-FFF2-40B4-BE49-F238E27FC236}">
                <a16:creationId xmlns="" xmlns:a16="http://schemas.microsoft.com/office/drawing/2014/main" id="{22D2315A-4979-422E-A952-EB64E632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3118200"/>
            <a:ext cx="4214896" cy="2247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8907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981" y="168718"/>
            <a:ext cx="8608037" cy="1077229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6"/>
                </a:solidFill>
              </a:rPr>
              <a:t>ROTTAMAZIONE 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894" y="1383509"/>
            <a:ext cx="6995604" cy="5305773"/>
          </a:xfrm>
        </p:spPr>
        <p:txBody>
          <a:bodyPr>
            <a:normAutofit/>
          </a:bodyPr>
          <a:lstStyle/>
          <a:p>
            <a:r>
              <a:rPr lang="it-IT" sz="3200" dirty="0"/>
              <a:t>Per chi ha situazioni pregresse con l’Agenzia per la riscossione vale la pena fare una verifica</a:t>
            </a:r>
          </a:p>
          <a:p>
            <a:r>
              <a:rPr lang="it-IT" sz="3200" dirty="0"/>
              <a:t>In questa nuova rottamazione,     da presentare entro il 30 aprile 2019, </a:t>
            </a:r>
            <a:r>
              <a:rPr lang="it-IT" sz="3600" b="1" u="sng" dirty="0">
                <a:solidFill>
                  <a:schemeClr val="accent6"/>
                </a:solidFill>
              </a:rPr>
              <a:t>la grande novità sono i pagamenti dilazionati: 10 rate ripartite su un </a:t>
            </a:r>
            <a:r>
              <a:rPr lang="it-IT" sz="3600" b="1" u="sng" dirty="0" err="1">
                <a:solidFill>
                  <a:schemeClr val="accent6"/>
                </a:solidFill>
              </a:rPr>
              <a:t>max</a:t>
            </a:r>
            <a:r>
              <a:rPr lang="it-IT" sz="3600" b="1" u="sng" dirty="0">
                <a:solidFill>
                  <a:schemeClr val="accent6"/>
                </a:solidFill>
              </a:rPr>
              <a:t> di 5 anni.</a:t>
            </a:r>
            <a:endParaRPr lang="it-IT" sz="3200" b="1" u="sng" dirty="0">
              <a:solidFill>
                <a:schemeClr val="accent6"/>
              </a:solidFill>
            </a:endParaRPr>
          </a:p>
        </p:txBody>
      </p:sp>
      <p:pic>
        <p:nvPicPr>
          <p:cNvPr id="2050" name="Picture 2" descr="Risultati immagini per NOVITA'">
            <a:extLst>
              <a:ext uri="{FF2B5EF4-FFF2-40B4-BE49-F238E27FC236}">
                <a16:creationId xmlns="" xmlns:a16="http://schemas.microsoft.com/office/drawing/2014/main" id="{22D2315A-4979-422E-A952-EB64E632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798" y="2744975"/>
            <a:ext cx="4214896" cy="2247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90749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981" y="168718"/>
            <a:ext cx="8608037" cy="1077229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6"/>
                </a:solidFill>
              </a:rPr>
              <a:t>SANATORIE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="" xmlns:a16="http://schemas.microsoft.com/office/drawing/2014/main" id="{777522DE-8FB7-422C-893D-5F9C99093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116865"/>
              </p:ext>
            </p:extLst>
          </p:nvPr>
        </p:nvGraphicFramePr>
        <p:xfrm>
          <a:off x="2232619" y="1245947"/>
          <a:ext cx="7726759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6759">
                  <a:extLst>
                    <a:ext uri="{9D8B030D-6E8A-4147-A177-3AD203B41FA5}">
                      <a16:colId xmlns="" xmlns:a16="http://schemas.microsoft.com/office/drawing/2014/main" val="933620777"/>
                    </a:ext>
                  </a:extLst>
                </a:gridCol>
              </a:tblGrid>
              <a:tr h="299055">
                <a:tc>
                  <a:txBody>
                    <a:bodyPr/>
                    <a:lstStyle/>
                    <a:p>
                      <a:r>
                        <a:rPr lang="it-IT" dirty="0"/>
                        <a:t>COSA DICE «LUI»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128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1.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dei </a:t>
                      </a:r>
                      <a:r>
                        <a:rPr kumimoji="0"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processi verbali di constatazione (PVC)</a:t>
                      </a:r>
                      <a:endParaRPr lang="it-IT" sz="1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4579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2.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degli </a:t>
                      </a:r>
                      <a:r>
                        <a:rPr kumimoji="0"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 del procedimento di accertamento </a:t>
                      </a:r>
                      <a:endParaRPr lang="it-IT" sz="1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6309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3.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dei </a:t>
                      </a:r>
                      <a:r>
                        <a:rPr kumimoji="0"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carichi affidati all'agente della riscossione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51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4.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Stralcio dei debiti fino a mille euro affidati agli agenti della riscossione dal 2000 al 2010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799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5.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dei carichi affidati all'agente della riscossione a titolo di risorse proprie dell'Unione europea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721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6.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delle </a:t>
                      </a:r>
                      <a:r>
                        <a:rPr kumimoji="0"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controversie tributarie</a:t>
                      </a:r>
                      <a:endParaRPr lang="it-IT" sz="1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798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7.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Regolarizzazione con versamento volontario di periodi d'imposta precedenti 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328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8.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agevolata delle imposte di consumo dovute ai sensi dell'articolo 62-quater, commi 1 e 1-bis, del decreto legislativo 26 ottobre 1995, n. 504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9772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9.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Disposizioni in materia di </a:t>
                      </a:r>
                      <a:r>
                        <a:rPr kumimoji="0"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dichiarazione integrativa speciale</a:t>
                      </a:r>
                      <a:endParaRPr lang="it-IT" sz="1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2955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2456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">
            <a:extLst>
              <a:ext uri="{FF2B5EF4-FFF2-40B4-BE49-F238E27FC236}">
                <a16:creationId xmlns="" xmlns:a16="http://schemas.microsoft.com/office/drawing/2014/main" id="{E6D254F2-0DED-44EC-9203-4F3632A3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737" y="461959"/>
            <a:ext cx="7761156" cy="60634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>‘</a:t>
            </a:r>
            <a:r>
              <a:rPr lang="en-US" sz="5400" b="1" dirty="0"/>
              <a:t>NON E’ IMPORTANTE QUANTO SEI OCCUPATO, </a:t>
            </a:r>
            <a:br>
              <a:rPr lang="en-US" sz="5400" b="1" dirty="0"/>
            </a:br>
            <a:r>
              <a:rPr lang="en-US" sz="6000" b="1" dirty="0"/>
              <a:t>TROVA IL TEMPO PER </a:t>
            </a:r>
            <a:r>
              <a:rPr lang="en-US" sz="5400" b="1" dirty="0"/>
              <a:t>RIFLETTERE, PENSARE, DARE E PIANIFICARE’</a:t>
            </a:r>
            <a:br>
              <a:rPr lang="en-US" sz="5400" b="1" dirty="0"/>
            </a:br>
            <a:r>
              <a:rPr lang="en-US" sz="5400" b="1" dirty="0"/>
              <a:t>					</a:t>
            </a:r>
            <a:r>
              <a:rPr lang="en-US" sz="5400" b="1" i="1" dirty="0"/>
              <a:t>Jim </a:t>
            </a:r>
            <a:r>
              <a:rPr lang="en-US" sz="5400" b="1" i="1" dirty="0" err="1"/>
              <a:t>Rohn</a:t>
            </a:r>
            <a:endParaRPr lang="en-US" sz="5400" b="1" i="1" dirty="0"/>
          </a:p>
        </p:txBody>
      </p:sp>
    </p:spTree>
    <p:extLst>
      <p:ext uri="{BB962C8B-B14F-4D97-AF65-F5344CB8AC3E}">
        <p14:creationId xmlns="" xmlns:p14="http://schemas.microsoft.com/office/powerpoint/2010/main" val="130456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it-IT" sz="6000" b="1" dirty="0">
                <a:solidFill>
                  <a:schemeClr val="accent6"/>
                </a:solidFill>
              </a:rPr>
              <a:t>OGGI VI PARLO DI…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4800" dirty="0"/>
          </a:p>
          <a:p>
            <a:r>
              <a:rPr lang="it-IT" sz="4800" dirty="0"/>
              <a:t>PIANIFICAZIONE FISCALE</a:t>
            </a:r>
          </a:p>
          <a:p>
            <a:r>
              <a:rPr lang="it-IT" sz="4800" dirty="0"/>
              <a:t>NOVITA’ CHE CI RIGUARDANO</a:t>
            </a:r>
          </a:p>
        </p:txBody>
      </p:sp>
      <p:pic>
        <p:nvPicPr>
          <p:cNvPr id="2050" name="Picture 2" descr="Risultati immagini per NOVITA'">
            <a:extLst>
              <a:ext uri="{FF2B5EF4-FFF2-40B4-BE49-F238E27FC236}">
                <a16:creationId xmlns="" xmlns:a16="http://schemas.microsoft.com/office/drawing/2014/main" id="{22D2315A-4979-422E-A952-EB64E6328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99" y="2230267"/>
            <a:ext cx="4001315" cy="21340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24299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170" y="174171"/>
            <a:ext cx="6827669" cy="65314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6000" b="1" u="sng" dirty="0"/>
              <a:t>Scadenze fiscali 2019</a:t>
            </a:r>
            <a:endParaRPr lang="it-IT" sz="6000" dirty="0"/>
          </a:p>
          <a:p>
            <a:pPr marL="0" indent="0">
              <a:buNone/>
            </a:pPr>
            <a:r>
              <a:rPr lang="it-IT" b="1" u="sng" dirty="0"/>
              <a:t>16 febbraio - quarta rata </a:t>
            </a:r>
            <a:r>
              <a:rPr lang="it-IT" b="1" u="sng" dirty="0" err="1"/>
              <a:t>inps</a:t>
            </a:r>
            <a:r>
              <a:rPr lang="it-IT" b="1" u="sng" dirty="0"/>
              <a:t>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16 marzo - iva quarto trimestre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16 maggio - iva primo trimestre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16 maggio - prima rata </a:t>
            </a:r>
            <a:r>
              <a:rPr lang="it-IT" b="1" u="sng" dirty="0" err="1"/>
              <a:t>inps</a:t>
            </a:r>
            <a:r>
              <a:rPr lang="it-IT" b="1" u="sng" dirty="0"/>
              <a:t> 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30 giugno - saldo e primo acconto tasse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30 giugno - diritto annuale camera di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30 giugno - saldo </a:t>
            </a:r>
            <a:r>
              <a:rPr lang="it-IT" b="1" u="sng" dirty="0" err="1"/>
              <a:t>inps</a:t>
            </a:r>
            <a:r>
              <a:rPr lang="it-IT" b="1" u="sng" dirty="0"/>
              <a:t>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20 agosto - iva secondo trimestre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20 agosto - secondo rata </a:t>
            </a:r>
            <a:r>
              <a:rPr lang="it-IT" b="1" u="sng" dirty="0" err="1"/>
              <a:t>inps</a:t>
            </a:r>
            <a:r>
              <a:rPr lang="it-IT" b="1" u="sng" dirty="0"/>
              <a:t>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16 novembre - iva terzo trimestre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30 novembre - secondo acconto tasse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16 novembre - terza rata </a:t>
            </a:r>
            <a:r>
              <a:rPr lang="it-IT" b="1" u="sng" dirty="0" err="1"/>
              <a:t>inps</a:t>
            </a:r>
            <a:r>
              <a:rPr lang="it-IT" b="1" u="sng" dirty="0"/>
              <a:t>  </a:t>
            </a:r>
            <a:endParaRPr lang="it-IT" dirty="0"/>
          </a:p>
          <a:p>
            <a:pPr marL="0" indent="0">
              <a:buNone/>
            </a:pPr>
            <a:r>
              <a:rPr lang="it-IT" b="1" u="sng" dirty="0"/>
              <a:t>27 dicembre - acconto </a:t>
            </a:r>
            <a:r>
              <a:rPr lang="it-IT" b="1" u="sng" dirty="0" smtClean="0"/>
              <a:t>iva</a:t>
            </a:r>
          </a:p>
          <a:p>
            <a:pPr marL="0" indent="0">
              <a:buNone/>
            </a:pPr>
            <a:r>
              <a:rPr lang="it-IT" sz="3200" b="1" u="sng" dirty="0" smtClean="0"/>
              <a:t>(esempio scadenziario ditta </a:t>
            </a:r>
            <a:r>
              <a:rPr lang="it-IT" sz="3200" b="1" u="sng" smtClean="0"/>
              <a:t>indiv. </a:t>
            </a:r>
            <a:r>
              <a:rPr lang="it-IT" sz="3200" b="1" u="sng" dirty="0" smtClean="0"/>
              <a:t>Senza </a:t>
            </a:r>
            <a:r>
              <a:rPr lang="it-IT" sz="3200" b="1" u="sng" dirty="0" err="1" smtClean="0"/>
              <a:t>dip</a:t>
            </a:r>
            <a:r>
              <a:rPr lang="it-IT" sz="3200" b="1" u="sng" dirty="0" smtClean="0"/>
              <a:t>.)</a:t>
            </a:r>
            <a:endParaRPr lang="it-IT" sz="3200" dirty="0"/>
          </a:p>
        </p:txBody>
      </p:sp>
    </p:spTree>
    <p:extLst>
      <p:ext uri="{BB962C8B-B14F-4D97-AF65-F5344CB8AC3E}">
        <p14:creationId xmlns="" xmlns:p14="http://schemas.microsoft.com/office/powerpoint/2010/main" val="137127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DOMANDA">
            <a:extLst>
              <a:ext uri="{FF2B5EF4-FFF2-40B4-BE49-F238E27FC236}">
                <a16:creationId xmlns="" xmlns:a16="http://schemas.microsoft.com/office/drawing/2014/main" id="{DB0FE2E6-58E5-4FC3-90CC-3AB3574DBE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273" r="9091" b="36589"/>
          <a:stretch/>
        </p:blipFill>
        <p:spPr bwMode="auto">
          <a:xfrm>
            <a:off x="325" y="0"/>
            <a:ext cx="12191675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03A585-3810-47D0-930B-B844F6B7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" y="2290467"/>
            <a:ext cx="5875054" cy="38173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/>
              <a:t>QUALI DIFFICOLTA’ INCONTRIAMO NELL’ORGANIZZARE GLI ASPETTI FISCALI DELLA NOSTRA AZIENDA?</a:t>
            </a:r>
          </a:p>
        </p:txBody>
      </p:sp>
    </p:spTree>
    <p:extLst>
      <p:ext uri="{BB962C8B-B14F-4D97-AF65-F5344CB8AC3E}">
        <p14:creationId xmlns="" xmlns:p14="http://schemas.microsoft.com/office/powerpoint/2010/main" val="145475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067" y="776742"/>
            <a:ext cx="4188497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1.</a:t>
            </a:r>
          </a:p>
          <a:p>
            <a:pPr marL="0" indent="0">
              <a:buNone/>
            </a:pPr>
            <a:r>
              <a:rPr lang="it-IT" sz="4800" dirty="0"/>
              <a:t>NON DELEGARE AGLI ALTRI L’INCONTRO COL TUO CONSULENTE FISCALE!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33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424" y="828477"/>
            <a:ext cx="4496825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2.</a:t>
            </a:r>
          </a:p>
          <a:p>
            <a:pPr marL="0" indent="0">
              <a:buNone/>
            </a:pPr>
            <a:r>
              <a:rPr lang="it-IT" sz="4800" dirty="0"/>
              <a:t>AMMINISTRARE BENE LA TUA AZIENDA E’ UN OTTIMO INVESTIMENTO!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5330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797704"/>
            <a:ext cx="4188497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3.</a:t>
            </a:r>
          </a:p>
          <a:p>
            <a:pPr marL="0" indent="0">
              <a:buNone/>
            </a:pPr>
            <a:r>
              <a:rPr lang="it-IT" sz="4800" dirty="0"/>
              <a:t>INCONTRA IL TUO CONSULENTE FISCALE ALMENO 2 VOLTE L’ANNO!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27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972" y="807515"/>
            <a:ext cx="4188497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4.</a:t>
            </a:r>
          </a:p>
          <a:p>
            <a:pPr marL="0" indent="0">
              <a:buNone/>
            </a:pPr>
            <a:r>
              <a:rPr lang="it-IT" sz="4800" dirty="0"/>
              <a:t>CHIEDI </a:t>
            </a:r>
          </a:p>
          <a:p>
            <a:pPr marL="0" indent="0">
              <a:buNone/>
            </a:pPr>
            <a:r>
              <a:rPr lang="it-IT" sz="4800" dirty="0"/>
              <a:t>SEMPRE LE FATTURE INERENTI LA TUA ATTIVITA’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5657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2CE6EBB-11F6-4C0C-BB3E-CFF42383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777" y="776742"/>
            <a:ext cx="4188497" cy="5273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/>
              <a:t>5.</a:t>
            </a:r>
          </a:p>
          <a:p>
            <a:pPr marL="0" indent="0">
              <a:buNone/>
            </a:pPr>
            <a:r>
              <a:rPr lang="it-IT" sz="4800" dirty="0"/>
              <a:t>RACCOGLI I DOCUMENTI, CONSEGNALI E SEGNATI UN ELENCO DEI COSTI!</a:t>
            </a:r>
          </a:p>
        </p:txBody>
      </p:sp>
      <p:pic>
        <p:nvPicPr>
          <p:cNvPr id="2052" name="Picture 4" descr="Risultati immagini per NOTA BENE">
            <a:extLst>
              <a:ext uri="{FF2B5EF4-FFF2-40B4-BE49-F238E27FC236}">
                <a16:creationId xmlns="" xmlns:a16="http://schemas.microsoft.com/office/drawing/2014/main" id="{476F7D37-9DAA-4B2C-A2AD-476D9C55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3" y="776742"/>
            <a:ext cx="5303975" cy="530397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9988163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837</Words>
  <Application>Microsoft Office PowerPoint</Application>
  <PresentationFormat>Personalizzato</PresentationFormat>
  <Paragraphs>103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30</vt:i4>
      </vt:variant>
    </vt:vector>
  </HeadingPairs>
  <TitlesOfParts>
    <vt:vector size="32" baseType="lpstr">
      <vt:lpstr>HDOfficeLightV0</vt:lpstr>
      <vt:lpstr>Office Theme</vt:lpstr>
      <vt:lpstr>LA PIANIFICAZIONE FISCALE</vt:lpstr>
      <vt:lpstr>MI PRESENTO</vt:lpstr>
      <vt:lpstr>OGGI VI PARLO DI…</vt:lpstr>
      <vt:lpstr>QUALI DIFFICOLTA’ INCONTRIAMO NELL’ORGANIZZARE GLI ASPETTI FISCALI DELLA NOSTRA AZIENDA?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QUINDI: SE TU TI ORGANIZZI,  NON AVRAI PIU’ SORPRESE!</vt:lpstr>
      <vt:lpstr>E ORA,  IN QUESTO MOMENTO DELL’ANNO, COSA CI ASPETTA?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QUINDI: A GUARDAR BENE, SE FATE I CONTI, OGGI VOI DOVRESTE  GIA’ SAPERE  COSA PAGHERETE IL PROSSIMO ANNO A GIUGNO 2019.</vt:lpstr>
      <vt:lpstr>QUINDI: 1. CHIEDERE I DATI  2. SCADENZIARE ED ORGANIZZARE I PAGAMENTI</vt:lpstr>
      <vt:lpstr>Diapositiva 22</vt:lpstr>
      <vt:lpstr>Diapositiva 23</vt:lpstr>
      <vt:lpstr>NUOVO LIMITE PER IL REGIME FORFETTARIO</vt:lpstr>
      <vt:lpstr>FLAT TAX</vt:lpstr>
      <vt:lpstr>ESEMPIO FORFETTARI</vt:lpstr>
      <vt:lpstr>ROTTAMAZIONE TER</vt:lpstr>
      <vt:lpstr>SANATORIE</vt:lpstr>
      <vt:lpstr> ‘NON E’ IMPORTANTE QUANTO SEI OCCUPATO,  TROVA IL TEMPO PER RIFLETTERE, PENSARE, DARE E PIANIFICARE’      Jim Rohn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PIANIFICAZIONE FISCALE</dc:title>
  <dc:creator>silvia marabese</dc:creator>
  <cp:lastModifiedBy>UTENTE</cp:lastModifiedBy>
  <cp:revision>12</cp:revision>
  <dcterms:created xsi:type="dcterms:W3CDTF">2018-11-20T17:28:46Z</dcterms:created>
  <dcterms:modified xsi:type="dcterms:W3CDTF">2018-11-23T11:43:08Z</dcterms:modified>
</cp:coreProperties>
</file>