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1"/>
  </p:sldMasterIdLst>
  <p:sldIdLst>
    <p:sldId id="256" r:id="rId2"/>
    <p:sldId id="257" r:id="rId3"/>
    <p:sldId id="259" r:id="rId4"/>
    <p:sldId id="288" r:id="rId5"/>
    <p:sldId id="260" r:id="rId6"/>
    <p:sldId id="258" r:id="rId7"/>
    <p:sldId id="297" r:id="rId8"/>
    <p:sldId id="268" r:id="rId9"/>
    <p:sldId id="272" r:id="rId10"/>
    <p:sldId id="262" r:id="rId11"/>
    <p:sldId id="291" r:id="rId12"/>
    <p:sldId id="263" r:id="rId13"/>
    <p:sldId id="292" r:id="rId14"/>
    <p:sldId id="293" r:id="rId15"/>
    <p:sldId id="264" r:id="rId16"/>
    <p:sldId id="265" r:id="rId17"/>
    <p:sldId id="289" r:id="rId18"/>
    <p:sldId id="290" r:id="rId19"/>
    <p:sldId id="294" r:id="rId20"/>
    <p:sldId id="295" r:id="rId21"/>
    <p:sldId id="296" r:id="rId22"/>
    <p:sldId id="28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45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11/20/2018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a:t>
              </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792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11/20/2018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199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11/20/2018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818044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11/20/2018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682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3E5059C3-6A89-4494-99FF-5A4D6FFD50EB}" type="datetimeFigureOut">
              <a:rPr lang="en-US" smtClean="0"/>
              <a:t>11/20/2018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467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11/20/2018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251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11/20/2018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4328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11/20/2018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515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11/20/2018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2062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37D525BB-DA17-4BA0-B3C8-3AC3ABC827E6}" type="datetimeFigureOut">
              <a:rPr lang="en-US" smtClean="0"/>
              <a:t>11/20/2018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987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16C4C9A-3960-41CF-A4E9-2A8FB932454B}" type="datetimeFigureOut">
              <a:rPr lang="en-US" smtClean="0"/>
              <a:t>11/20/2018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197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CBC1C18-307B-4F68-A007-B5B542270E8D}" type="datetimeFigureOut">
              <a:rPr lang="en-US" smtClean="0"/>
              <a:t>11/20/2018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40633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B59642-311F-4051-9CC3-7779C243941D}"/>
              </a:ext>
            </a:extLst>
          </p:cNvPr>
          <p:cNvSpPr>
            <a:spLocks noGrp="1"/>
          </p:cNvSpPr>
          <p:nvPr>
            <p:ph type="ctrTitle"/>
          </p:nvPr>
        </p:nvSpPr>
        <p:spPr>
          <a:xfrm>
            <a:off x="2148395" y="588143"/>
            <a:ext cx="8922375" cy="2268559"/>
          </a:xfrm>
        </p:spPr>
        <p:txBody>
          <a:bodyPr>
            <a:noAutofit/>
          </a:bodyPr>
          <a:lstStyle/>
          <a:p>
            <a:pPr algn="l"/>
            <a:r>
              <a:rPr lang="it-IT" dirty="0"/>
              <a:t>LA FATTURAZIONE ELETTRONICA</a:t>
            </a:r>
          </a:p>
        </p:txBody>
      </p:sp>
      <p:sp>
        <p:nvSpPr>
          <p:cNvPr id="3" name="Sottotitolo 2">
            <a:extLst>
              <a:ext uri="{FF2B5EF4-FFF2-40B4-BE49-F238E27FC236}">
                <a16:creationId xmlns:a16="http://schemas.microsoft.com/office/drawing/2014/main" id="{72A76F65-D8D6-4BC7-82AA-F02A6136A9B4}"/>
              </a:ext>
            </a:extLst>
          </p:cNvPr>
          <p:cNvSpPr>
            <a:spLocks noGrp="1"/>
          </p:cNvSpPr>
          <p:nvPr>
            <p:ph type="subTitle" idx="1"/>
          </p:nvPr>
        </p:nvSpPr>
        <p:spPr>
          <a:xfrm>
            <a:off x="2148396" y="3742060"/>
            <a:ext cx="5981478" cy="1160213"/>
          </a:xfrm>
        </p:spPr>
        <p:txBody>
          <a:bodyPr>
            <a:normAutofit lnSpcReduction="10000"/>
          </a:bodyPr>
          <a:lstStyle/>
          <a:p>
            <a:r>
              <a:rPr lang="it-IT" sz="2800" dirty="0"/>
              <a:t>La tua azienda è pronta sul piano organizzativo?</a:t>
            </a:r>
          </a:p>
        </p:txBody>
      </p:sp>
      <p:sp>
        <p:nvSpPr>
          <p:cNvPr id="4" name="Sottotitolo 2">
            <a:extLst>
              <a:ext uri="{FF2B5EF4-FFF2-40B4-BE49-F238E27FC236}">
                <a16:creationId xmlns:a16="http://schemas.microsoft.com/office/drawing/2014/main" id="{2055A4F8-D191-4D1C-A48C-7F814B002078}"/>
              </a:ext>
            </a:extLst>
          </p:cNvPr>
          <p:cNvSpPr txBox="1">
            <a:spLocks/>
          </p:cNvSpPr>
          <p:nvPr/>
        </p:nvSpPr>
        <p:spPr>
          <a:xfrm>
            <a:off x="1796141" y="4902273"/>
            <a:ext cx="5551715" cy="1248156"/>
          </a:xfrm>
          <a:prstGeom prst="rect">
            <a:avLst/>
          </a:prstGeom>
        </p:spPr>
        <p:txBody>
          <a:bodyPr vert="horz"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it-IT" sz="2400" dirty="0"/>
              <a:t>Classe MBS – 20 novembre 2018</a:t>
            </a:r>
          </a:p>
          <a:p>
            <a:pPr algn="ctr"/>
            <a:r>
              <a:rPr lang="it-IT" sz="2400" dirty="0"/>
              <a:t>Cristina Marchesini</a:t>
            </a:r>
          </a:p>
        </p:txBody>
      </p:sp>
    </p:spTree>
    <p:extLst>
      <p:ext uri="{BB962C8B-B14F-4D97-AF65-F5344CB8AC3E}">
        <p14:creationId xmlns:p14="http://schemas.microsoft.com/office/powerpoint/2010/main" val="195646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7" name="Rectangle 7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Segnaposto contenuto 2">
            <a:extLst>
              <a:ext uri="{FF2B5EF4-FFF2-40B4-BE49-F238E27FC236}">
                <a16:creationId xmlns:a16="http://schemas.microsoft.com/office/drawing/2014/main" id="{F2CE6EBB-11F6-4C0C-BB3E-CFF4238371A0}"/>
              </a:ext>
            </a:extLst>
          </p:cNvPr>
          <p:cNvSpPr>
            <a:spLocks noGrp="1"/>
          </p:cNvSpPr>
          <p:nvPr>
            <p:ph idx="1"/>
          </p:nvPr>
        </p:nvSpPr>
        <p:spPr>
          <a:xfrm>
            <a:off x="1451581" y="2015732"/>
            <a:ext cx="4172212" cy="3450613"/>
          </a:xfrm>
        </p:spPr>
        <p:txBody>
          <a:bodyPr>
            <a:normAutofit/>
          </a:bodyPr>
          <a:lstStyle/>
          <a:p>
            <a:pPr marL="0" indent="0">
              <a:buNone/>
            </a:pPr>
            <a:r>
              <a:rPr lang="it-IT" sz="2800" b="1" dirty="0"/>
              <a:t>GLI ALTRI DOCUMENTI</a:t>
            </a:r>
          </a:p>
          <a:p>
            <a:r>
              <a:rPr lang="it-IT" sz="2800" dirty="0"/>
              <a:t>Continui a tenere cartacei i documenti come scontrini, ricevute, note spese…</a:t>
            </a:r>
          </a:p>
        </p:txBody>
      </p:sp>
      <p:pic>
        <p:nvPicPr>
          <p:cNvPr id="2052" name="Picture 4" descr="Risultati immagini per NOTA BENE">
            <a:extLst>
              <a:ext uri="{FF2B5EF4-FFF2-40B4-BE49-F238E27FC236}">
                <a16:creationId xmlns:a16="http://schemas.microsoft.com/office/drawing/2014/main" id="{476F7D37-9DAA-4B2C-A2AD-476D9C55D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251" y="805583"/>
            <a:ext cx="4660762" cy="466076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1" name="Straight Connector 8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70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olo 1">
            <a:extLst>
              <a:ext uri="{FF2B5EF4-FFF2-40B4-BE49-F238E27FC236}">
                <a16:creationId xmlns:a16="http://schemas.microsoft.com/office/drawing/2014/main" id="{E403A585-3810-47D0-930B-B844F6B712CF}"/>
              </a:ext>
            </a:extLst>
          </p:cNvPr>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5000"/>
              <a:t>QUINDI:</a:t>
            </a:r>
            <a:br>
              <a:rPr lang="en-US" sz="5000"/>
            </a:br>
            <a:r>
              <a:rPr lang="en-US" sz="5000"/>
              <a:t>TU COME IMPRENDITORE </a:t>
            </a:r>
            <a:br>
              <a:rPr lang="en-US" sz="5000"/>
            </a:br>
            <a:r>
              <a:rPr lang="en-US" sz="5000"/>
              <a:t>I COSTI LI DEVI CONOSCERE LO STESSO!</a:t>
            </a:r>
          </a:p>
        </p:txBody>
      </p:sp>
      <p:cxnSp>
        <p:nvCxnSpPr>
          <p:cNvPr id="19" name="Straight Connector 18">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73030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7" name="Rectangle 7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Segnaposto contenuto 2">
            <a:extLst>
              <a:ext uri="{FF2B5EF4-FFF2-40B4-BE49-F238E27FC236}">
                <a16:creationId xmlns:a16="http://schemas.microsoft.com/office/drawing/2014/main" id="{F2CE6EBB-11F6-4C0C-BB3E-CFF4238371A0}"/>
              </a:ext>
            </a:extLst>
          </p:cNvPr>
          <p:cNvSpPr>
            <a:spLocks noGrp="1"/>
          </p:cNvSpPr>
          <p:nvPr>
            <p:ph idx="1"/>
          </p:nvPr>
        </p:nvSpPr>
        <p:spPr>
          <a:xfrm>
            <a:off x="1451581" y="2015732"/>
            <a:ext cx="4172212" cy="3450613"/>
          </a:xfrm>
        </p:spPr>
        <p:txBody>
          <a:bodyPr>
            <a:normAutofit/>
          </a:bodyPr>
          <a:lstStyle/>
          <a:p>
            <a:pPr marL="0" indent="0">
              <a:buNone/>
            </a:pPr>
            <a:r>
              <a:rPr lang="it-IT" sz="2400" b="1" dirty="0"/>
              <a:t>CHI E’ SOGGETTO?</a:t>
            </a:r>
          </a:p>
          <a:p>
            <a:r>
              <a:rPr lang="it-IT" sz="2400" dirty="0"/>
              <a:t>Dal 1 gennaio 2019</a:t>
            </a:r>
          </a:p>
          <a:p>
            <a:r>
              <a:rPr lang="it-IT" sz="2400" dirty="0"/>
              <a:t>Tutti i soggetti con partita IVA</a:t>
            </a:r>
          </a:p>
          <a:p>
            <a:r>
              <a:rPr lang="it-IT" sz="2400" dirty="0"/>
              <a:t>L’emissione della fattura avverrà anche verso i soggetti privati senza partita IVA</a:t>
            </a:r>
          </a:p>
        </p:txBody>
      </p:sp>
      <p:pic>
        <p:nvPicPr>
          <p:cNvPr id="2052" name="Picture 4" descr="Risultati immagini per NOTA BENE">
            <a:extLst>
              <a:ext uri="{FF2B5EF4-FFF2-40B4-BE49-F238E27FC236}">
                <a16:creationId xmlns:a16="http://schemas.microsoft.com/office/drawing/2014/main" id="{476F7D37-9DAA-4B2C-A2AD-476D9C55D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251" y="805583"/>
            <a:ext cx="4660762" cy="466076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1" name="Straight Connector 8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578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7" name="Rectangle 7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Segnaposto contenuto 2">
            <a:extLst>
              <a:ext uri="{FF2B5EF4-FFF2-40B4-BE49-F238E27FC236}">
                <a16:creationId xmlns:a16="http://schemas.microsoft.com/office/drawing/2014/main" id="{F2CE6EBB-11F6-4C0C-BB3E-CFF4238371A0}"/>
              </a:ext>
            </a:extLst>
          </p:cNvPr>
          <p:cNvSpPr>
            <a:spLocks noGrp="1"/>
          </p:cNvSpPr>
          <p:nvPr>
            <p:ph idx="1"/>
          </p:nvPr>
        </p:nvSpPr>
        <p:spPr>
          <a:xfrm>
            <a:off x="1451581" y="2015732"/>
            <a:ext cx="4172212" cy="3450613"/>
          </a:xfrm>
        </p:spPr>
        <p:txBody>
          <a:bodyPr>
            <a:normAutofit fontScale="92500" lnSpcReduction="10000"/>
          </a:bodyPr>
          <a:lstStyle/>
          <a:p>
            <a:pPr marL="0" indent="0">
              <a:buNone/>
            </a:pPr>
            <a:r>
              <a:rPr lang="it-IT" sz="2400" b="1" dirty="0"/>
              <a:t>CHI E’ ESONERATO?</a:t>
            </a:r>
          </a:p>
          <a:p>
            <a:r>
              <a:rPr lang="it-IT" sz="2400" dirty="0"/>
              <a:t>I soggetti senza partita IVA</a:t>
            </a:r>
          </a:p>
          <a:p>
            <a:r>
              <a:rPr lang="it-IT" sz="2400" dirty="0"/>
              <a:t>I soggetti in regime dei minimi e in regime forfettario</a:t>
            </a:r>
          </a:p>
          <a:p>
            <a:pPr marL="0" indent="0">
              <a:buNone/>
            </a:pPr>
            <a:r>
              <a:rPr lang="it-IT" sz="2400" dirty="0"/>
              <a:t>AI SOGGETTI IN QUESTIONE, I FORNITORI DOVRANNO CONSEGNARLE FT ANCHE IN FORMATO CARTACEO.</a:t>
            </a:r>
          </a:p>
        </p:txBody>
      </p:sp>
      <p:pic>
        <p:nvPicPr>
          <p:cNvPr id="2052" name="Picture 4" descr="Risultati immagini per NOTA BENE">
            <a:extLst>
              <a:ext uri="{FF2B5EF4-FFF2-40B4-BE49-F238E27FC236}">
                <a16:creationId xmlns:a16="http://schemas.microsoft.com/office/drawing/2014/main" id="{476F7D37-9DAA-4B2C-A2AD-476D9C55D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251" y="805583"/>
            <a:ext cx="4660762" cy="466076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1" name="Straight Connector 8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430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7" name="Rectangle 7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Segnaposto contenuto 2">
            <a:extLst>
              <a:ext uri="{FF2B5EF4-FFF2-40B4-BE49-F238E27FC236}">
                <a16:creationId xmlns:a16="http://schemas.microsoft.com/office/drawing/2014/main" id="{F2CE6EBB-11F6-4C0C-BB3E-CFF4238371A0}"/>
              </a:ext>
            </a:extLst>
          </p:cNvPr>
          <p:cNvSpPr>
            <a:spLocks noGrp="1"/>
          </p:cNvSpPr>
          <p:nvPr>
            <p:ph idx="1"/>
          </p:nvPr>
        </p:nvSpPr>
        <p:spPr>
          <a:xfrm>
            <a:off x="1451581" y="2015732"/>
            <a:ext cx="4172212" cy="3450613"/>
          </a:xfrm>
        </p:spPr>
        <p:txBody>
          <a:bodyPr>
            <a:normAutofit fontScale="92500" lnSpcReduction="10000"/>
          </a:bodyPr>
          <a:lstStyle/>
          <a:p>
            <a:pPr marL="0" indent="0">
              <a:buNone/>
            </a:pPr>
            <a:r>
              <a:rPr lang="it-IT" sz="2400" b="1" dirty="0"/>
              <a:t>E PER L’ESTERO?</a:t>
            </a:r>
          </a:p>
          <a:p>
            <a:r>
              <a:rPr lang="it-IT" sz="2400" dirty="0"/>
              <a:t>La fattura andrà trasmessa come al solito (cartacea o pdf)</a:t>
            </a:r>
          </a:p>
          <a:p>
            <a:r>
              <a:rPr lang="it-IT" sz="2400" dirty="0"/>
              <a:t>Me se si vuole evitare di inviare lo spesometro, si potrà fare ugualmente l’invio allo </a:t>
            </a:r>
            <a:r>
              <a:rPr lang="it-IT" sz="2400" dirty="0" err="1"/>
              <a:t>Sdi</a:t>
            </a:r>
            <a:r>
              <a:rPr lang="it-IT" sz="2400" dirty="0"/>
              <a:t> (Sistema di interscambio , piattaforma Agenzia entrate)</a:t>
            </a:r>
          </a:p>
        </p:txBody>
      </p:sp>
      <p:pic>
        <p:nvPicPr>
          <p:cNvPr id="2052" name="Picture 4" descr="Risultati immagini per NOTA BENE">
            <a:extLst>
              <a:ext uri="{FF2B5EF4-FFF2-40B4-BE49-F238E27FC236}">
                <a16:creationId xmlns:a16="http://schemas.microsoft.com/office/drawing/2014/main" id="{476F7D37-9DAA-4B2C-A2AD-476D9C55D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251" y="805583"/>
            <a:ext cx="4660762" cy="466076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1" name="Straight Connector 8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03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CE6EBB-11F6-4C0C-BB3E-CFF4238371A0}"/>
              </a:ext>
            </a:extLst>
          </p:cNvPr>
          <p:cNvSpPr>
            <a:spLocks noGrp="1"/>
          </p:cNvSpPr>
          <p:nvPr>
            <p:ph idx="1"/>
          </p:nvPr>
        </p:nvSpPr>
        <p:spPr>
          <a:xfrm>
            <a:off x="664029" y="2015734"/>
            <a:ext cx="6983334" cy="3938752"/>
          </a:xfrm>
        </p:spPr>
        <p:txBody>
          <a:bodyPr>
            <a:normAutofit lnSpcReduction="10000"/>
          </a:bodyPr>
          <a:lstStyle/>
          <a:p>
            <a:pPr marL="0" indent="0">
              <a:lnSpc>
                <a:spcPct val="110000"/>
              </a:lnSpc>
              <a:buNone/>
            </a:pPr>
            <a:r>
              <a:rPr lang="it-IT" sz="1800" b="1" dirty="0"/>
              <a:t>COME FUNZIONA?</a:t>
            </a:r>
          </a:p>
          <a:p>
            <a:pPr>
              <a:lnSpc>
                <a:spcPct val="110000"/>
              </a:lnSpc>
            </a:pPr>
            <a:r>
              <a:rPr lang="it-IT" sz="1800" dirty="0"/>
              <a:t>Con un programma predisposto</a:t>
            </a:r>
          </a:p>
          <a:p>
            <a:pPr>
              <a:lnSpc>
                <a:spcPct val="110000"/>
              </a:lnSpc>
            </a:pPr>
            <a:r>
              <a:rPr lang="it-IT" sz="1800" dirty="0"/>
              <a:t>si compila la fattura su un formato di solito una pagina in formato </a:t>
            </a:r>
            <a:r>
              <a:rPr lang="it-IT" sz="1800" dirty="0" err="1"/>
              <a:t>excel</a:t>
            </a:r>
            <a:endParaRPr lang="it-IT" sz="1800" dirty="0"/>
          </a:p>
          <a:p>
            <a:pPr>
              <a:lnSpc>
                <a:spcPct val="110000"/>
              </a:lnSpc>
            </a:pPr>
            <a:r>
              <a:rPr lang="it-IT" sz="1800" dirty="0"/>
              <a:t>si verifica la correttezza formale</a:t>
            </a:r>
          </a:p>
          <a:p>
            <a:pPr>
              <a:lnSpc>
                <a:spcPct val="110000"/>
              </a:lnSpc>
            </a:pPr>
            <a:r>
              <a:rPr lang="it-IT" sz="1800" dirty="0"/>
              <a:t>si invia: non al cliente, ma alla piattaforma  collegata al nostro programma e poi allo </a:t>
            </a:r>
            <a:r>
              <a:rPr lang="it-IT" sz="1800" dirty="0" err="1"/>
              <a:t>SdI</a:t>
            </a:r>
            <a:r>
              <a:rPr lang="it-IT" sz="1800" dirty="0"/>
              <a:t>, che poi tramite i codici comunicati, invia al cliente</a:t>
            </a:r>
          </a:p>
          <a:p>
            <a:pPr>
              <a:lnSpc>
                <a:spcPct val="110000"/>
              </a:lnSpc>
            </a:pPr>
            <a:r>
              <a:rPr lang="it-IT" sz="1800" dirty="0"/>
              <a:t>la fattura viene archiviata e conservata come previsto dalla normativa</a:t>
            </a:r>
          </a:p>
          <a:p>
            <a:pPr>
              <a:lnSpc>
                <a:spcPct val="110000"/>
              </a:lnSpc>
            </a:pPr>
            <a:r>
              <a:rPr lang="it-IT" sz="1800" dirty="0"/>
              <a:t>in una parte del programma si potranno ricevere le fatture fornitori in formato XML e in formato pdf, per  una rapida lettura del documento.</a:t>
            </a:r>
          </a:p>
        </p:txBody>
      </p:sp>
      <p:pic>
        <p:nvPicPr>
          <p:cNvPr id="2052" name="Picture 4" descr="Risultati immagini per NOTA BENE">
            <a:extLst>
              <a:ext uri="{FF2B5EF4-FFF2-40B4-BE49-F238E27FC236}">
                <a16:creationId xmlns:a16="http://schemas.microsoft.com/office/drawing/2014/main" id="{476F7D37-9DAA-4B2C-A2AD-476D9C55D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756" y="2277991"/>
            <a:ext cx="2926098" cy="292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881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CE6EBB-11F6-4C0C-BB3E-CFF4238371A0}"/>
              </a:ext>
            </a:extLst>
          </p:cNvPr>
          <p:cNvSpPr>
            <a:spLocks noGrp="1"/>
          </p:cNvSpPr>
          <p:nvPr>
            <p:ph idx="1"/>
          </p:nvPr>
        </p:nvSpPr>
        <p:spPr>
          <a:xfrm>
            <a:off x="805543" y="2015734"/>
            <a:ext cx="6841820" cy="3450613"/>
          </a:xfrm>
        </p:spPr>
        <p:txBody>
          <a:bodyPr>
            <a:normAutofit fontScale="92500" lnSpcReduction="20000"/>
          </a:bodyPr>
          <a:lstStyle/>
          <a:p>
            <a:pPr marL="0" indent="0">
              <a:lnSpc>
                <a:spcPct val="110000"/>
              </a:lnSpc>
              <a:buNone/>
            </a:pPr>
            <a:r>
              <a:rPr lang="it-IT" sz="2400" b="1"/>
              <a:t>COME SI  PROCEDE ORA?</a:t>
            </a:r>
          </a:p>
          <a:p>
            <a:pPr marL="457200" lvl="0" indent="-457200">
              <a:lnSpc>
                <a:spcPct val="110000"/>
              </a:lnSpc>
              <a:buFont typeface="+mj-lt"/>
              <a:buAutoNum type="arabicPeriod"/>
            </a:pPr>
            <a:r>
              <a:rPr lang="it-IT" sz="2400"/>
              <a:t>Decidere il programma che si vuole utilizzare</a:t>
            </a:r>
          </a:p>
          <a:p>
            <a:pPr marL="457200" lvl="0" indent="-457200">
              <a:lnSpc>
                <a:spcPct val="110000"/>
              </a:lnSpc>
              <a:buFont typeface="+mj-lt"/>
              <a:buAutoNum type="arabicPeriod"/>
            </a:pPr>
            <a:r>
              <a:rPr lang="it-IT" sz="2400"/>
              <a:t>In base alla procedura e programma  scelto, dotarsi di una </a:t>
            </a:r>
            <a:r>
              <a:rPr lang="it-IT" sz="2400" err="1"/>
              <a:t>pec</a:t>
            </a:r>
            <a:r>
              <a:rPr lang="it-IT" sz="2400"/>
              <a:t> o di un codice destinatario o di un codice univoco (codice rilasciato dalle software house)</a:t>
            </a:r>
          </a:p>
          <a:p>
            <a:pPr marL="457200" lvl="0" indent="-457200">
              <a:lnSpc>
                <a:spcPct val="110000"/>
              </a:lnSpc>
              <a:buFont typeface="+mj-lt"/>
              <a:buAutoNum type="arabicPeriod"/>
            </a:pPr>
            <a:r>
              <a:rPr lang="it-IT" sz="2400"/>
              <a:t>Registrare  il proprio codice o </a:t>
            </a:r>
            <a:r>
              <a:rPr lang="it-IT" sz="2400" err="1"/>
              <a:t>pec</a:t>
            </a:r>
            <a:r>
              <a:rPr lang="it-IT" sz="2400"/>
              <a:t> sul sito Web dell’agenzia delle entrate (lo può fare il commercialista delegato)</a:t>
            </a:r>
          </a:p>
          <a:p>
            <a:pPr marL="457200" lvl="0" indent="-457200">
              <a:lnSpc>
                <a:spcPct val="110000"/>
              </a:lnSpc>
              <a:buFont typeface="+mj-lt"/>
              <a:buAutoNum type="arabicPeriod"/>
            </a:pPr>
            <a:r>
              <a:rPr lang="it-IT" sz="2400"/>
              <a:t>Comunicare il proprio codice ai fornitori</a:t>
            </a:r>
          </a:p>
        </p:txBody>
      </p:sp>
      <p:pic>
        <p:nvPicPr>
          <p:cNvPr id="2052" name="Picture 4" descr="Risultati immagini per NOTA BENE">
            <a:extLst>
              <a:ext uri="{FF2B5EF4-FFF2-40B4-BE49-F238E27FC236}">
                <a16:creationId xmlns:a16="http://schemas.microsoft.com/office/drawing/2014/main" id="{476F7D37-9DAA-4B2C-A2AD-476D9C55D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756" y="2277991"/>
            <a:ext cx="2926098" cy="292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996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702253" y="0"/>
            <a:ext cx="6293223" cy="5210175"/>
          </a:xfrm>
          <a:prstGeom prst="rect">
            <a:avLst/>
          </a:prstGeom>
        </p:spPr>
      </p:pic>
      <p:pic>
        <p:nvPicPr>
          <p:cNvPr id="5" name="Immagine 4"/>
          <p:cNvPicPr>
            <a:picLocks noChangeAspect="1"/>
          </p:cNvPicPr>
          <p:nvPr/>
        </p:nvPicPr>
        <p:blipFill>
          <a:blip r:embed="rId3"/>
          <a:stretch>
            <a:fillRect/>
          </a:stretch>
        </p:blipFill>
        <p:spPr>
          <a:xfrm>
            <a:off x="8405091" y="2208094"/>
            <a:ext cx="438871" cy="256571"/>
          </a:xfrm>
          <a:prstGeom prst="rect">
            <a:avLst/>
          </a:prstGeom>
        </p:spPr>
      </p:pic>
      <p:pic>
        <p:nvPicPr>
          <p:cNvPr id="6" name="Immagine 5"/>
          <p:cNvPicPr>
            <a:picLocks noChangeAspect="1"/>
          </p:cNvPicPr>
          <p:nvPr/>
        </p:nvPicPr>
        <p:blipFill>
          <a:blip r:embed="rId3"/>
          <a:stretch>
            <a:fillRect/>
          </a:stretch>
        </p:blipFill>
        <p:spPr>
          <a:xfrm>
            <a:off x="8405090" y="2476802"/>
            <a:ext cx="438871" cy="256571"/>
          </a:xfrm>
          <a:prstGeom prst="rect">
            <a:avLst/>
          </a:prstGeom>
        </p:spPr>
      </p:pic>
      <p:pic>
        <p:nvPicPr>
          <p:cNvPr id="7" name="Immagine 6"/>
          <p:cNvPicPr>
            <a:picLocks noChangeAspect="1"/>
          </p:cNvPicPr>
          <p:nvPr/>
        </p:nvPicPr>
        <p:blipFill>
          <a:blip r:embed="rId3"/>
          <a:stretch>
            <a:fillRect/>
          </a:stretch>
        </p:blipFill>
        <p:spPr>
          <a:xfrm>
            <a:off x="8405090" y="2754746"/>
            <a:ext cx="438871" cy="256571"/>
          </a:xfrm>
          <a:prstGeom prst="rect">
            <a:avLst/>
          </a:prstGeom>
        </p:spPr>
      </p:pic>
      <p:pic>
        <p:nvPicPr>
          <p:cNvPr id="8" name="Immagine 7"/>
          <p:cNvPicPr>
            <a:picLocks noChangeAspect="1"/>
          </p:cNvPicPr>
          <p:nvPr/>
        </p:nvPicPr>
        <p:blipFill>
          <a:blip r:embed="rId3"/>
          <a:stretch>
            <a:fillRect/>
          </a:stretch>
        </p:blipFill>
        <p:spPr>
          <a:xfrm>
            <a:off x="8405089" y="3030713"/>
            <a:ext cx="438871" cy="256571"/>
          </a:xfrm>
          <a:prstGeom prst="rect">
            <a:avLst/>
          </a:prstGeom>
        </p:spPr>
      </p:pic>
      <p:pic>
        <p:nvPicPr>
          <p:cNvPr id="9" name="Immagine 8"/>
          <p:cNvPicPr>
            <a:picLocks noChangeAspect="1"/>
          </p:cNvPicPr>
          <p:nvPr/>
        </p:nvPicPr>
        <p:blipFill>
          <a:blip r:embed="rId3"/>
          <a:stretch>
            <a:fillRect/>
          </a:stretch>
        </p:blipFill>
        <p:spPr>
          <a:xfrm>
            <a:off x="8405089" y="3305756"/>
            <a:ext cx="438871" cy="256571"/>
          </a:xfrm>
          <a:prstGeom prst="rect">
            <a:avLst/>
          </a:prstGeom>
        </p:spPr>
      </p:pic>
      <p:pic>
        <p:nvPicPr>
          <p:cNvPr id="10" name="Immagine 9"/>
          <p:cNvPicPr>
            <a:picLocks noChangeAspect="1"/>
          </p:cNvPicPr>
          <p:nvPr/>
        </p:nvPicPr>
        <p:blipFill>
          <a:blip r:embed="rId3"/>
          <a:stretch>
            <a:fillRect/>
          </a:stretch>
        </p:blipFill>
        <p:spPr>
          <a:xfrm>
            <a:off x="8405089" y="3585157"/>
            <a:ext cx="438871" cy="256571"/>
          </a:xfrm>
          <a:prstGeom prst="rect">
            <a:avLst/>
          </a:prstGeom>
        </p:spPr>
      </p:pic>
      <p:pic>
        <p:nvPicPr>
          <p:cNvPr id="11" name="Immagine 10"/>
          <p:cNvPicPr>
            <a:picLocks noChangeAspect="1"/>
          </p:cNvPicPr>
          <p:nvPr/>
        </p:nvPicPr>
        <p:blipFill>
          <a:blip r:embed="rId3"/>
          <a:stretch>
            <a:fillRect/>
          </a:stretch>
        </p:blipFill>
        <p:spPr>
          <a:xfrm>
            <a:off x="8405088" y="3867901"/>
            <a:ext cx="438871" cy="256571"/>
          </a:xfrm>
          <a:prstGeom prst="rect">
            <a:avLst/>
          </a:prstGeom>
        </p:spPr>
      </p:pic>
      <p:pic>
        <p:nvPicPr>
          <p:cNvPr id="12" name="Immagine 11"/>
          <p:cNvPicPr>
            <a:picLocks noChangeAspect="1"/>
          </p:cNvPicPr>
          <p:nvPr/>
        </p:nvPicPr>
        <p:blipFill>
          <a:blip r:embed="rId3"/>
          <a:stretch>
            <a:fillRect/>
          </a:stretch>
        </p:blipFill>
        <p:spPr>
          <a:xfrm>
            <a:off x="8405088" y="4151284"/>
            <a:ext cx="438871" cy="256571"/>
          </a:xfrm>
          <a:prstGeom prst="rect">
            <a:avLst/>
          </a:prstGeom>
        </p:spPr>
      </p:pic>
      <p:pic>
        <p:nvPicPr>
          <p:cNvPr id="13" name="Immagine 12"/>
          <p:cNvPicPr>
            <a:picLocks noChangeAspect="1"/>
          </p:cNvPicPr>
          <p:nvPr/>
        </p:nvPicPr>
        <p:blipFill>
          <a:blip r:embed="rId4"/>
          <a:stretch>
            <a:fillRect/>
          </a:stretch>
        </p:blipFill>
        <p:spPr>
          <a:xfrm>
            <a:off x="8405088" y="4424121"/>
            <a:ext cx="424873" cy="258907"/>
          </a:xfrm>
          <a:prstGeom prst="rect">
            <a:avLst/>
          </a:prstGeom>
        </p:spPr>
      </p:pic>
      <p:pic>
        <p:nvPicPr>
          <p:cNvPr id="14" name="Immagine 13"/>
          <p:cNvPicPr>
            <a:picLocks noChangeAspect="1"/>
          </p:cNvPicPr>
          <p:nvPr/>
        </p:nvPicPr>
        <p:blipFill>
          <a:blip r:embed="rId4"/>
          <a:stretch>
            <a:fillRect/>
          </a:stretch>
        </p:blipFill>
        <p:spPr>
          <a:xfrm>
            <a:off x="8412086" y="4705089"/>
            <a:ext cx="424873" cy="258907"/>
          </a:xfrm>
          <a:prstGeom prst="rect">
            <a:avLst/>
          </a:prstGeom>
        </p:spPr>
      </p:pic>
      <p:pic>
        <p:nvPicPr>
          <p:cNvPr id="15" name="Segnaposto contenuto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9803689">
            <a:off x="3541585" y="606609"/>
            <a:ext cx="714880" cy="714880"/>
          </a:xfrm>
          <a:prstGeom prst="rect">
            <a:avLst/>
          </a:prstGeom>
        </p:spPr>
      </p:pic>
      <p:pic>
        <p:nvPicPr>
          <p:cNvPr id="17" name="Segnaposto contenuto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9803689">
            <a:off x="8535779" y="4370671"/>
            <a:ext cx="714880" cy="714880"/>
          </a:xfrm>
          <a:prstGeom prst="rect">
            <a:avLst/>
          </a:prstGeom>
        </p:spPr>
      </p:pic>
      <p:pic>
        <p:nvPicPr>
          <p:cNvPr id="18" name="Immagine 17"/>
          <p:cNvPicPr>
            <a:picLocks noChangeAspect="1"/>
          </p:cNvPicPr>
          <p:nvPr/>
        </p:nvPicPr>
        <p:blipFill>
          <a:blip r:embed="rId6"/>
          <a:stretch>
            <a:fillRect/>
          </a:stretch>
        </p:blipFill>
        <p:spPr>
          <a:xfrm>
            <a:off x="-1" y="382460"/>
            <a:ext cx="10892263" cy="6375692"/>
          </a:xfrm>
          <a:prstGeom prst="rect">
            <a:avLst/>
          </a:prstGeom>
        </p:spPr>
      </p:pic>
    </p:spTree>
    <p:extLst>
      <p:ext uri="{BB962C8B-B14F-4D97-AF65-F5344CB8AC3E}">
        <p14:creationId xmlns:p14="http://schemas.microsoft.com/office/powerpoint/2010/main" val="115210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454005" y="682048"/>
            <a:ext cx="7362825" cy="4514850"/>
          </a:xfrm>
          <a:prstGeom prst="rect">
            <a:avLst/>
          </a:prstGeom>
        </p:spPr>
      </p:pic>
    </p:spTree>
    <p:extLst>
      <p:ext uri="{BB962C8B-B14F-4D97-AF65-F5344CB8AC3E}">
        <p14:creationId xmlns:p14="http://schemas.microsoft.com/office/powerpoint/2010/main" val="1488872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olo 1">
            <a:extLst>
              <a:ext uri="{FF2B5EF4-FFF2-40B4-BE49-F238E27FC236}">
                <a16:creationId xmlns:a16="http://schemas.microsoft.com/office/drawing/2014/main" id="{E403A585-3810-47D0-930B-B844F6B712CF}"/>
              </a:ext>
            </a:extLst>
          </p:cNvPr>
          <p:cNvSpPr>
            <a:spLocks noGrp="1"/>
          </p:cNvSpPr>
          <p:nvPr>
            <p:ph type="title"/>
          </p:nvPr>
        </p:nvSpPr>
        <p:spPr>
          <a:xfrm>
            <a:off x="960933" y="587829"/>
            <a:ext cx="6849699" cy="5225142"/>
          </a:xfrm>
        </p:spPr>
        <p:txBody>
          <a:bodyPr vert="horz" lIns="91440" tIns="45720" rIns="91440" bIns="0" rtlCol="0" anchor="ctr">
            <a:normAutofit fontScale="90000"/>
          </a:bodyPr>
          <a:lstStyle/>
          <a:p>
            <a:pPr lvl="0" algn="r"/>
            <a:r>
              <a:rPr lang="en-US" sz="2400" dirty="0"/>
              <a:t>VANTAGGI:</a:t>
            </a:r>
            <a:br>
              <a:rPr lang="en-US" sz="2400" dirty="0"/>
            </a:br>
            <a:br>
              <a:rPr lang="en-US" sz="2400" dirty="0"/>
            </a:br>
            <a:r>
              <a:rPr lang="en-US" sz="2400" dirty="0"/>
              <a:t> - </a:t>
            </a:r>
            <a:r>
              <a:rPr lang="en-US" sz="2400" dirty="0" err="1"/>
              <a:t>Abolizione</a:t>
            </a:r>
            <a:r>
              <a:rPr lang="en-US" sz="2400" dirty="0"/>
              <a:t> dal 1 </a:t>
            </a:r>
            <a:r>
              <a:rPr lang="en-US" sz="2400" dirty="0" err="1"/>
              <a:t>gennaio</a:t>
            </a:r>
            <a:r>
              <a:rPr lang="en-US" sz="2400" dirty="0"/>
              <a:t> 2019, </a:t>
            </a:r>
            <a:r>
              <a:rPr lang="en-US" sz="2400" dirty="0" err="1"/>
              <a:t>dello</a:t>
            </a:r>
            <a:r>
              <a:rPr lang="en-US" sz="2400" dirty="0"/>
              <a:t> </a:t>
            </a:r>
            <a:r>
              <a:rPr lang="en-US" sz="2400" dirty="0" err="1"/>
              <a:t>spesometro</a:t>
            </a:r>
            <a:br>
              <a:rPr lang="en-US" sz="2400" dirty="0"/>
            </a:br>
            <a:r>
              <a:rPr lang="en-US" sz="2400" dirty="0"/>
              <a:t> - </a:t>
            </a:r>
            <a:r>
              <a:rPr lang="en-US" sz="2400" dirty="0" err="1"/>
              <a:t>Dopo</a:t>
            </a:r>
            <a:r>
              <a:rPr lang="en-US" sz="2400" dirty="0"/>
              <a:t> </a:t>
            </a:r>
            <a:r>
              <a:rPr lang="en-US" sz="2400" dirty="0" err="1"/>
              <a:t>i</a:t>
            </a:r>
            <a:r>
              <a:rPr lang="en-US" sz="2400" dirty="0"/>
              <a:t> </a:t>
            </a:r>
            <a:r>
              <a:rPr lang="en-US" sz="2400" dirty="0" err="1"/>
              <a:t>primi</a:t>
            </a:r>
            <a:r>
              <a:rPr lang="en-US" sz="2400" dirty="0"/>
              <a:t> </a:t>
            </a:r>
            <a:r>
              <a:rPr lang="en-US" sz="2400" dirty="0" err="1"/>
              <a:t>mesi</a:t>
            </a:r>
            <a:r>
              <a:rPr lang="en-US" sz="2400" dirty="0"/>
              <a:t> di </a:t>
            </a:r>
            <a:r>
              <a:rPr lang="en-US" sz="2400" dirty="0" err="1"/>
              <a:t>rodaggio</a:t>
            </a:r>
            <a:r>
              <a:rPr lang="en-US" sz="2400" dirty="0"/>
              <a:t>:</a:t>
            </a:r>
            <a:br>
              <a:rPr lang="en-US" sz="2400" dirty="0"/>
            </a:br>
            <a:r>
              <a:rPr lang="en-US" sz="2400" dirty="0"/>
              <a:t>   Minor tempo per </a:t>
            </a:r>
            <a:r>
              <a:rPr lang="en-US" sz="2400" dirty="0" err="1"/>
              <a:t>fatturazione</a:t>
            </a:r>
            <a:r>
              <a:rPr lang="en-US" sz="2400" dirty="0"/>
              <a:t> e </a:t>
            </a:r>
            <a:r>
              <a:rPr lang="en-US" sz="2400" dirty="0" err="1"/>
              <a:t>invio</a:t>
            </a:r>
            <a:br>
              <a:rPr lang="en-US" sz="2400" dirty="0"/>
            </a:br>
            <a:r>
              <a:rPr lang="en-US" sz="2400" dirty="0"/>
              <a:t>   </a:t>
            </a:r>
            <a:r>
              <a:rPr lang="en-US" sz="2400" dirty="0" err="1"/>
              <a:t>Minori</a:t>
            </a:r>
            <a:r>
              <a:rPr lang="en-US" sz="2400" dirty="0"/>
              <a:t> </a:t>
            </a:r>
            <a:r>
              <a:rPr lang="en-US" sz="2400" dirty="0" err="1"/>
              <a:t>adempimenti</a:t>
            </a:r>
            <a:r>
              <a:rPr lang="en-US" sz="2400" dirty="0"/>
              <a:t> </a:t>
            </a:r>
            <a:r>
              <a:rPr lang="en-US" sz="2400" dirty="0" err="1"/>
              <a:t>fiscali</a:t>
            </a:r>
            <a:br>
              <a:rPr lang="en-US" sz="2400" dirty="0"/>
            </a:br>
            <a:r>
              <a:rPr lang="en-US" sz="2400" dirty="0"/>
              <a:t>   </a:t>
            </a:r>
            <a:r>
              <a:rPr lang="en-US" sz="2400" dirty="0" err="1"/>
              <a:t>Eliminazione</a:t>
            </a:r>
            <a:r>
              <a:rPr lang="en-US" sz="2400" dirty="0"/>
              <a:t> </a:t>
            </a:r>
            <a:r>
              <a:rPr lang="en-US" sz="2400" dirty="0" err="1"/>
              <a:t>errori</a:t>
            </a:r>
            <a:r>
              <a:rPr lang="en-US" sz="2400" dirty="0"/>
              <a:t> </a:t>
            </a:r>
            <a:r>
              <a:rPr lang="en-US" sz="2400" dirty="0" err="1"/>
              <a:t>formali</a:t>
            </a:r>
            <a:br>
              <a:rPr lang="en-US" sz="2400" dirty="0"/>
            </a:br>
            <a:r>
              <a:rPr lang="en-US" sz="2400" dirty="0"/>
              <a:t> - </a:t>
            </a:r>
            <a:r>
              <a:rPr lang="en-US" sz="2400" dirty="0" err="1"/>
              <a:t>L’agenzia</a:t>
            </a:r>
            <a:r>
              <a:rPr lang="en-US" sz="2400" dirty="0"/>
              <a:t> </a:t>
            </a:r>
            <a:r>
              <a:rPr lang="en-US" sz="2400" dirty="0" err="1"/>
              <a:t>delle</a:t>
            </a:r>
            <a:r>
              <a:rPr lang="en-US" sz="2400" dirty="0"/>
              <a:t> </a:t>
            </a:r>
            <a:r>
              <a:rPr lang="en-US" sz="2400" dirty="0" err="1"/>
              <a:t>entrate</a:t>
            </a:r>
            <a:r>
              <a:rPr lang="en-US" sz="2400" dirty="0"/>
              <a:t>,  in </a:t>
            </a:r>
            <a:r>
              <a:rPr lang="en-US" sz="2400" dirty="0" err="1"/>
              <a:t>futuro</a:t>
            </a:r>
            <a:r>
              <a:rPr lang="en-US" sz="2400" dirty="0"/>
              <a:t>, per </a:t>
            </a:r>
            <a:r>
              <a:rPr lang="en-US" sz="2400" dirty="0" err="1"/>
              <a:t>i</a:t>
            </a:r>
            <a:r>
              <a:rPr lang="en-US" sz="2400" dirty="0"/>
              <a:t> </a:t>
            </a:r>
            <a:r>
              <a:rPr lang="en-US" sz="2400" dirty="0" err="1"/>
              <a:t>soggetti</a:t>
            </a:r>
            <a:r>
              <a:rPr lang="en-US" sz="2400" dirty="0"/>
              <a:t> in      </a:t>
            </a:r>
            <a:r>
              <a:rPr lang="en-US" sz="2400" dirty="0" err="1"/>
              <a:t>contabilità</a:t>
            </a:r>
            <a:r>
              <a:rPr lang="en-US" sz="2400" dirty="0"/>
              <a:t> </a:t>
            </a:r>
            <a:r>
              <a:rPr lang="en-US" sz="2400" dirty="0" err="1"/>
              <a:t>semplificata</a:t>
            </a:r>
            <a:r>
              <a:rPr lang="en-US" sz="2400" dirty="0"/>
              <a:t>  </a:t>
            </a:r>
            <a:r>
              <a:rPr lang="en-US" sz="2400" dirty="0" err="1"/>
              <a:t>metterà</a:t>
            </a:r>
            <a:r>
              <a:rPr lang="en-US" sz="2400" dirty="0"/>
              <a:t> a </a:t>
            </a:r>
            <a:r>
              <a:rPr lang="en-US" sz="2400" dirty="0" err="1"/>
              <a:t>disposizione</a:t>
            </a:r>
            <a:r>
              <a:rPr lang="en-US" sz="2400" dirty="0"/>
              <a:t> </a:t>
            </a:r>
            <a:r>
              <a:rPr lang="en-US" sz="2400" dirty="0" err="1"/>
              <a:t>i</a:t>
            </a:r>
            <a:r>
              <a:rPr lang="en-US" sz="2400" dirty="0"/>
              <a:t> </a:t>
            </a:r>
            <a:r>
              <a:rPr lang="en-US" sz="2400" dirty="0" err="1"/>
              <a:t>calcoli</a:t>
            </a:r>
            <a:r>
              <a:rPr lang="en-US" sz="2400" dirty="0"/>
              <a:t> </a:t>
            </a:r>
            <a:r>
              <a:rPr lang="en-US" sz="2400" dirty="0" err="1"/>
              <a:t>dell’iva</a:t>
            </a:r>
            <a:r>
              <a:rPr lang="en-US" sz="2400" dirty="0"/>
              <a:t> da </a:t>
            </a:r>
            <a:r>
              <a:rPr lang="en-US" sz="2400" dirty="0" err="1"/>
              <a:t>versare</a:t>
            </a:r>
            <a:r>
              <a:rPr lang="en-US" sz="2400" dirty="0"/>
              <a:t>, una </a:t>
            </a:r>
            <a:r>
              <a:rPr lang="en-US" sz="2400" dirty="0" err="1"/>
              <a:t>bozza</a:t>
            </a:r>
            <a:r>
              <a:rPr lang="en-US" sz="2400" dirty="0"/>
              <a:t> di </a:t>
            </a:r>
            <a:r>
              <a:rPr lang="en-US" sz="2400" dirty="0" err="1"/>
              <a:t>dichiarazione</a:t>
            </a:r>
            <a:r>
              <a:rPr lang="en-US" sz="2400" dirty="0"/>
              <a:t> </a:t>
            </a:r>
            <a:r>
              <a:rPr lang="en-US" sz="2400" dirty="0" err="1"/>
              <a:t>iva</a:t>
            </a:r>
            <a:r>
              <a:rPr lang="en-US" sz="2400" dirty="0"/>
              <a:t> e </a:t>
            </a:r>
            <a:r>
              <a:rPr lang="en-US" sz="2400" dirty="0" err="1"/>
              <a:t>dichiarazione</a:t>
            </a:r>
            <a:r>
              <a:rPr lang="en-US" sz="2400" dirty="0"/>
              <a:t> </a:t>
            </a:r>
            <a:r>
              <a:rPr lang="en-US" sz="2400" dirty="0" err="1"/>
              <a:t>dei</a:t>
            </a:r>
            <a:r>
              <a:rPr lang="en-US" sz="2400" dirty="0"/>
              <a:t> </a:t>
            </a:r>
            <a:r>
              <a:rPr lang="en-US" sz="2400" dirty="0" err="1"/>
              <a:t>redditi</a:t>
            </a:r>
            <a:r>
              <a:rPr lang="en-US" sz="2400" dirty="0"/>
              <a:t> e </a:t>
            </a:r>
            <a:r>
              <a:rPr lang="en-US" sz="2400" dirty="0" err="1"/>
              <a:t>bozza</a:t>
            </a:r>
            <a:r>
              <a:rPr lang="en-US" sz="2400" dirty="0"/>
              <a:t> del mod. f24</a:t>
            </a:r>
            <a:br>
              <a:rPr lang="en-US" sz="2400" dirty="0"/>
            </a:br>
            <a:r>
              <a:rPr lang="en-US" sz="2400" dirty="0"/>
              <a:t> - </a:t>
            </a:r>
            <a:r>
              <a:rPr lang="en-US" sz="2400" dirty="0" err="1"/>
              <a:t>Nessuna</a:t>
            </a:r>
            <a:r>
              <a:rPr lang="en-US" sz="2400" dirty="0"/>
              <a:t> </a:t>
            </a:r>
            <a:r>
              <a:rPr lang="en-US" sz="2400" dirty="0" err="1"/>
              <a:t>sanzione</a:t>
            </a:r>
            <a:r>
              <a:rPr lang="en-US" sz="2400" dirty="0"/>
              <a:t> </a:t>
            </a:r>
            <a:r>
              <a:rPr lang="en-US" sz="2400" dirty="0" err="1"/>
              <a:t>fino</a:t>
            </a:r>
            <a:r>
              <a:rPr lang="en-US" sz="2400" dirty="0"/>
              <a:t> al 30 </a:t>
            </a:r>
            <a:r>
              <a:rPr lang="en-US" sz="2400" dirty="0" err="1"/>
              <a:t>giugno</a:t>
            </a:r>
            <a:r>
              <a:rPr lang="en-US" sz="2400" dirty="0"/>
              <a:t> 2019.</a:t>
            </a:r>
            <a:br>
              <a:rPr lang="en-US" sz="2400" dirty="0"/>
            </a:br>
            <a:br>
              <a:rPr lang="en-US" sz="2400" dirty="0"/>
            </a:br>
            <a:endParaRPr lang="en-US" sz="2400" dirty="0"/>
          </a:p>
        </p:txBody>
      </p:sp>
      <p:cxnSp>
        <p:nvCxnSpPr>
          <p:cNvPr id="19" name="Straight Connector 18">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5395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03A585-3810-47D0-930B-B844F6B712CF}"/>
              </a:ext>
            </a:extLst>
          </p:cNvPr>
          <p:cNvSpPr>
            <a:spLocks noGrp="1"/>
          </p:cNvSpPr>
          <p:nvPr>
            <p:ph type="title"/>
          </p:nvPr>
        </p:nvSpPr>
        <p:spPr/>
        <p:txBody>
          <a:bodyPr>
            <a:normAutofit/>
          </a:bodyPr>
          <a:lstStyle/>
          <a:p>
            <a:r>
              <a:rPr lang="it-IT" sz="4000" dirty="0"/>
              <a:t>MI PRESENTO</a:t>
            </a:r>
          </a:p>
        </p:txBody>
      </p:sp>
      <p:sp>
        <p:nvSpPr>
          <p:cNvPr id="3" name="Segnaposto contenuto 2">
            <a:extLst>
              <a:ext uri="{FF2B5EF4-FFF2-40B4-BE49-F238E27FC236}">
                <a16:creationId xmlns:a16="http://schemas.microsoft.com/office/drawing/2014/main" id="{F2CE6EBB-11F6-4C0C-BB3E-CFF4238371A0}"/>
              </a:ext>
            </a:extLst>
          </p:cNvPr>
          <p:cNvSpPr>
            <a:spLocks noGrp="1"/>
          </p:cNvSpPr>
          <p:nvPr>
            <p:ph idx="1"/>
          </p:nvPr>
        </p:nvSpPr>
        <p:spPr>
          <a:xfrm>
            <a:off x="1451581" y="2015734"/>
            <a:ext cx="4169336" cy="4037747"/>
          </a:xfrm>
        </p:spPr>
        <p:txBody>
          <a:bodyPr>
            <a:normAutofit fontScale="85000" lnSpcReduction="10000"/>
          </a:bodyPr>
          <a:lstStyle/>
          <a:p>
            <a:r>
              <a:rPr lang="it-IT" sz="3200" dirty="0"/>
              <a:t>Mi chiamo Cristina Marchesini e sono CONSULENTE DEL LAVORO E CONSULENTE FISCALE</a:t>
            </a:r>
          </a:p>
          <a:p>
            <a:r>
              <a:rPr lang="it-IT" sz="3200" dirty="0"/>
              <a:t>Opero nelle province di BOLOGNA – MODENA - PARMA</a:t>
            </a:r>
          </a:p>
        </p:txBody>
      </p:sp>
      <p:pic>
        <p:nvPicPr>
          <p:cNvPr id="1026" name="Picture 2" descr="Risultati immagini per FISCO">
            <a:extLst>
              <a:ext uri="{FF2B5EF4-FFF2-40B4-BE49-F238E27FC236}">
                <a16:creationId xmlns:a16="http://schemas.microsoft.com/office/drawing/2014/main" id="{6B824B9F-CD5C-4B48-ADE7-F6E2DFB0E3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9" r="21752"/>
          <a:stretch/>
        </p:blipFill>
        <p:spPr bwMode="auto">
          <a:xfrm>
            <a:off x="6790148" y="2491733"/>
            <a:ext cx="3572597" cy="250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117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olo 1">
            <a:extLst>
              <a:ext uri="{FF2B5EF4-FFF2-40B4-BE49-F238E27FC236}">
                <a16:creationId xmlns:a16="http://schemas.microsoft.com/office/drawing/2014/main" id="{E403A585-3810-47D0-930B-B844F6B712CF}"/>
              </a:ext>
            </a:extLst>
          </p:cNvPr>
          <p:cNvSpPr>
            <a:spLocks noGrp="1"/>
          </p:cNvSpPr>
          <p:nvPr>
            <p:ph type="title"/>
          </p:nvPr>
        </p:nvSpPr>
        <p:spPr>
          <a:xfrm>
            <a:off x="960933" y="522514"/>
            <a:ext cx="6849699" cy="5279572"/>
          </a:xfrm>
        </p:spPr>
        <p:txBody>
          <a:bodyPr vert="horz" lIns="91440" tIns="45720" rIns="91440" bIns="0" rtlCol="0" anchor="ctr">
            <a:normAutofit fontScale="90000"/>
          </a:bodyPr>
          <a:lstStyle/>
          <a:p>
            <a:pPr algn="r"/>
            <a:r>
              <a:rPr lang="en-US" sz="2400" dirty="0"/>
              <a:t>CARTA CARBURANTE:</a:t>
            </a:r>
            <a:br>
              <a:rPr lang="en-US" sz="2400" dirty="0"/>
            </a:br>
            <a:br>
              <a:rPr lang="en-US" sz="2400" dirty="0"/>
            </a:br>
            <a:r>
              <a:rPr lang="en-US" sz="2400" dirty="0"/>
              <a:t>Come </a:t>
            </a:r>
            <a:r>
              <a:rPr lang="en-US" sz="2400" dirty="0" err="1"/>
              <a:t>sapete</a:t>
            </a:r>
            <a:r>
              <a:rPr lang="en-US" sz="2400" dirty="0"/>
              <a:t> dal 1 </a:t>
            </a:r>
            <a:r>
              <a:rPr lang="en-US" sz="2400" dirty="0" err="1"/>
              <a:t>luglio</a:t>
            </a:r>
            <a:r>
              <a:rPr lang="en-US" sz="2400" dirty="0"/>
              <a:t> 2018, per </a:t>
            </a:r>
            <a:r>
              <a:rPr lang="en-US" sz="2400" dirty="0" err="1"/>
              <a:t>poter</a:t>
            </a:r>
            <a:r>
              <a:rPr lang="en-US" sz="2400" dirty="0"/>
              <a:t> </a:t>
            </a:r>
            <a:r>
              <a:rPr lang="en-US" sz="2400" dirty="0" err="1"/>
              <a:t>detrarre</a:t>
            </a:r>
            <a:r>
              <a:rPr lang="en-US" sz="2400" dirty="0"/>
              <a:t> </a:t>
            </a:r>
            <a:r>
              <a:rPr lang="en-US" sz="2400" dirty="0" err="1"/>
              <a:t>il</a:t>
            </a:r>
            <a:r>
              <a:rPr lang="en-US" sz="2400" dirty="0"/>
              <a:t> </a:t>
            </a:r>
            <a:r>
              <a:rPr lang="en-US" sz="2400" dirty="0" err="1"/>
              <a:t>costo</a:t>
            </a:r>
            <a:r>
              <a:rPr lang="en-US" sz="2400" dirty="0"/>
              <a:t> e </a:t>
            </a:r>
            <a:r>
              <a:rPr lang="en-US" sz="2400" dirty="0" err="1"/>
              <a:t>l’iva</a:t>
            </a:r>
            <a:r>
              <a:rPr lang="en-US" sz="2400" dirty="0"/>
              <a:t> </a:t>
            </a:r>
            <a:r>
              <a:rPr lang="en-US" sz="2400" dirty="0" err="1"/>
              <a:t>sul</a:t>
            </a:r>
            <a:r>
              <a:rPr lang="en-US" sz="2400" dirty="0"/>
              <a:t> </a:t>
            </a:r>
            <a:r>
              <a:rPr lang="en-US" sz="2400" dirty="0" err="1"/>
              <a:t>carburante</a:t>
            </a:r>
            <a:r>
              <a:rPr lang="en-US" sz="2400" dirty="0"/>
              <a:t> è </a:t>
            </a:r>
            <a:r>
              <a:rPr lang="en-US" sz="2400" dirty="0" err="1"/>
              <a:t>necessario</a:t>
            </a:r>
            <a:r>
              <a:rPr lang="en-US" sz="2400" dirty="0"/>
              <a:t> </a:t>
            </a:r>
            <a:r>
              <a:rPr lang="en-US" sz="2400" dirty="0" err="1"/>
              <a:t>il</a:t>
            </a:r>
            <a:r>
              <a:rPr lang="en-US" sz="2400" dirty="0"/>
              <a:t> </a:t>
            </a:r>
            <a:r>
              <a:rPr lang="en-US" sz="2400" dirty="0" err="1"/>
              <a:t>pagamento</a:t>
            </a:r>
            <a:r>
              <a:rPr lang="en-US" sz="2400" dirty="0"/>
              <a:t> con </a:t>
            </a:r>
            <a:r>
              <a:rPr lang="en-US" sz="2400" dirty="0" err="1"/>
              <a:t>metodo</a:t>
            </a:r>
            <a:r>
              <a:rPr lang="en-US" sz="2400" dirty="0"/>
              <a:t> </a:t>
            </a:r>
            <a:r>
              <a:rPr lang="en-US" sz="2400" dirty="0" err="1"/>
              <a:t>tracciato</a:t>
            </a:r>
            <a:r>
              <a:rPr lang="en-US" sz="2400" dirty="0"/>
              <a:t>.</a:t>
            </a:r>
            <a:br>
              <a:rPr lang="en-US" sz="2400" dirty="0"/>
            </a:br>
            <a:br>
              <a:rPr lang="en-US" sz="2400" dirty="0"/>
            </a:br>
            <a:r>
              <a:rPr lang="en-US" sz="2400" dirty="0"/>
              <a:t>Dal 1 </a:t>
            </a:r>
            <a:r>
              <a:rPr lang="en-US" sz="2400" dirty="0" err="1"/>
              <a:t>gennaio</a:t>
            </a:r>
            <a:r>
              <a:rPr lang="en-US" sz="2400" dirty="0"/>
              <a:t> 2019, </a:t>
            </a:r>
            <a:r>
              <a:rPr lang="en-US" sz="2400" dirty="0" err="1"/>
              <a:t>oltre</a:t>
            </a:r>
            <a:r>
              <a:rPr lang="en-US" sz="2400" dirty="0"/>
              <a:t> al  </a:t>
            </a:r>
            <a:r>
              <a:rPr lang="en-US" sz="2400" dirty="0" err="1"/>
              <a:t>metodo</a:t>
            </a:r>
            <a:r>
              <a:rPr lang="en-US" sz="2400" dirty="0"/>
              <a:t> di </a:t>
            </a:r>
            <a:r>
              <a:rPr lang="en-US" sz="2400" dirty="0" err="1"/>
              <a:t>pagamento</a:t>
            </a:r>
            <a:r>
              <a:rPr lang="en-US" sz="2400" dirty="0"/>
              <a:t> </a:t>
            </a:r>
            <a:r>
              <a:rPr lang="en-US" sz="2400" dirty="0" err="1"/>
              <a:t>tracciato</a:t>
            </a:r>
            <a:r>
              <a:rPr lang="en-US" sz="2400" dirty="0"/>
              <a:t>,  </a:t>
            </a:r>
            <a:r>
              <a:rPr lang="en-US" sz="2400" dirty="0" err="1"/>
              <a:t>anche</a:t>
            </a:r>
            <a:r>
              <a:rPr lang="en-US" sz="2400" dirty="0"/>
              <a:t> la </a:t>
            </a:r>
            <a:r>
              <a:rPr lang="en-US" sz="2400" dirty="0" err="1"/>
              <a:t>fornitura</a:t>
            </a:r>
            <a:r>
              <a:rPr lang="en-US" sz="2400" dirty="0"/>
              <a:t> di </a:t>
            </a:r>
            <a:r>
              <a:rPr lang="en-US" sz="2400" dirty="0" err="1"/>
              <a:t>carburante</a:t>
            </a:r>
            <a:r>
              <a:rPr lang="en-US" sz="2400" dirty="0"/>
              <a:t> </a:t>
            </a:r>
            <a:r>
              <a:rPr lang="en-US" sz="2400" dirty="0" err="1"/>
              <a:t>sarà</a:t>
            </a:r>
            <a:r>
              <a:rPr lang="en-US" sz="2400" dirty="0"/>
              <a:t> </a:t>
            </a:r>
            <a:r>
              <a:rPr lang="en-US" sz="2400" dirty="0" err="1"/>
              <a:t>documentato</a:t>
            </a:r>
            <a:r>
              <a:rPr lang="en-US" sz="2400" dirty="0"/>
              <a:t> </a:t>
            </a:r>
            <a:r>
              <a:rPr lang="en-US" sz="2400" dirty="0" err="1"/>
              <a:t>dalla</a:t>
            </a:r>
            <a:r>
              <a:rPr lang="en-US" sz="2400" dirty="0"/>
              <a:t> </a:t>
            </a:r>
            <a:r>
              <a:rPr lang="en-US" sz="2400" dirty="0" err="1"/>
              <a:t>fattura</a:t>
            </a:r>
            <a:r>
              <a:rPr lang="en-US" sz="2400" dirty="0"/>
              <a:t> </a:t>
            </a:r>
            <a:r>
              <a:rPr lang="en-US" sz="2400" dirty="0" err="1"/>
              <a:t>elettronica</a:t>
            </a:r>
            <a:r>
              <a:rPr lang="en-US" sz="2400" dirty="0"/>
              <a:t>.</a:t>
            </a:r>
            <a:br>
              <a:rPr lang="en-US" sz="2400" dirty="0"/>
            </a:br>
            <a:br>
              <a:rPr lang="en-US" sz="2400" dirty="0"/>
            </a:br>
            <a:r>
              <a:rPr lang="en-US" sz="2400" dirty="0" err="1"/>
              <a:t>Potrebbe</a:t>
            </a:r>
            <a:r>
              <a:rPr lang="en-US" sz="2400" dirty="0"/>
              <a:t> </a:t>
            </a:r>
            <a:r>
              <a:rPr lang="en-US" sz="2400" dirty="0" err="1"/>
              <a:t>essere</a:t>
            </a:r>
            <a:r>
              <a:rPr lang="en-US" sz="2400" dirty="0"/>
              <a:t> utile </a:t>
            </a:r>
            <a:r>
              <a:rPr lang="en-US" sz="2400" dirty="0" err="1"/>
              <a:t>utilizzare</a:t>
            </a:r>
            <a:r>
              <a:rPr lang="en-US" sz="2400" dirty="0"/>
              <a:t> </a:t>
            </a:r>
            <a:r>
              <a:rPr lang="en-US" sz="2400" dirty="0" err="1"/>
              <a:t>delle</a:t>
            </a:r>
            <a:r>
              <a:rPr lang="en-US" sz="2400" dirty="0"/>
              <a:t> </a:t>
            </a:r>
            <a:r>
              <a:rPr lang="en-US" sz="2400" dirty="0" err="1"/>
              <a:t>tessere</a:t>
            </a:r>
            <a:r>
              <a:rPr lang="en-US" sz="2400" dirty="0"/>
              <a:t> </a:t>
            </a:r>
            <a:r>
              <a:rPr lang="en-US" sz="2400" dirty="0" err="1"/>
              <a:t>delle</a:t>
            </a:r>
            <a:r>
              <a:rPr lang="en-US" sz="2400" dirty="0"/>
              <a:t> </a:t>
            </a:r>
            <a:r>
              <a:rPr lang="en-US" sz="2400" dirty="0" err="1"/>
              <a:t>varie</a:t>
            </a:r>
            <a:r>
              <a:rPr lang="en-US" sz="2400" dirty="0"/>
              <a:t> </a:t>
            </a:r>
            <a:r>
              <a:rPr lang="en-US" sz="2400" dirty="0" err="1"/>
              <a:t>società</a:t>
            </a:r>
            <a:r>
              <a:rPr lang="en-US" sz="2400" dirty="0"/>
              <a:t> di </a:t>
            </a:r>
            <a:r>
              <a:rPr lang="en-US" sz="2400" dirty="0" err="1"/>
              <a:t>distribuzione</a:t>
            </a:r>
            <a:r>
              <a:rPr lang="en-US" sz="2400" dirty="0"/>
              <a:t>, </a:t>
            </a:r>
            <a:r>
              <a:rPr lang="en-US" sz="2400" dirty="0" err="1"/>
              <a:t>oppure</a:t>
            </a:r>
            <a:r>
              <a:rPr lang="en-US" sz="2400" dirty="0"/>
              <a:t> carte di </a:t>
            </a:r>
            <a:r>
              <a:rPr lang="en-US" sz="2400" dirty="0" err="1"/>
              <a:t>acquisto</a:t>
            </a:r>
            <a:r>
              <a:rPr lang="en-US" sz="2400" dirty="0"/>
              <a:t>  </a:t>
            </a:r>
            <a:r>
              <a:rPr lang="en-US" sz="2400" dirty="0" err="1"/>
              <a:t>che</a:t>
            </a:r>
            <a:r>
              <a:rPr lang="en-US" sz="2400" dirty="0"/>
              <a:t> </a:t>
            </a:r>
            <a:r>
              <a:rPr lang="en-US" sz="2400" dirty="0" err="1"/>
              <a:t>possano</a:t>
            </a:r>
            <a:r>
              <a:rPr lang="en-US" sz="2400" dirty="0"/>
              <a:t> </a:t>
            </a:r>
            <a:r>
              <a:rPr lang="en-US" sz="2400" dirty="0" err="1"/>
              <a:t>essere</a:t>
            </a:r>
            <a:r>
              <a:rPr lang="en-US" sz="2400" dirty="0"/>
              <a:t> </a:t>
            </a:r>
            <a:r>
              <a:rPr lang="en-US" sz="2400" dirty="0" err="1"/>
              <a:t>utilizzate</a:t>
            </a:r>
            <a:r>
              <a:rPr lang="en-US" sz="2400" dirty="0"/>
              <a:t> in </a:t>
            </a:r>
            <a:r>
              <a:rPr lang="en-US" sz="2400" dirty="0" err="1"/>
              <a:t>tutte</a:t>
            </a:r>
            <a:r>
              <a:rPr lang="en-US" sz="2400" dirty="0"/>
              <a:t> le </a:t>
            </a:r>
            <a:r>
              <a:rPr lang="en-US" sz="2400" dirty="0" err="1"/>
              <a:t>catene</a:t>
            </a:r>
            <a:r>
              <a:rPr lang="en-US" sz="2400" dirty="0"/>
              <a:t> di </a:t>
            </a:r>
            <a:r>
              <a:rPr lang="en-US" sz="2400" dirty="0" err="1"/>
              <a:t>distribuzione</a:t>
            </a:r>
            <a:r>
              <a:rPr lang="en-US" sz="2400" dirty="0"/>
              <a:t>.</a:t>
            </a:r>
            <a:br>
              <a:rPr lang="en-US" sz="2400" dirty="0"/>
            </a:br>
            <a:br>
              <a:rPr lang="en-US" sz="2400" dirty="0"/>
            </a:br>
            <a:endParaRPr lang="en-US" sz="2400" dirty="0"/>
          </a:p>
        </p:txBody>
      </p:sp>
      <p:cxnSp>
        <p:nvCxnSpPr>
          <p:cNvPr id="19" name="Straight Connector 18">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93253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3074" name="Picture 2" descr="Risultati immagini per DOMANDA">
            <a:extLst>
              <a:ext uri="{FF2B5EF4-FFF2-40B4-BE49-F238E27FC236}">
                <a16:creationId xmlns:a16="http://schemas.microsoft.com/office/drawing/2014/main" id="{DB0FE2E6-58E5-4FC3-90CC-3AB3574DBEBC}"/>
              </a:ext>
            </a:extLst>
          </p:cNvPr>
          <p:cNvPicPr>
            <a:picLocks noChangeAspect="1" noChangeArrowheads="1"/>
          </p:cNvPicPr>
          <p:nvPr/>
        </p:nvPicPr>
        <p:blipFill rotWithShape="1">
          <a:blip r:embed="rId3">
            <a:duotone>
              <a:prstClr val="black"/>
              <a:prstClr val="white"/>
            </a:duotone>
            <a:extLst>
              <a:ext uri="{28A0092B-C50C-407E-A947-70E740481C1C}">
                <a14:useLocalDpi xmlns:a14="http://schemas.microsoft.com/office/drawing/2010/main" val="0"/>
              </a:ext>
            </a:extLst>
          </a:blip>
          <a:srcRect t="12273" r="9091" b="36589"/>
          <a:stretch/>
        </p:blipFill>
        <p:spPr bwMode="auto">
          <a:xfrm>
            <a:off x="325" y="0"/>
            <a:ext cx="12191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E403A585-3810-47D0-930B-B844F6B712CF}"/>
              </a:ext>
            </a:extLst>
          </p:cNvPr>
          <p:cNvSpPr>
            <a:spLocks noGrp="1"/>
          </p:cNvSpPr>
          <p:nvPr>
            <p:ph type="title"/>
          </p:nvPr>
        </p:nvSpPr>
        <p:spPr>
          <a:xfrm>
            <a:off x="1028526" y="1518942"/>
            <a:ext cx="5875054" cy="3817398"/>
          </a:xfrm>
        </p:spPr>
        <p:txBody>
          <a:bodyPr vert="horz" lIns="91440" tIns="45720" rIns="91440" bIns="45720" rtlCol="0" anchor="t">
            <a:normAutofit/>
          </a:bodyPr>
          <a:lstStyle/>
          <a:p>
            <a:br>
              <a:rPr lang="en-US" sz="4800" dirty="0"/>
            </a:br>
            <a:br>
              <a:rPr lang="en-US" sz="4800" dirty="0"/>
            </a:br>
            <a:r>
              <a:rPr lang="en-US" sz="4800" dirty="0"/>
              <a:t>AVETE QUESITI SPECIFICI?</a:t>
            </a:r>
          </a:p>
        </p:txBody>
      </p:sp>
    </p:spTree>
    <p:extLst>
      <p:ext uri="{BB962C8B-B14F-4D97-AF65-F5344CB8AC3E}">
        <p14:creationId xmlns:p14="http://schemas.microsoft.com/office/powerpoint/2010/main" val="462880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24">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1" name="Rectangle 30">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8" name="Titolo 1">
            <a:extLst>
              <a:ext uri="{FF2B5EF4-FFF2-40B4-BE49-F238E27FC236}">
                <a16:creationId xmlns:a16="http://schemas.microsoft.com/office/drawing/2014/main" id="{E6D254F2-0DED-44EC-9203-4F3632A369EB}"/>
              </a:ext>
            </a:extLst>
          </p:cNvPr>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4600"/>
              <a:t>QUINDI:</a:t>
            </a:r>
            <a:br>
              <a:rPr lang="en-US" sz="4600"/>
            </a:br>
            <a:r>
              <a:rPr lang="en-US" sz="4600"/>
              <a:t>‘DIETRO AD OGNI PROBLEMA</a:t>
            </a:r>
            <a:br>
              <a:rPr lang="en-US" sz="4600"/>
            </a:br>
            <a:r>
              <a:rPr lang="en-US" sz="4600"/>
              <a:t>C’E’ UNA OPPORTUNITA’</a:t>
            </a:r>
            <a:br>
              <a:rPr lang="en-US" sz="4600"/>
            </a:br>
            <a:br>
              <a:rPr lang="en-US" sz="4600"/>
            </a:br>
            <a:r>
              <a:rPr lang="en-US" sz="4600"/>
              <a:t>Galileo Galilei</a:t>
            </a:r>
          </a:p>
        </p:txBody>
      </p:sp>
      <p:cxnSp>
        <p:nvCxnSpPr>
          <p:cNvPr id="35" name="Straight Connector 34">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38">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56955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03A585-3810-47D0-930B-B844F6B712CF}"/>
              </a:ext>
            </a:extLst>
          </p:cNvPr>
          <p:cNvSpPr>
            <a:spLocks noGrp="1"/>
          </p:cNvSpPr>
          <p:nvPr>
            <p:ph type="title"/>
          </p:nvPr>
        </p:nvSpPr>
        <p:spPr>
          <a:xfrm>
            <a:off x="1969803" y="808056"/>
            <a:ext cx="8608037" cy="1077229"/>
          </a:xfrm>
        </p:spPr>
        <p:txBody>
          <a:bodyPr>
            <a:normAutofit/>
          </a:bodyPr>
          <a:lstStyle/>
          <a:p>
            <a:r>
              <a:rPr lang="it-IT" sz="4000" dirty="0"/>
              <a:t>OGGI VI PARLO DI…</a:t>
            </a:r>
          </a:p>
        </p:txBody>
      </p:sp>
      <p:sp>
        <p:nvSpPr>
          <p:cNvPr id="3" name="Segnaposto contenuto 2">
            <a:extLst>
              <a:ext uri="{FF2B5EF4-FFF2-40B4-BE49-F238E27FC236}">
                <a16:creationId xmlns:a16="http://schemas.microsoft.com/office/drawing/2014/main" id="{F2CE6EBB-11F6-4C0C-BB3E-CFF4238371A0}"/>
              </a:ext>
            </a:extLst>
          </p:cNvPr>
          <p:cNvSpPr>
            <a:spLocks noGrp="1"/>
          </p:cNvSpPr>
          <p:nvPr>
            <p:ph idx="1"/>
          </p:nvPr>
        </p:nvSpPr>
        <p:spPr>
          <a:xfrm>
            <a:off x="1121228" y="1885285"/>
            <a:ext cx="4676736" cy="4363691"/>
          </a:xfrm>
        </p:spPr>
        <p:txBody>
          <a:bodyPr>
            <a:normAutofit/>
          </a:bodyPr>
          <a:lstStyle/>
          <a:p>
            <a:r>
              <a:rPr lang="it-IT" sz="3600" dirty="0"/>
              <a:t>FATTURAZIONE ELETTRONICA</a:t>
            </a:r>
          </a:p>
          <a:p>
            <a:r>
              <a:rPr lang="it-IT" sz="3600" dirty="0"/>
              <a:t>OPPORTUNITA’ DI MIGLIORAMENTO PER LA TUA AZIENDA</a:t>
            </a:r>
          </a:p>
        </p:txBody>
      </p:sp>
      <p:pic>
        <p:nvPicPr>
          <p:cNvPr id="2050" name="Picture 2" descr="Risultati immagini per NOVITA'">
            <a:extLst>
              <a:ext uri="{FF2B5EF4-FFF2-40B4-BE49-F238E27FC236}">
                <a16:creationId xmlns:a16="http://schemas.microsoft.com/office/drawing/2014/main" id="{22D2315A-4979-422E-A952-EB64E6328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455" y="2433329"/>
            <a:ext cx="5302032" cy="28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29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181845"/>
            <a:ext cx="12192000" cy="4830266"/>
          </a:xfrm>
          <a:prstGeom prst="rect">
            <a:avLst/>
          </a:prstGeom>
        </p:spPr>
      </p:pic>
      <p:pic>
        <p:nvPicPr>
          <p:cNvPr id="5" name="Immagine 4"/>
          <p:cNvPicPr>
            <a:picLocks noChangeAspect="1"/>
          </p:cNvPicPr>
          <p:nvPr/>
        </p:nvPicPr>
        <p:blipFill>
          <a:blip r:embed="rId3"/>
          <a:stretch>
            <a:fillRect/>
          </a:stretch>
        </p:blipFill>
        <p:spPr>
          <a:xfrm>
            <a:off x="5008606" y="335416"/>
            <a:ext cx="2026508" cy="1469218"/>
          </a:xfrm>
          <a:prstGeom prst="rect">
            <a:avLst/>
          </a:prstGeom>
        </p:spPr>
      </p:pic>
      <p:pic>
        <p:nvPicPr>
          <p:cNvPr id="6" name="Immagine 5"/>
          <p:cNvPicPr>
            <a:picLocks noChangeAspect="1"/>
          </p:cNvPicPr>
          <p:nvPr/>
        </p:nvPicPr>
        <p:blipFill>
          <a:blip r:embed="rId4"/>
          <a:stretch>
            <a:fillRect/>
          </a:stretch>
        </p:blipFill>
        <p:spPr>
          <a:xfrm>
            <a:off x="1543000" y="594983"/>
            <a:ext cx="2353189" cy="1364850"/>
          </a:xfrm>
          <a:prstGeom prst="rect">
            <a:avLst/>
          </a:prstGeom>
        </p:spPr>
      </p:pic>
      <p:pic>
        <p:nvPicPr>
          <p:cNvPr id="7" name="Immagine 6"/>
          <p:cNvPicPr>
            <a:picLocks noChangeAspect="1"/>
          </p:cNvPicPr>
          <p:nvPr/>
        </p:nvPicPr>
        <p:blipFill>
          <a:blip r:embed="rId5"/>
          <a:stretch>
            <a:fillRect/>
          </a:stretch>
        </p:blipFill>
        <p:spPr>
          <a:xfrm>
            <a:off x="1546630" y="3429000"/>
            <a:ext cx="2349559" cy="1321229"/>
          </a:xfrm>
          <a:prstGeom prst="rect">
            <a:avLst/>
          </a:prstGeom>
        </p:spPr>
      </p:pic>
      <p:pic>
        <p:nvPicPr>
          <p:cNvPr id="8" name="Immagine 7"/>
          <p:cNvPicPr>
            <a:picLocks noChangeAspect="1"/>
          </p:cNvPicPr>
          <p:nvPr/>
        </p:nvPicPr>
        <p:blipFill>
          <a:blip r:embed="rId6"/>
          <a:stretch>
            <a:fillRect/>
          </a:stretch>
        </p:blipFill>
        <p:spPr>
          <a:xfrm>
            <a:off x="4030514" y="1959833"/>
            <a:ext cx="1274360" cy="1012408"/>
          </a:xfrm>
          <a:prstGeom prst="rect">
            <a:avLst/>
          </a:prstGeom>
        </p:spPr>
      </p:pic>
      <p:pic>
        <p:nvPicPr>
          <p:cNvPr id="9" name="Immagine 8"/>
          <p:cNvPicPr>
            <a:picLocks noChangeAspect="1"/>
          </p:cNvPicPr>
          <p:nvPr/>
        </p:nvPicPr>
        <p:blipFill>
          <a:blip r:embed="rId7"/>
          <a:stretch>
            <a:fillRect/>
          </a:stretch>
        </p:blipFill>
        <p:spPr>
          <a:xfrm>
            <a:off x="4345165" y="3429000"/>
            <a:ext cx="2808300" cy="1080115"/>
          </a:xfrm>
          <a:prstGeom prst="rect">
            <a:avLst/>
          </a:prstGeom>
        </p:spPr>
      </p:pic>
      <p:pic>
        <p:nvPicPr>
          <p:cNvPr id="10" name="Immagin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1023" y="2527766"/>
            <a:ext cx="556866" cy="556866"/>
          </a:xfrm>
          <a:prstGeom prst="rect">
            <a:avLst/>
          </a:prstGeom>
        </p:spPr>
      </p:pic>
      <p:sp>
        <p:nvSpPr>
          <p:cNvPr id="12" name="Nuvola 11"/>
          <p:cNvSpPr/>
          <p:nvPr/>
        </p:nvSpPr>
        <p:spPr>
          <a:xfrm>
            <a:off x="9028670" y="1400432"/>
            <a:ext cx="3097427" cy="2949146"/>
          </a:xfrm>
          <a:prstGeom prst="cloud">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w="38100">
                <a:solidFill>
                  <a:schemeClr val="tx1"/>
                </a:solidFill>
              </a:ln>
            </a:endParaRPr>
          </a:p>
        </p:txBody>
      </p:sp>
      <p:pic>
        <p:nvPicPr>
          <p:cNvPr id="13" name="Immagin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92547" y="2173171"/>
            <a:ext cx="1723326" cy="1723326"/>
          </a:xfrm>
          <a:prstGeom prst="rect">
            <a:avLst/>
          </a:prstGeom>
        </p:spPr>
      </p:pic>
      <p:cxnSp>
        <p:nvCxnSpPr>
          <p:cNvPr id="15" name="Connettore 1 14"/>
          <p:cNvCxnSpPr/>
          <p:nvPr/>
        </p:nvCxnSpPr>
        <p:spPr>
          <a:xfrm>
            <a:off x="1543000" y="519953"/>
            <a:ext cx="1791871" cy="1439880"/>
          </a:xfrm>
          <a:prstGeom prst="line">
            <a:avLst/>
          </a:prstGeom>
        </p:spPr>
        <p:style>
          <a:lnRef idx="3">
            <a:schemeClr val="dk1"/>
          </a:lnRef>
          <a:fillRef idx="0">
            <a:schemeClr val="dk1"/>
          </a:fillRef>
          <a:effectRef idx="2">
            <a:schemeClr val="dk1"/>
          </a:effectRef>
          <a:fontRef idx="minor">
            <a:schemeClr val="tx1"/>
          </a:fontRef>
        </p:style>
      </p:cxnSp>
      <p:cxnSp>
        <p:nvCxnSpPr>
          <p:cNvPr id="16" name="Connettore 1 15"/>
          <p:cNvCxnSpPr/>
          <p:nvPr/>
        </p:nvCxnSpPr>
        <p:spPr>
          <a:xfrm flipH="1">
            <a:off x="1610067" y="519953"/>
            <a:ext cx="1724804" cy="1439880"/>
          </a:xfrm>
          <a:prstGeom prst="line">
            <a:avLst/>
          </a:prstGeom>
        </p:spPr>
        <p:style>
          <a:lnRef idx="3">
            <a:schemeClr val="dk1"/>
          </a:lnRef>
          <a:fillRef idx="0">
            <a:schemeClr val="dk1"/>
          </a:fillRef>
          <a:effectRef idx="2">
            <a:schemeClr val="dk1"/>
          </a:effectRef>
          <a:fontRef idx="minor">
            <a:schemeClr val="tx1"/>
          </a:fontRef>
        </p:style>
      </p:cxnSp>
      <p:pic>
        <p:nvPicPr>
          <p:cNvPr id="22" name="Immagin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23301" y="3898040"/>
            <a:ext cx="2857899" cy="2857899"/>
          </a:xfrm>
          <a:prstGeom prst="rect">
            <a:avLst/>
          </a:prstGeom>
        </p:spPr>
      </p:pic>
    </p:spTree>
    <p:extLst>
      <p:ext uri="{BB962C8B-B14F-4D97-AF65-F5344CB8AC3E}">
        <p14:creationId xmlns:p14="http://schemas.microsoft.com/office/powerpoint/2010/main" val="410199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3074" name="Picture 2" descr="Risultati immagini per DOMANDA">
            <a:extLst>
              <a:ext uri="{FF2B5EF4-FFF2-40B4-BE49-F238E27FC236}">
                <a16:creationId xmlns:a16="http://schemas.microsoft.com/office/drawing/2014/main" id="{DB0FE2E6-58E5-4FC3-90CC-3AB3574DBEBC}"/>
              </a:ext>
            </a:extLst>
          </p:cNvPr>
          <p:cNvPicPr>
            <a:picLocks noChangeAspect="1" noChangeArrowheads="1"/>
          </p:cNvPicPr>
          <p:nvPr/>
        </p:nvPicPr>
        <p:blipFill rotWithShape="1">
          <a:blip r:embed="rId3">
            <a:duotone>
              <a:prstClr val="black"/>
              <a:prstClr val="white"/>
            </a:duotone>
            <a:extLst>
              <a:ext uri="{28A0092B-C50C-407E-A947-70E740481C1C}">
                <a14:useLocalDpi xmlns:a14="http://schemas.microsoft.com/office/drawing/2010/main" val="0"/>
              </a:ext>
            </a:extLst>
          </a:blip>
          <a:srcRect t="12273" r="9091" b="36589"/>
          <a:stretch/>
        </p:blipFill>
        <p:spPr bwMode="auto">
          <a:xfrm>
            <a:off x="325" y="0"/>
            <a:ext cx="12191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E403A585-3810-47D0-930B-B844F6B712CF}"/>
              </a:ext>
            </a:extLst>
          </p:cNvPr>
          <p:cNvSpPr>
            <a:spLocks noGrp="1"/>
          </p:cNvSpPr>
          <p:nvPr>
            <p:ph type="title"/>
          </p:nvPr>
        </p:nvSpPr>
        <p:spPr>
          <a:xfrm>
            <a:off x="220946" y="2465999"/>
            <a:ext cx="5875054" cy="3817398"/>
          </a:xfrm>
        </p:spPr>
        <p:txBody>
          <a:bodyPr vert="horz" lIns="91440" tIns="45720" rIns="91440" bIns="45720" rtlCol="0" anchor="t">
            <a:normAutofit/>
          </a:bodyPr>
          <a:lstStyle/>
          <a:p>
            <a:r>
              <a:rPr lang="en-US" sz="4400" dirty="0"/>
              <a:t>COSA SAPPIAMO O NON SAPPIAMO CIRCA LA FATTURAZIONE ELETTRONICA?</a:t>
            </a:r>
          </a:p>
        </p:txBody>
      </p:sp>
    </p:spTree>
    <p:extLst>
      <p:ext uri="{BB962C8B-B14F-4D97-AF65-F5344CB8AC3E}">
        <p14:creationId xmlns:p14="http://schemas.microsoft.com/office/powerpoint/2010/main" val="1454750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1" name="Rectangle 140">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Segnaposto contenuto 2">
            <a:extLst>
              <a:ext uri="{FF2B5EF4-FFF2-40B4-BE49-F238E27FC236}">
                <a16:creationId xmlns:a16="http://schemas.microsoft.com/office/drawing/2014/main" id="{F2CE6EBB-11F6-4C0C-BB3E-CFF4238371A0}"/>
              </a:ext>
            </a:extLst>
          </p:cNvPr>
          <p:cNvSpPr>
            <a:spLocks noGrp="1"/>
          </p:cNvSpPr>
          <p:nvPr>
            <p:ph idx="1"/>
          </p:nvPr>
        </p:nvSpPr>
        <p:spPr>
          <a:xfrm>
            <a:off x="1451581" y="2015732"/>
            <a:ext cx="4172212" cy="3450613"/>
          </a:xfrm>
        </p:spPr>
        <p:txBody>
          <a:bodyPr>
            <a:normAutofit fontScale="92500"/>
          </a:bodyPr>
          <a:lstStyle/>
          <a:p>
            <a:pPr marL="0" indent="0">
              <a:buNone/>
            </a:pPr>
            <a:r>
              <a:rPr lang="it-IT" sz="2400" b="1" dirty="0"/>
              <a:t>FATTURA ELETTRONICA</a:t>
            </a:r>
          </a:p>
          <a:p>
            <a:r>
              <a:rPr lang="it-IT" sz="2400" dirty="0"/>
              <a:t>È lo stesso documento</a:t>
            </a:r>
          </a:p>
          <a:p>
            <a:r>
              <a:rPr lang="it-IT" sz="2400" dirty="0"/>
              <a:t>Prodotto in modo digitale (in un formato che si chiama .XML)</a:t>
            </a:r>
          </a:p>
          <a:p>
            <a:r>
              <a:rPr lang="it-IT" sz="2400" dirty="0"/>
              <a:t>Il formato .XML per essere letto ha bisogno di un convertitore (un programma)</a:t>
            </a:r>
          </a:p>
        </p:txBody>
      </p:sp>
      <p:pic>
        <p:nvPicPr>
          <p:cNvPr id="2052" name="Picture 4" descr="Risultati immagini per NOTA BENE">
            <a:extLst>
              <a:ext uri="{FF2B5EF4-FFF2-40B4-BE49-F238E27FC236}">
                <a16:creationId xmlns:a16="http://schemas.microsoft.com/office/drawing/2014/main" id="{476F7D37-9DAA-4B2C-A2AD-476D9C55D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251" y="805583"/>
            <a:ext cx="4660762" cy="4660762"/>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42">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5" name="Straight Connector 144">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45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7" name="Rectangle 7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Segnaposto contenuto 2">
            <a:extLst>
              <a:ext uri="{FF2B5EF4-FFF2-40B4-BE49-F238E27FC236}">
                <a16:creationId xmlns:a16="http://schemas.microsoft.com/office/drawing/2014/main" id="{70A6F09E-9B4C-4EC4-9AA4-1254DC5CEC9D}"/>
              </a:ext>
            </a:extLst>
          </p:cNvPr>
          <p:cNvSpPr txBox="1">
            <a:spLocks/>
          </p:cNvSpPr>
          <p:nvPr/>
        </p:nvSpPr>
        <p:spPr>
          <a:xfrm>
            <a:off x="1451581" y="2015732"/>
            <a:ext cx="4172212"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400" b="1" dirty="0"/>
              <a:t>QUALE GESTIONALE?</a:t>
            </a:r>
          </a:p>
          <a:p>
            <a:r>
              <a:rPr lang="en-US" sz="2400" dirty="0" err="1"/>
              <a:t>Potete</a:t>
            </a:r>
            <a:r>
              <a:rPr lang="en-US" sz="2400" dirty="0"/>
              <a:t> </a:t>
            </a:r>
            <a:r>
              <a:rPr lang="en-US" sz="2400" dirty="0" err="1"/>
              <a:t>utilizzare</a:t>
            </a:r>
            <a:r>
              <a:rPr lang="en-US" sz="2400" dirty="0"/>
              <a:t> </a:t>
            </a:r>
            <a:r>
              <a:rPr lang="en-US" sz="2400" dirty="0" err="1"/>
              <a:t>il</a:t>
            </a:r>
            <a:r>
              <a:rPr lang="en-US" sz="2400" dirty="0"/>
              <a:t> </a:t>
            </a:r>
            <a:r>
              <a:rPr lang="en-US" sz="2400" dirty="0" err="1"/>
              <a:t>programma</a:t>
            </a:r>
            <a:r>
              <a:rPr lang="en-US" sz="2400" dirty="0"/>
              <a:t> </a:t>
            </a:r>
            <a:r>
              <a:rPr lang="en-US" sz="2400" dirty="0" err="1"/>
              <a:t>proposto</a:t>
            </a:r>
            <a:r>
              <a:rPr lang="en-US" sz="2400" dirty="0"/>
              <a:t> dal vs </a:t>
            </a:r>
            <a:r>
              <a:rPr lang="en-US" sz="2400" dirty="0" err="1"/>
              <a:t>consulente</a:t>
            </a:r>
            <a:endParaRPr lang="en-US" sz="2400" dirty="0"/>
          </a:p>
          <a:p>
            <a:r>
              <a:rPr lang="en-US" sz="2400" dirty="0" err="1"/>
              <a:t>Oppure</a:t>
            </a:r>
            <a:r>
              <a:rPr lang="en-US" sz="2400" dirty="0"/>
              <a:t> </a:t>
            </a:r>
            <a:r>
              <a:rPr lang="en-US" sz="2400" dirty="0" err="1"/>
              <a:t>continuare</a:t>
            </a:r>
            <a:r>
              <a:rPr lang="en-US" sz="2400" dirty="0"/>
              <a:t> ad </a:t>
            </a:r>
            <a:r>
              <a:rPr lang="en-US" sz="2400" dirty="0" err="1"/>
              <a:t>utilizzare</a:t>
            </a:r>
            <a:r>
              <a:rPr lang="en-US" sz="2400" dirty="0"/>
              <a:t> </a:t>
            </a:r>
            <a:r>
              <a:rPr lang="en-US" sz="2400" dirty="0" err="1"/>
              <a:t>il</a:t>
            </a:r>
            <a:r>
              <a:rPr lang="en-US" sz="2400" dirty="0"/>
              <a:t> vs </a:t>
            </a:r>
            <a:r>
              <a:rPr lang="en-US" sz="2400" dirty="0" err="1"/>
              <a:t>programma</a:t>
            </a:r>
            <a:r>
              <a:rPr lang="en-US" sz="2400" dirty="0"/>
              <a:t> </a:t>
            </a:r>
            <a:r>
              <a:rPr lang="en-US" sz="2400" dirty="0" err="1"/>
              <a:t>purché</a:t>
            </a:r>
            <a:r>
              <a:rPr lang="en-US" sz="2400" dirty="0"/>
              <a:t> </a:t>
            </a:r>
            <a:r>
              <a:rPr lang="en-US" sz="2400" dirty="0" err="1"/>
              <a:t>abilitato</a:t>
            </a:r>
            <a:r>
              <a:rPr lang="en-US" sz="2400" dirty="0"/>
              <a:t> </a:t>
            </a:r>
            <a:r>
              <a:rPr lang="en-US" sz="2400" dirty="0" err="1"/>
              <a:t>alla</a:t>
            </a:r>
            <a:r>
              <a:rPr lang="en-US" sz="2400" dirty="0"/>
              <a:t> </a:t>
            </a:r>
            <a:r>
              <a:rPr lang="en-US" sz="2400" dirty="0" err="1"/>
              <a:t>fatturazione</a:t>
            </a:r>
            <a:r>
              <a:rPr lang="en-US" sz="2400" dirty="0"/>
              <a:t> </a:t>
            </a:r>
            <a:r>
              <a:rPr lang="en-US" sz="2400" dirty="0" err="1"/>
              <a:t>elettronica</a:t>
            </a:r>
            <a:endParaRPr lang="en-US" sz="2400" dirty="0"/>
          </a:p>
        </p:txBody>
      </p:sp>
      <p:pic>
        <p:nvPicPr>
          <p:cNvPr id="2052" name="Picture 4" descr="Risultati immagini per NOTA BENE">
            <a:extLst>
              <a:ext uri="{FF2B5EF4-FFF2-40B4-BE49-F238E27FC236}">
                <a16:creationId xmlns:a16="http://schemas.microsoft.com/office/drawing/2014/main" id="{476F7D37-9DAA-4B2C-A2AD-476D9C55D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251" y="805583"/>
            <a:ext cx="4660762" cy="466076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1" name="Straight Connector 8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16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olo 1">
            <a:extLst>
              <a:ext uri="{FF2B5EF4-FFF2-40B4-BE49-F238E27FC236}">
                <a16:creationId xmlns:a16="http://schemas.microsoft.com/office/drawing/2014/main" id="{E403A585-3810-47D0-930B-B844F6B712CF}"/>
              </a:ext>
            </a:extLst>
          </p:cNvPr>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5000"/>
              <a:t>QUINDI:</a:t>
            </a:r>
            <a:br>
              <a:rPr lang="en-US" sz="5000"/>
            </a:br>
            <a:r>
              <a:rPr lang="en-US" sz="5000"/>
              <a:t>E’ L’INIZIO DI UNA RIVOLUZIONE FISCALE, SE LA CONOSCI DIVENTA FACILE GESTIRLA!</a:t>
            </a:r>
          </a:p>
        </p:txBody>
      </p:sp>
      <p:cxnSp>
        <p:nvCxnSpPr>
          <p:cNvPr id="19" name="Straight Connector 18">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60614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5" name="Rectangle 7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Segnaposto contenuto 2">
            <a:extLst>
              <a:ext uri="{FF2B5EF4-FFF2-40B4-BE49-F238E27FC236}">
                <a16:creationId xmlns:a16="http://schemas.microsoft.com/office/drawing/2014/main" id="{F2CE6EBB-11F6-4C0C-BB3E-CFF4238371A0}"/>
              </a:ext>
            </a:extLst>
          </p:cNvPr>
          <p:cNvSpPr>
            <a:spLocks noGrp="1"/>
          </p:cNvSpPr>
          <p:nvPr>
            <p:ph idx="1"/>
          </p:nvPr>
        </p:nvSpPr>
        <p:spPr>
          <a:xfrm>
            <a:off x="1451581" y="2015732"/>
            <a:ext cx="4172212" cy="3450613"/>
          </a:xfrm>
        </p:spPr>
        <p:txBody>
          <a:bodyPr>
            <a:normAutofit fontScale="85000" lnSpcReduction="20000"/>
          </a:bodyPr>
          <a:lstStyle/>
          <a:p>
            <a:pPr marL="0" indent="0">
              <a:buNone/>
            </a:pPr>
            <a:r>
              <a:rPr lang="it-IT" sz="2800" dirty="0"/>
              <a:t>CONSIGLIO UTILE</a:t>
            </a:r>
          </a:p>
          <a:p>
            <a:r>
              <a:rPr lang="it-IT" sz="2800" dirty="0"/>
              <a:t>Non snaturate il rapporto col vostro consulente</a:t>
            </a:r>
          </a:p>
          <a:p>
            <a:r>
              <a:rPr lang="it-IT" sz="2800" dirty="0"/>
              <a:t>Cercate di gestire con lui, ma imparando ad utilizzare lo strumento per i primi mesi (l’emissione e la ricezione delle fatture)</a:t>
            </a:r>
          </a:p>
        </p:txBody>
      </p:sp>
      <p:pic>
        <p:nvPicPr>
          <p:cNvPr id="14338" name="Picture 2" descr="Risultati immagini per CONSIGLIO">
            <a:extLst>
              <a:ext uri="{FF2B5EF4-FFF2-40B4-BE49-F238E27FC236}">
                <a16:creationId xmlns:a16="http://schemas.microsoft.com/office/drawing/2014/main" id="{7EB1F41E-E2F8-489B-A0FB-739FBC6FD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1" y="1337804"/>
            <a:ext cx="4960442" cy="359632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9" name="Straight Connector 7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081599"/>
      </p:ext>
    </p:extLst>
  </p:cSld>
  <p:clrMapOvr>
    <a:masterClrMapping/>
  </p:clrMapOvr>
</p:sld>
</file>

<file path=ppt/theme/theme1.xml><?xml version="1.0" encoding="utf-8"?>
<a:theme xmlns:a="http://schemas.openxmlformats.org/drawingml/2006/main" name="Raccolta">
  <a:themeElements>
    <a:clrScheme name="Raccolt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Raccolt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ccolt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39</TotalTime>
  <Words>450</Words>
  <Application>Microsoft Office PowerPoint</Application>
  <PresentationFormat>Widescreen</PresentationFormat>
  <Paragraphs>52</Paragraphs>
  <Slides>22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Gill Sans MT</vt:lpstr>
      <vt:lpstr>Wingdings</vt:lpstr>
      <vt:lpstr>Raccolta</vt:lpstr>
      <vt:lpstr>LA FATTURAZIONE ELETTRONICA</vt:lpstr>
      <vt:lpstr>MI PRESENTO</vt:lpstr>
      <vt:lpstr>OGGI VI PARLO DI…</vt:lpstr>
      <vt:lpstr>Presentazione standard di PowerPoint</vt:lpstr>
      <vt:lpstr>COSA SAPPIAMO O NON SAPPIAMO CIRCA LA FATTURAZIONE ELETTRONICA?</vt:lpstr>
      <vt:lpstr>Presentazione standard di PowerPoint</vt:lpstr>
      <vt:lpstr>Presentazione standard di PowerPoint</vt:lpstr>
      <vt:lpstr>QUINDI: E’ L’INIZIO DI UNA RIVOLUZIONE FISCALE, SE LA CONOSCI DIVENTA FACILE GESTIRLA!</vt:lpstr>
      <vt:lpstr>Presentazione standard di PowerPoint</vt:lpstr>
      <vt:lpstr>Presentazione standard di PowerPoint</vt:lpstr>
      <vt:lpstr>QUINDI: TU COME IMPRENDITORE  I COSTI LI DEVI CONOSCERE LO STESSO!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VANTAGGI:   - Abolizione dal 1 gennaio 2019, dello spesometro  - Dopo i primi mesi di rodaggio:    Minor tempo per fatturazione e invio    Minori adempimenti fiscali    Eliminazione errori formali  - L’agenzia delle entrate,  in futuro, per i soggetti in      contabilità semplificata  metterà a disposizione i calcoli dell’iva da versare, una bozza di dichiarazione iva e dichiarazione dei redditi e bozza del mod. f24  - Nessuna sanzione fino al 30 giugno 2019.  </vt:lpstr>
      <vt:lpstr>CARTA CARBURANTE:  Come sapete dal 1 luglio 2018, per poter detrarre il costo e l’iva sul carburante è necessario il pagamento con metodo tracciato.  Dal 1 gennaio 2019, oltre al  metodo di pagamento tracciato,  anche la fornitura di carburante sarà documentato dalla fattura elettronica.  Potrebbe essere utile utilizzare delle tessere delle varie società di distribuzione, oppure carte di acquisto  che possano essere utilizzate in tutte le catene di distribuzione.  </vt:lpstr>
      <vt:lpstr>  AVETE QUESITI SPECIFICI?</vt:lpstr>
      <vt:lpstr>QUINDI: ‘DIETRO AD OGNI PROBLEMA C’E’ UNA OPPORTUNITA’  Galileo Galilei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FATTURAZIONE ELETTRONICA</dc:title>
  <dc:creator>silvia marabese</dc:creator>
  <cp:lastModifiedBy>MARCO DA PREDA</cp:lastModifiedBy>
  <cp:revision>5</cp:revision>
  <dcterms:created xsi:type="dcterms:W3CDTF">2018-11-20T15:43:05Z</dcterms:created>
  <dcterms:modified xsi:type="dcterms:W3CDTF">2018-11-20T17:36:04Z</dcterms:modified>
</cp:coreProperties>
</file>