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8" r:id="rId3"/>
    <p:sldId id="319" r:id="rId4"/>
    <p:sldId id="328" r:id="rId5"/>
    <p:sldId id="327" r:id="rId6"/>
    <p:sldId id="329" r:id="rId7"/>
    <p:sldId id="309" r:id="rId8"/>
    <p:sldId id="333" r:id="rId9"/>
    <p:sldId id="335" r:id="rId10"/>
    <p:sldId id="298" r:id="rId11"/>
    <p:sldId id="336" r:id="rId12"/>
    <p:sldId id="337" r:id="rId13"/>
    <p:sldId id="338" r:id="rId14"/>
    <p:sldId id="326" r:id="rId15"/>
    <p:sldId id="332" r:id="rId16"/>
    <p:sldId id="331" r:id="rId17"/>
  </p:sldIdLst>
  <p:sldSz cx="9144000" cy="6858000" type="screen4x3"/>
  <p:notesSz cx="6799263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zio Cappella" initials="PC" lastIdx="2" clrIdx="0">
    <p:extLst>
      <p:ext uri="{19B8F6BF-5375-455C-9EA6-DF929625EA0E}">
        <p15:presenceInfo xmlns:p15="http://schemas.microsoft.com/office/powerpoint/2012/main" userId="b53de109d7a57c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62167" autoAdjust="0"/>
  </p:normalViewPr>
  <p:slideViewPr>
    <p:cSldViewPr>
      <p:cViewPr varScale="1">
        <p:scale>
          <a:sx n="81" d="100"/>
          <a:sy n="81" d="100"/>
        </p:scale>
        <p:origin x="250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zio Cappella" userId="0bc495e8-cc36-488e-bb86-f8bafdb1f5ac" providerId="ADAL" clId="{D7B02E8B-3AC3-4021-AB44-4FF3E982DAD0}"/>
    <pc:docChg chg="custSel modSld">
      <pc:chgData name="Patrizio Cappella" userId="0bc495e8-cc36-488e-bb86-f8bafdb1f5ac" providerId="ADAL" clId="{D7B02E8B-3AC3-4021-AB44-4FF3E982DAD0}" dt="2018-11-23T19:59:15.649" v="312" actId="20577"/>
      <pc:docMkLst>
        <pc:docMk/>
      </pc:docMkLst>
      <pc:sldChg chg="modSp">
        <pc:chgData name="Patrizio Cappella" userId="0bc495e8-cc36-488e-bb86-f8bafdb1f5ac" providerId="ADAL" clId="{D7B02E8B-3AC3-4021-AB44-4FF3E982DAD0}" dt="2018-11-23T19:59:15.649" v="312" actId="20577"/>
        <pc:sldMkLst>
          <pc:docMk/>
          <pc:sldMk cId="3019853172" sldId="338"/>
        </pc:sldMkLst>
        <pc:spChg chg="mod">
          <ac:chgData name="Patrizio Cappella" userId="0bc495e8-cc36-488e-bb86-f8bafdb1f5ac" providerId="ADAL" clId="{D7B02E8B-3AC3-4021-AB44-4FF3E982DAD0}" dt="2018-11-23T19:59:15.649" v="312" actId="20577"/>
          <ac:spMkLst>
            <pc:docMk/>
            <pc:sldMk cId="3019853172" sldId="338"/>
            <ac:spMk id="4" creationId="{FD3E4D6B-E31D-41E9-9378-22536762D084}"/>
          </ac:spMkLst>
        </pc:spChg>
      </pc:sldChg>
    </pc:docChg>
  </pc:docChgLst>
  <pc:docChgLst>
    <pc:chgData name="Patrizio Cappella" userId="0bc495e8-cc36-488e-bb86-f8bafdb1f5ac" providerId="ADAL" clId="{180D7940-B624-4D6B-A400-2F3917597BA9}"/>
    <pc:docChg chg="custSel modSld">
      <pc:chgData name="Patrizio Cappella" userId="0bc495e8-cc36-488e-bb86-f8bafdb1f5ac" providerId="ADAL" clId="{180D7940-B624-4D6B-A400-2F3917597BA9}" dt="2018-11-23T19:50:01.622" v="111" actId="478"/>
      <pc:docMkLst>
        <pc:docMk/>
      </pc:docMkLst>
      <pc:sldChg chg="delSp delAnim">
        <pc:chgData name="Patrizio Cappella" userId="0bc495e8-cc36-488e-bb86-f8bafdb1f5ac" providerId="ADAL" clId="{180D7940-B624-4D6B-A400-2F3917597BA9}" dt="2018-11-23T19:50:01.622" v="111" actId="478"/>
        <pc:sldMkLst>
          <pc:docMk/>
          <pc:sldMk cId="423070593" sldId="329"/>
        </pc:sldMkLst>
        <pc:spChg chg="del">
          <ac:chgData name="Patrizio Cappella" userId="0bc495e8-cc36-488e-bb86-f8bafdb1f5ac" providerId="ADAL" clId="{180D7940-B624-4D6B-A400-2F3917597BA9}" dt="2018-11-23T19:50:01.622" v="111" actId="478"/>
          <ac:spMkLst>
            <pc:docMk/>
            <pc:sldMk cId="423070593" sldId="329"/>
            <ac:spMk id="3" creationId="{B6F7C8C9-86A6-479C-BE28-5C5FE3E05774}"/>
          </ac:spMkLst>
        </pc:spChg>
      </pc:sldChg>
      <pc:sldChg chg="modSp">
        <pc:chgData name="Patrizio Cappella" userId="0bc495e8-cc36-488e-bb86-f8bafdb1f5ac" providerId="ADAL" clId="{180D7940-B624-4D6B-A400-2F3917597BA9}" dt="2018-11-23T19:48:52.258" v="110" actId="20577"/>
        <pc:sldMkLst>
          <pc:docMk/>
          <pc:sldMk cId="3019853172" sldId="338"/>
        </pc:sldMkLst>
        <pc:spChg chg="mod">
          <ac:chgData name="Patrizio Cappella" userId="0bc495e8-cc36-488e-bb86-f8bafdb1f5ac" providerId="ADAL" clId="{180D7940-B624-4D6B-A400-2F3917597BA9}" dt="2018-11-23T19:48:52.258" v="110" actId="20577"/>
          <ac:spMkLst>
            <pc:docMk/>
            <pc:sldMk cId="3019853172" sldId="338"/>
            <ac:spMk id="4" creationId="{FD3E4D6B-E31D-41E9-9378-22536762D0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07DF241E-387E-4E1F-8E52-A939F23D72A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7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3DF3D52F-BF3C-4D46-BAB4-3B90E59FCA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04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/>
          </a:p>
          <a:p>
            <a:endParaRPr lang="it-IT" baseline="0" dirty="0"/>
          </a:p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71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4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847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18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351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615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59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10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sz="1000" dirty="0"/>
          </a:p>
          <a:p>
            <a:endParaRPr lang="it-IT" sz="1000" dirty="0"/>
          </a:p>
          <a:p>
            <a:endParaRPr lang="it-IT" sz="10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70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sz="1200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72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424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49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52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22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72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3D8E-2073-4205-B256-0935952B6E0E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32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95E47-39F7-4BB3-B1A8-8AE216EA458F}" type="datetimeFigureOut">
              <a:rPr lang="it-IT" smtClean="0"/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9A8B5-1C94-4292-BC2C-48A91DBAE6E0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7F11786-8961-46A6-AD16-8F11E6779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0" y="1840105"/>
            <a:ext cx="8689886" cy="32264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3D5CF7B-B083-4D43-A0B3-C77279AB3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43" y="1240046"/>
            <a:ext cx="7167314" cy="44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3E4D6B-E31D-41E9-9378-22536762D084}"/>
              </a:ext>
            </a:extLst>
          </p:cNvPr>
          <p:cNvSpPr txBox="1"/>
          <p:nvPr/>
        </p:nvSpPr>
        <p:spPr>
          <a:xfrm>
            <a:off x="373559" y="62097"/>
            <a:ext cx="813690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AUTO ASSEGNATA IN USO AI DIPENDENTI</a:t>
            </a:r>
          </a:p>
          <a:p>
            <a:endParaRPr lang="it-IT" sz="1600" b="1" dirty="0"/>
          </a:p>
          <a:p>
            <a:r>
              <a:rPr lang="it-IT" sz="1600" dirty="0"/>
              <a:t>POSSO DETRARRE IL 70% SENZA LIMITE SUL VALORE</a:t>
            </a:r>
          </a:p>
          <a:p>
            <a:endParaRPr lang="it-IT" sz="1600" dirty="0"/>
          </a:p>
          <a:p>
            <a:r>
              <a:rPr lang="it-IT" sz="1600" dirty="0"/>
              <a:t>PREZZO ACQ. AUTOMOBILE €.30.000</a:t>
            </a:r>
          </a:p>
          <a:p>
            <a:r>
              <a:rPr lang="it-IT" sz="1600" dirty="0"/>
              <a:t>IVA		               €. 6.600</a:t>
            </a:r>
          </a:p>
          <a:p>
            <a:endParaRPr lang="it-IT" sz="1600" dirty="0"/>
          </a:p>
          <a:p>
            <a:r>
              <a:rPr lang="it-IT" sz="1600" dirty="0"/>
              <a:t>% DETRAIBILE IVA	        40%	€. 2,640</a:t>
            </a:r>
          </a:p>
          <a:p>
            <a:r>
              <a:rPr lang="it-IT" sz="1600" dirty="0"/>
              <a:t>% NON DETRAIBILE IVA  60%	€. 3,960</a:t>
            </a:r>
          </a:p>
          <a:p>
            <a:endParaRPr lang="it-IT" sz="1600" dirty="0"/>
          </a:p>
          <a:p>
            <a:r>
              <a:rPr lang="it-IT" sz="1600" dirty="0"/>
              <a:t>VALORE DA METTERE A COSTO €. 30,000+3,960= 33,960 </a:t>
            </a:r>
          </a:p>
          <a:p>
            <a:r>
              <a:rPr lang="it-IT" sz="1600" dirty="0"/>
              <a:t>70% DI 33.960 =  €. 23.772 </a:t>
            </a:r>
          </a:p>
          <a:p>
            <a:endParaRPr lang="it-IT" sz="1600" dirty="0"/>
          </a:p>
          <a:p>
            <a:r>
              <a:rPr lang="it-IT" sz="1600" dirty="0"/>
              <a:t>IRES 24%</a:t>
            </a:r>
          </a:p>
          <a:p>
            <a:r>
              <a:rPr lang="it-IT" sz="1600" dirty="0"/>
              <a:t>IRAP 3.9%</a:t>
            </a:r>
          </a:p>
          <a:p>
            <a:endParaRPr lang="it-IT" sz="1600" dirty="0"/>
          </a:p>
          <a:p>
            <a:r>
              <a:rPr lang="it-IT" sz="1600" dirty="0"/>
              <a:t>RISPARMIO VERO	€. 6.632 + 2.640 (IVA)</a:t>
            </a:r>
          </a:p>
          <a:p>
            <a:endParaRPr lang="it-IT" sz="1600" dirty="0"/>
          </a:p>
          <a:p>
            <a:r>
              <a:rPr lang="it-IT" sz="1600" dirty="0"/>
              <a:t>COSTO AUTOMOBILE: €.36.600 - €. 6.632 - €. 2.640 = </a:t>
            </a:r>
            <a:r>
              <a:rPr lang="it-IT" sz="1600" b="1" dirty="0"/>
              <a:t>€. 27,328 (€.9,272)</a:t>
            </a:r>
          </a:p>
          <a:p>
            <a:endParaRPr lang="it-IT" sz="1600" b="1" dirty="0"/>
          </a:p>
          <a:p>
            <a:r>
              <a:rPr lang="it-IT" sz="1600" dirty="0"/>
              <a:t>TRA 5 ANNI FAREMO PASSAGGIO DI PROPRIETA’ A €. 7.000 COSTO €. 1953+TRAPASSO</a:t>
            </a:r>
          </a:p>
          <a:p>
            <a:endParaRPr lang="it-IT" sz="1600" b="1" dirty="0"/>
          </a:p>
          <a:p>
            <a:r>
              <a:rPr lang="it-IT" sz="1600" b="1" dirty="0"/>
              <a:t>RATA AUTOMOBILE 5 ANNI €. 37.000  AL 3% = €.665/MESE</a:t>
            </a:r>
          </a:p>
          <a:p>
            <a:endParaRPr lang="it-IT" sz="1600" b="1" dirty="0"/>
          </a:p>
          <a:p>
            <a:endParaRPr lang="it-IT" sz="1600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2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3E4D6B-E31D-41E9-9378-22536762D084}"/>
              </a:ext>
            </a:extLst>
          </p:cNvPr>
          <p:cNvSpPr txBox="1"/>
          <p:nvPr/>
        </p:nvSpPr>
        <p:spPr>
          <a:xfrm>
            <a:off x="373559" y="160338"/>
            <a:ext cx="8136904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AUTO ASSEGNATA IN USO AI DIPENDENTI</a:t>
            </a:r>
          </a:p>
          <a:p>
            <a:endParaRPr lang="it-IT" sz="1600" b="1" dirty="0"/>
          </a:p>
          <a:p>
            <a:r>
              <a:rPr lang="it-IT" sz="1600" dirty="0"/>
              <a:t>COSTI DEL PERSONALE</a:t>
            </a:r>
          </a:p>
          <a:p>
            <a:endParaRPr lang="it-IT" sz="1600" dirty="0"/>
          </a:p>
          <a:p>
            <a:r>
              <a:rPr lang="it-IT" sz="1600" dirty="0"/>
              <a:t>ES. </a:t>
            </a:r>
          </a:p>
          <a:p>
            <a:endParaRPr lang="it-IT" sz="1600" dirty="0"/>
          </a:p>
          <a:p>
            <a:r>
              <a:rPr lang="it-IT" sz="1600" dirty="0"/>
              <a:t>RETRIBUZIONE MESE €. 2665 (paga base + altri elementi di paga + elementi variabili)</a:t>
            </a:r>
          </a:p>
          <a:p>
            <a:endParaRPr lang="it-IT" sz="1600" dirty="0"/>
          </a:p>
          <a:p>
            <a:r>
              <a:rPr lang="it-IT" sz="1600" dirty="0"/>
              <a:t>COSTO ANNO €.2.665 X 2 X 14   €. 74.620</a:t>
            </a:r>
          </a:p>
          <a:p>
            <a:endParaRPr lang="it-IT" sz="1600" dirty="0"/>
          </a:p>
          <a:p>
            <a:r>
              <a:rPr lang="it-IT" sz="1600" dirty="0"/>
              <a:t>RETRIBUZIONE MESE €. 2.000 (paga base + altri elementi di paga + elementi variabili)</a:t>
            </a:r>
          </a:p>
          <a:p>
            <a:endParaRPr lang="it-IT" sz="1600" dirty="0"/>
          </a:p>
          <a:p>
            <a:r>
              <a:rPr lang="it-IT" sz="1600" dirty="0"/>
              <a:t>COSTO ANNO €.2.000 X 2 X 14   €. 56.000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BENEFIT (DA TABELLA ACI) €. 269 importo variabile in base all’inquadramento previdenziale dell’azienda</a:t>
            </a:r>
          </a:p>
          <a:p>
            <a:endParaRPr lang="it-IT" sz="1600" dirty="0"/>
          </a:p>
          <a:p>
            <a:r>
              <a:rPr lang="it-IT" sz="1600" dirty="0"/>
              <a:t>COSTO CONTRIBUTI SUL BENEFIT = IL 30% DI €. 269= 80,7 X 12 (MENSILITA’) = 968,4 /ANNO </a:t>
            </a:r>
          </a:p>
          <a:p>
            <a:endParaRPr lang="it-IT" sz="1600" dirty="0"/>
          </a:p>
          <a:p>
            <a:r>
              <a:rPr lang="it-IT" sz="1600" dirty="0"/>
              <a:t>RISPARMIO EFFETTIVO:</a:t>
            </a:r>
          </a:p>
          <a:p>
            <a:r>
              <a:rPr lang="it-IT" sz="1600" dirty="0"/>
              <a:t>€. 74.620 + €. 968,4 - €. 56.000 = </a:t>
            </a:r>
            <a:r>
              <a:rPr lang="it-IT" sz="1600" b="1" dirty="0"/>
              <a:t>€. 19.588,4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059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3E4D6B-E31D-41E9-9378-22536762D084}"/>
              </a:ext>
            </a:extLst>
          </p:cNvPr>
          <p:cNvSpPr txBox="1"/>
          <p:nvPr/>
        </p:nvSpPr>
        <p:spPr>
          <a:xfrm>
            <a:off x="373559" y="160338"/>
            <a:ext cx="8136904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AUTO ASSEGNATA IN USO AI DIPENDENTI</a:t>
            </a:r>
          </a:p>
          <a:p>
            <a:endParaRPr lang="it-IT" sz="1600" b="1" dirty="0"/>
          </a:p>
          <a:p>
            <a:r>
              <a:rPr lang="it-IT" sz="1600" b="1" dirty="0"/>
              <a:t>PREROGATIVA DI ATTUAZIONE</a:t>
            </a:r>
          </a:p>
          <a:p>
            <a:endParaRPr lang="it-IT" sz="1600" b="1" dirty="0"/>
          </a:p>
          <a:p>
            <a:r>
              <a:rPr lang="it-IT" sz="1600" dirty="0"/>
              <a:t>CHE IL COLLABORATORE ABBIA NECESSITA’ DI ACQUISTARE </a:t>
            </a:r>
            <a:r>
              <a:rPr lang="it-IT" sz="1600"/>
              <a:t>L’ AUTOMOBILE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CHE IL COLLABORATORE SIA DISPOSTO A SCAMBIARE UNA PARTE DEL DENARO CON IL BENEFIT (AUTOMOBILE)</a:t>
            </a:r>
          </a:p>
          <a:p>
            <a:endParaRPr lang="it-IT" sz="1600" b="1" dirty="0"/>
          </a:p>
          <a:p>
            <a:endParaRPr lang="it-IT" sz="1600" b="1" dirty="0"/>
          </a:p>
          <a:p>
            <a:r>
              <a:rPr lang="it-IT" sz="1600" b="1" dirty="0"/>
              <a:t>VOCI DELLA BUSTA PAGA CHE NON POSSONO ESSERE UTILIZZATE A COMPENSAZIONE CON IL BENEFIT (AUTOMOBILE)</a:t>
            </a:r>
          </a:p>
          <a:p>
            <a:endParaRPr lang="it-IT" sz="1600" dirty="0"/>
          </a:p>
          <a:p>
            <a:r>
              <a:rPr lang="it-IT" sz="1600" dirty="0"/>
              <a:t>PAGA BASE + TUTTI GLI ELEMENTI DI PAGA (ES. SUPER MINIMO)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b="1" dirty="0"/>
              <a:t>VOCI DELLA BUSTA PAGA CHE POSSONO ESSERE UTILIZZATE A COMPENSAZIONE CON IL BENEFIT (AUTOMOBILE)</a:t>
            </a:r>
          </a:p>
          <a:p>
            <a:endParaRPr lang="it-IT" sz="1600" dirty="0"/>
          </a:p>
          <a:p>
            <a:r>
              <a:rPr lang="it-IT" sz="1600" dirty="0"/>
              <a:t>TUTTI GLI ALTRI ELEMENTI VARIABILI (ES. STRAORDINARI, PREMI)</a:t>
            </a:r>
          </a:p>
          <a:p>
            <a:endParaRPr lang="it-IT" sz="1600" dirty="0"/>
          </a:p>
          <a:p>
            <a:r>
              <a:rPr lang="it-IT" sz="1600" dirty="0"/>
              <a:t>IN CASO DI ACCORDO STIPULATO PRIMA DELL’ ASSUNZIONE E’ POSSIBILE UTILIZZARE ANCHE IL SUPER MINIMO COME COMPENSAZIONE CON IL BENEFIT 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9853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74" y="2285254"/>
            <a:ext cx="4234563" cy="19286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" y="7936"/>
            <a:ext cx="4654035" cy="21249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B6E2633-7207-455C-AEBC-BFB741678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2636912"/>
            <a:ext cx="7196360" cy="50889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0D13C2-19E3-44EF-B965-7243DB1FD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71" y="4015469"/>
            <a:ext cx="3523793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E56E06-D0A9-4CEE-A516-7B80832B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400600" cy="336277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9F77D1-BFC6-408D-B5CF-A1F5EF25D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8" y="1484784"/>
            <a:ext cx="482649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15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DAF67A-A3AF-4E21-9638-A1BD0FF98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969024" cy="5979349"/>
          </a:xfrm>
          <a:prstGeom prst="rect">
            <a:avLst/>
          </a:prstGeom>
        </p:spPr>
      </p:pic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438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332FEFE-CDB9-4DAA-B523-A5ECB90E0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90" b="23188"/>
          <a:stretch/>
        </p:blipFill>
        <p:spPr>
          <a:xfrm>
            <a:off x="186941" y="3933056"/>
            <a:ext cx="3528750" cy="280831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74" y="2285254"/>
            <a:ext cx="4234563" cy="19286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" y="7936"/>
            <a:ext cx="4654035" cy="21249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B6E2633-7207-455C-AEBC-BFB7416787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69" t="27761" r="24954" b="34066"/>
          <a:stretch/>
        </p:blipFill>
        <p:spPr>
          <a:xfrm>
            <a:off x="4864192" y="4079720"/>
            <a:ext cx="4028288" cy="19426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E29D5C-9528-42D3-BAFC-8023AA0DC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648" y="692696"/>
            <a:ext cx="288032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arenR"/>
            </a:pPr>
            <a:endParaRPr lang="it-IT" sz="2800" dirty="0"/>
          </a:p>
          <a:p>
            <a:pPr marL="742950" indent="-742950">
              <a:buAutoNum type="arabicParenR"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EB1FB6-C2E3-41F1-91C3-D481D592D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75" y="-160197"/>
            <a:ext cx="7337998" cy="33020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7842DA2-5C66-460B-95BD-6905961C0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6" y="3419952"/>
            <a:ext cx="4431580" cy="25273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51A0D2-F0C3-4EFF-B97C-290CDE751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531" y="3271446"/>
            <a:ext cx="2628800" cy="26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arenR"/>
            </a:pPr>
            <a:endParaRPr lang="it-IT" sz="2800" dirty="0"/>
          </a:p>
          <a:p>
            <a:pPr marL="742950" indent="-742950">
              <a:buAutoNum type="arabicParenR"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638E34D-016A-41CC-B125-8B888295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93" y="1603065"/>
            <a:ext cx="6492213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arenR"/>
            </a:pPr>
            <a:endParaRPr lang="it-IT" sz="2800" dirty="0"/>
          </a:p>
          <a:p>
            <a:pPr marL="742950" indent="-742950">
              <a:buAutoNum type="arabicParenR"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DEB865-1BA7-4E79-B5D0-1D9BA5623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03" y="764535"/>
            <a:ext cx="7456593" cy="50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6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contenuto 2"/>
          <p:cNvSpPr>
            <a:spLocks noGrp="1"/>
          </p:cNvSpPr>
          <p:nvPr/>
        </p:nvSpPr>
        <p:spPr>
          <a:xfrm>
            <a:off x="611560" y="260648"/>
            <a:ext cx="8064896" cy="543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arenR"/>
            </a:pPr>
            <a:endParaRPr lang="it-IT" sz="2800" dirty="0"/>
          </a:p>
          <a:p>
            <a:pPr marL="742950" indent="-742950">
              <a:buAutoNum type="arabicParenR"/>
            </a:pPr>
            <a:endParaRPr lang="it-IT" sz="40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6" y="5993904"/>
            <a:ext cx="1897254" cy="86409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729513D-E8F2-4FFB-80C1-F6FD50BB5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6632"/>
            <a:ext cx="6428156" cy="43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621235"/>
            <a:ext cx="3614131" cy="24084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621235"/>
            <a:ext cx="3413727" cy="22748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3" y="4437112"/>
            <a:ext cx="4017354" cy="226364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746D81-FFC3-4D47-9807-EBD93017FE6C}"/>
              </a:ext>
            </a:extLst>
          </p:cNvPr>
          <p:cNvSpPr txBox="1"/>
          <p:nvPr/>
        </p:nvSpPr>
        <p:spPr>
          <a:xfrm>
            <a:off x="1115616" y="332656"/>
            <a:ext cx="711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AFFITTO       -       PROPRIETA’</a:t>
            </a:r>
          </a:p>
        </p:txBody>
      </p:sp>
    </p:spTree>
    <p:extLst>
      <p:ext uri="{BB962C8B-B14F-4D97-AF65-F5344CB8AC3E}">
        <p14:creationId xmlns:p14="http://schemas.microsoft.com/office/powerpoint/2010/main" val="358192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40BBB0B-81F8-4F58-8F62-A5C1E078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20" y="1448120"/>
            <a:ext cx="5716823" cy="39617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6DAF09-406E-4058-A8F4-CF45F61B0795}"/>
              </a:ext>
            </a:extLst>
          </p:cNvPr>
          <p:cNvSpPr txBox="1"/>
          <p:nvPr/>
        </p:nvSpPr>
        <p:spPr>
          <a:xfrm>
            <a:off x="131824" y="764704"/>
            <a:ext cx="901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MACCHINA AZIENDALE OPPURE MACCHINA DI PROPRIETA’ ?</a:t>
            </a:r>
          </a:p>
        </p:txBody>
      </p:sp>
    </p:spTree>
    <p:extLst>
      <p:ext uri="{BB962C8B-B14F-4D97-AF65-F5344CB8AC3E}">
        <p14:creationId xmlns:p14="http://schemas.microsoft.com/office/powerpoint/2010/main" val="66260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riangolo rettangolo 9"/>
          <p:cNvSpPr/>
          <p:nvPr/>
        </p:nvSpPr>
        <p:spPr>
          <a:xfrm rot="10800000">
            <a:off x="8229600" y="0"/>
            <a:ext cx="914400" cy="914400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utoShape 2" descr="Risultati immagini per DENA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80" y="5992293"/>
            <a:ext cx="1896020" cy="8657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3E4D6B-E31D-41E9-9378-22536762D084}"/>
              </a:ext>
            </a:extLst>
          </p:cNvPr>
          <p:cNvSpPr txBox="1"/>
          <p:nvPr/>
        </p:nvSpPr>
        <p:spPr>
          <a:xfrm>
            <a:off x="755576" y="476672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PREZZO ACQ. AUTOMOBILE €.30.000</a:t>
            </a:r>
          </a:p>
          <a:p>
            <a:r>
              <a:rPr lang="it-IT" dirty="0"/>
              <a:t>IVA		               €. 6.600</a:t>
            </a:r>
          </a:p>
          <a:p>
            <a:endParaRPr lang="it-IT" dirty="0"/>
          </a:p>
          <a:p>
            <a:r>
              <a:rPr lang="it-IT" dirty="0"/>
              <a:t>% DETRAIBILE IVA	        40%	€. 2,640</a:t>
            </a:r>
          </a:p>
          <a:p>
            <a:r>
              <a:rPr lang="it-IT" dirty="0"/>
              <a:t>% NON DETRAIBILE IVA  60%	€. 3,960</a:t>
            </a:r>
          </a:p>
          <a:p>
            <a:endParaRPr lang="it-IT" dirty="0"/>
          </a:p>
          <a:p>
            <a:r>
              <a:rPr lang="it-IT" dirty="0"/>
              <a:t>PER UN AMMINISTRATORE E’ POSSIBILE DETRARRE IL 20% MASSIMO DEL VALORE CON UN LIMITE MASSIMO DI €. 18.000 DI VALORE AUTO:</a:t>
            </a:r>
          </a:p>
          <a:p>
            <a:endParaRPr lang="it-IT" dirty="0"/>
          </a:p>
          <a:p>
            <a:r>
              <a:rPr lang="it-IT" dirty="0"/>
              <a:t>PREZZO ACQUISTO AUTO	€. 15.000	   VALORE MAX DETRAIBILE  €. 3,000</a:t>
            </a:r>
          </a:p>
          <a:p>
            <a:r>
              <a:rPr lang="it-IT" dirty="0"/>
              <a:t>PREZZO ACQUISTO AUTO	€. 30.000    VALORE MAX DETRAIBILE  €. 3,600</a:t>
            </a:r>
          </a:p>
          <a:p>
            <a:endParaRPr lang="it-IT" dirty="0"/>
          </a:p>
          <a:p>
            <a:r>
              <a:rPr lang="it-IT" dirty="0"/>
              <a:t>IRES 24%</a:t>
            </a:r>
          </a:p>
          <a:p>
            <a:r>
              <a:rPr lang="it-IT" dirty="0"/>
              <a:t>IRAP 3.9%</a:t>
            </a:r>
          </a:p>
          <a:p>
            <a:endParaRPr lang="it-IT" dirty="0"/>
          </a:p>
          <a:p>
            <a:r>
              <a:rPr lang="it-IT" dirty="0"/>
              <a:t>RISPARMIO VERO	€. 1004,4 + 2.640 (IVA)</a:t>
            </a:r>
          </a:p>
          <a:p>
            <a:endParaRPr lang="it-IT" dirty="0"/>
          </a:p>
          <a:p>
            <a:r>
              <a:rPr lang="it-IT" dirty="0"/>
              <a:t>COSTO AUTOMOBILE: €.36.600 - €. 1004,4 - €. 2.640 = </a:t>
            </a:r>
            <a:r>
              <a:rPr lang="it-IT" b="1" dirty="0"/>
              <a:t>€. 32.955,6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53516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5700</TotalTime>
  <Words>303</Words>
  <Application>Microsoft Office PowerPoint</Application>
  <PresentationFormat>Presentazione su schermo (4:3)</PresentationFormat>
  <Paragraphs>140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Patrizio</dc:creator>
  <cp:lastModifiedBy>Patrizio Cappella</cp:lastModifiedBy>
  <cp:revision>277</cp:revision>
  <cp:lastPrinted>2017-03-09T19:54:48Z</cp:lastPrinted>
  <dcterms:created xsi:type="dcterms:W3CDTF">2014-01-30T20:38:11Z</dcterms:created>
  <dcterms:modified xsi:type="dcterms:W3CDTF">2018-11-23T20:09:30Z</dcterms:modified>
</cp:coreProperties>
</file>