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1" r:id="rId3"/>
    <p:sldId id="302" r:id="rId4"/>
    <p:sldId id="303" r:id="rId5"/>
    <p:sldId id="304" r:id="rId6"/>
    <p:sldId id="305" r:id="rId7"/>
    <p:sldId id="306" r:id="rId8"/>
    <p:sldId id="307" r:id="rId9"/>
    <p:sldId id="316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257" r:id="rId18"/>
    <p:sldId id="288" r:id="rId19"/>
    <p:sldId id="299" r:id="rId20"/>
    <p:sldId id="289" r:id="rId21"/>
    <p:sldId id="290" r:id="rId22"/>
    <p:sldId id="292" r:id="rId23"/>
    <p:sldId id="258" r:id="rId24"/>
    <p:sldId id="300" r:id="rId25"/>
    <p:sldId id="294" r:id="rId26"/>
    <p:sldId id="293" r:id="rId27"/>
    <p:sldId id="317" r:id="rId28"/>
    <p:sldId id="291" r:id="rId29"/>
    <p:sldId id="259" r:id="rId30"/>
    <p:sldId id="260" r:id="rId31"/>
    <p:sldId id="261" r:id="rId32"/>
    <p:sldId id="262" r:id="rId33"/>
    <p:sldId id="295" r:id="rId34"/>
    <p:sldId id="263" r:id="rId35"/>
    <p:sldId id="284" r:id="rId36"/>
    <p:sldId id="282" r:id="rId37"/>
    <p:sldId id="283" r:id="rId38"/>
    <p:sldId id="286" r:id="rId39"/>
    <p:sldId id="318" r:id="rId40"/>
    <p:sldId id="287" r:id="rId41"/>
    <p:sldId id="319" r:id="rId42"/>
    <p:sldId id="285" r:id="rId43"/>
    <p:sldId id="264" r:id="rId44"/>
    <p:sldId id="271" r:id="rId45"/>
    <p:sldId id="297" r:id="rId46"/>
    <p:sldId id="296" r:id="rId47"/>
    <p:sldId id="272" r:id="rId48"/>
    <p:sldId id="273" r:id="rId49"/>
    <p:sldId id="274" r:id="rId50"/>
    <p:sldId id="275" r:id="rId51"/>
    <p:sldId id="278" r:id="rId52"/>
    <p:sldId id="267" r:id="rId53"/>
    <p:sldId id="320" r:id="rId54"/>
    <p:sldId id="298" r:id="rId55"/>
    <p:sldId id="265" r:id="rId56"/>
    <p:sldId id="268" r:id="rId57"/>
    <p:sldId id="269" r:id="rId58"/>
    <p:sldId id="270" r:id="rId59"/>
    <p:sldId id="266" r:id="rId60"/>
    <p:sldId id="279" r:id="rId61"/>
    <p:sldId id="281" r:id="rId6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5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44C58A-CFBE-7A4A-BAD7-BFDB0D17F783}" type="datetimeFigureOut">
              <a:rPr lang="it-IT" smtClean="0"/>
              <a:t>17/10/18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E0B8AD-960B-E74D-9E6F-6FCCAA827B7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1273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44C58A-CFBE-7A4A-BAD7-BFDB0D17F783}" type="datetimeFigureOut">
              <a:rPr lang="it-IT" smtClean="0"/>
              <a:t>17/10/18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E0B8AD-960B-E74D-9E6F-6FCCAA827B7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202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44C58A-CFBE-7A4A-BAD7-BFDB0D17F783}" type="datetimeFigureOut">
              <a:rPr lang="it-IT" smtClean="0"/>
              <a:t>17/10/18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E0B8AD-960B-E74D-9E6F-6FCCAA827B7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8790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44C58A-CFBE-7A4A-BAD7-BFDB0D17F783}" type="datetimeFigureOut">
              <a:rPr lang="it-IT" smtClean="0"/>
              <a:t>17/10/18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E0B8AD-960B-E74D-9E6F-6FCCAA827B7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88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44C58A-CFBE-7A4A-BAD7-BFDB0D17F783}" type="datetimeFigureOut">
              <a:rPr lang="it-IT" smtClean="0"/>
              <a:t>17/10/18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E0B8AD-960B-E74D-9E6F-6FCCAA827B7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511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44C58A-CFBE-7A4A-BAD7-BFDB0D17F783}" type="datetimeFigureOut">
              <a:rPr lang="it-IT" smtClean="0"/>
              <a:t>17/10/18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E0B8AD-960B-E74D-9E6F-6FCCAA827B7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9741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44C58A-CFBE-7A4A-BAD7-BFDB0D17F783}" type="datetimeFigureOut">
              <a:rPr lang="it-IT" smtClean="0"/>
              <a:t>17/10/18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E0B8AD-960B-E74D-9E6F-6FCCAA827B7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127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44C58A-CFBE-7A4A-BAD7-BFDB0D17F783}" type="datetimeFigureOut">
              <a:rPr lang="it-IT" smtClean="0"/>
              <a:t>17/10/18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E0B8AD-960B-E74D-9E6F-6FCCAA827B7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3413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44C58A-CFBE-7A4A-BAD7-BFDB0D17F783}" type="datetimeFigureOut">
              <a:rPr lang="it-IT" smtClean="0"/>
              <a:t>17/10/18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E0B8AD-960B-E74D-9E6F-6FCCAA827B7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0586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44C58A-CFBE-7A4A-BAD7-BFDB0D17F783}" type="datetimeFigureOut">
              <a:rPr lang="it-IT" smtClean="0"/>
              <a:t>17/10/18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E0B8AD-960B-E74D-9E6F-6FCCAA827B7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626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44C58A-CFBE-7A4A-BAD7-BFDB0D17F783}" type="datetimeFigureOut">
              <a:rPr lang="it-IT" smtClean="0"/>
              <a:t>17/10/18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E0B8AD-960B-E74D-9E6F-6FCCAA827B7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2205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9144000" cy="643468"/>
          </a:xfrm>
          <a:prstGeom prst="rect">
            <a:avLst/>
          </a:prstGeom>
          <a:solidFill>
            <a:srgbClr val="0D69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788639" y="138983"/>
            <a:ext cx="3659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solidFill>
                  <a:schemeClr val="bg1"/>
                </a:solidFill>
                <a:latin typeface="Avenir Light"/>
                <a:cs typeface="Avenir Light"/>
              </a:rPr>
              <a:t>MASSAIU DENTAL ACADEMY</a:t>
            </a:r>
          </a:p>
        </p:txBody>
      </p:sp>
      <p:cxnSp>
        <p:nvCxnSpPr>
          <p:cNvPr id="9" name="Connettore 1 8"/>
          <p:cNvCxnSpPr/>
          <p:nvPr/>
        </p:nvCxnSpPr>
        <p:spPr>
          <a:xfrm>
            <a:off x="0" y="67504"/>
            <a:ext cx="9144000" cy="0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0" y="575506"/>
            <a:ext cx="9144000" cy="0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Area Culturale_bianco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56" y="79218"/>
            <a:ext cx="525747" cy="50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8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42583646_10217327236955885_26892473867436032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628"/>
            <a:ext cx="9144000" cy="339509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794000" y="5829904"/>
            <a:ext cx="3480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0000FF"/>
                </a:solidFill>
              </a:rPr>
              <a:t>Pinuccio Massaiu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209524" y="905041"/>
            <a:ext cx="73142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>
                <a:solidFill>
                  <a:srgbClr val="0000FF"/>
                </a:solidFill>
              </a:rPr>
              <a:t>Sii un sovrano illuminato</a:t>
            </a:r>
          </a:p>
        </p:txBody>
      </p:sp>
    </p:spTree>
    <p:extLst>
      <p:ext uri="{BB962C8B-B14F-4D97-AF65-F5344CB8AC3E}">
        <p14:creationId xmlns:p14="http://schemas.microsoft.com/office/powerpoint/2010/main" val="40238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1073" y="721597"/>
            <a:ext cx="8328402" cy="62463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5850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71622"/>
            <a:ext cx="9144000" cy="46795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3403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magine" descr="Immagine"/>
          <p:cNvPicPr>
            <a:picLocks noChangeAspect="1"/>
          </p:cNvPicPr>
          <p:nvPr/>
        </p:nvPicPr>
        <p:blipFill rotWithShape="1">
          <a:blip r:embed="rId2">
            <a:extLst/>
          </a:blip>
          <a:srcRect t="11883"/>
          <a:stretch/>
        </p:blipFill>
        <p:spPr>
          <a:xfrm>
            <a:off x="591571" y="952499"/>
            <a:ext cx="7960858" cy="60430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5660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650" y="974442"/>
            <a:ext cx="7626834" cy="58835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203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massaiu reportage e ritratti_000000466.jpg" descr="massaiu reportage e ritratti_00000046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61999"/>
            <a:ext cx="9144001" cy="6096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311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oggi parlerò da imprenditore…"/>
          <p:cNvSpPr txBox="1"/>
          <p:nvPr/>
        </p:nvSpPr>
        <p:spPr>
          <a:xfrm>
            <a:off x="964214" y="561538"/>
            <a:ext cx="698965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rPr sz="3200" b="1" dirty="0">
                <a:solidFill>
                  <a:srgbClr val="0000FF"/>
                </a:solidFill>
              </a:rPr>
              <a:t>oggi parlerò da imprenditore</a:t>
            </a:r>
          </a:p>
          <a:p>
            <a:pPr algn="ctr"/>
            <a:r>
              <a:rPr sz="3200" b="1" dirty="0">
                <a:solidFill>
                  <a:srgbClr val="0000FF"/>
                </a:solidFill>
              </a:rPr>
              <a:t>che ha vent’anni di esperienza d’azienda</a:t>
            </a:r>
          </a:p>
        </p:txBody>
      </p:sp>
      <p:pic>
        <p:nvPicPr>
          <p:cNvPr id="155" name="massaiu_re_000000181.jpg" descr="massaiu_re_000000181.jpg"/>
          <p:cNvPicPr>
            <a:picLocks noChangeAspect="1"/>
          </p:cNvPicPr>
          <p:nvPr/>
        </p:nvPicPr>
        <p:blipFill>
          <a:blip r:embed="rId2">
            <a:extLst/>
          </a:blip>
          <a:srcRect t="1647" b="1647"/>
          <a:stretch>
            <a:fillRect/>
          </a:stretch>
        </p:blipFill>
        <p:spPr>
          <a:xfrm>
            <a:off x="776039" y="1638756"/>
            <a:ext cx="7366001" cy="474980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23355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+576%…"/>
          <p:cNvSpPr txBox="1"/>
          <p:nvPr/>
        </p:nvSpPr>
        <p:spPr>
          <a:xfrm>
            <a:off x="1368581" y="1713466"/>
            <a:ext cx="7106361" cy="308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9700"/>
            </a:pPr>
            <a:r>
              <a:t>+576%</a:t>
            </a:r>
          </a:p>
          <a:p>
            <a:pPr algn="ctr">
              <a:defRPr sz="9700"/>
            </a:pPr>
            <a:r>
              <a:t>2008 —&gt;2018</a:t>
            </a:r>
          </a:p>
        </p:txBody>
      </p:sp>
    </p:spTree>
    <p:extLst>
      <p:ext uri="{BB962C8B-B14F-4D97-AF65-F5344CB8AC3E}">
        <p14:creationId xmlns:p14="http://schemas.microsoft.com/office/powerpoint/2010/main" val="339809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41905" y="2233134"/>
            <a:ext cx="86100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0000FF"/>
                </a:solidFill>
              </a:rPr>
              <a:t>80 % delle persone di successo si sono fatte da soli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41905" y="4502201"/>
            <a:ext cx="88458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0000FF"/>
                </a:solidFill>
              </a:rPr>
              <a:t>20 % dei figli hanno avuto eguale successo nella vita </a:t>
            </a:r>
          </a:p>
        </p:txBody>
      </p:sp>
    </p:spTree>
    <p:extLst>
      <p:ext uri="{BB962C8B-B14F-4D97-AF65-F5344CB8AC3E}">
        <p14:creationId xmlns:p14="http://schemas.microsoft.com/office/powerpoint/2010/main" val="85770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18-10-02 at 20.31.2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11" y="778782"/>
            <a:ext cx="3846286" cy="607921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249333" y="2453973"/>
            <a:ext cx="29838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 smtClean="0">
                <a:solidFill>
                  <a:srgbClr val="0000FF"/>
                </a:solidFill>
              </a:rPr>
              <a:t>insegnanti </a:t>
            </a:r>
          </a:p>
          <a:p>
            <a:r>
              <a:rPr lang="it-IT" sz="4800" b="1" dirty="0" smtClean="0">
                <a:solidFill>
                  <a:srgbClr val="0000FF"/>
                </a:solidFill>
              </a:rPr>
              <a:t>elementari</a:t>
            </a:r>
            <a:endParaRPr lang="it-IT" sz="4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47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hatsApp Image 2018-10-02 at 20.31.2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11" y="778782"/>
            <a:ext cx="3846286" cy="6079218"/>
          </a:xfrm>
          <a:prstGeom prst="rect">
            <a:avLst/>
          </a:prstGeom>
        </p:spPr>
      </p:pic>
      <p:pic>
        <p:nvPicPr>
          <p:cNvPr id="3" name="Immagine 2" descr="WhatsApp Image 2018-10-04 at 18.42.24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62"/>
          <a:stretch/>
        </p:blipFill>
        <p:spPr>
          <a:xfrm>
            <a:off x="4636507" y="778782"/>
            <a:ext cx="3987398" cy="438603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309291" y="5660206"/>
            <a:ext cx="12005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0000FF"/>
                </a:solidFill>
              </a:rPr>
              <a:t> </a:t>
            </a:r>
            <a:r>
              <a:rPr lang="it-IT" sz="3200" b="1" dirty="0">
                <a:solidFill>
                  <a:srgbClr val="0000FF"/>
                </a:solidFill>
              </a:rPr>
              <a:t>576%</a:t>
            </a:r>
          </a:p>
        </p:txBody>
      </p:sp>
    </p:spTree>
    <p:extLst>
      <p:ext uri="{BB962C8B-B14F-4D97-AF65-F5344CB8AC3E}">
        <p14:creationId xmlns:p14="http://schemas.microsoft.com/office/powerpoint/2010/main" val="3521952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14882320_1819315945012315_8953194005532537678_o.jpg" descr="14882320_1819315945012315_8953194005532537678_o.jpg"/>
          <p:cNvPicPr>
            <a:picLocks noChangeAspect="1"/>
          </p:cNvPicPr>
          <p:nvPr/>
        </p:nvPicPr>
        <p:blipFill>
          <a:blip r:embed="rId2">
            <a:alphaModFix amt="43450"/>
            <a:extLst/>
          </a:blip>
          <a:stretch>
            <a:fillRect/>
          </a:stretch>
        </p:blipFill>
        <p:spPr>
          <a:xfrm>
            <a:off x="1237533" y="-14728"/>
            <a:ext cx="6431999" cy="6431999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DR. GIUSEPPE  MASSAIU…"/>
          <p:cNvSpPr txBox="1"/>
          <p:nvPr/>
        </p:nvSpPr>
        <p:spPr>
          <a:xfrm>
            <a:off x="1502005" y="2697479"/>
            <a:ext cx="5903055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4400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t>DR. GIUSEPPE  MASSAIU</a:t>
            </a:r>
          </a:p>
          <a:p>
            <a:pPr algn="ctr">
              <a:defRPr sz="3500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t>Fondatore Cliniche Massaiu</a:t>
            </a:r>
          </a:p>
        </p:txBody>
      </p:sp>
    </p:spTree>
    <p:extLst>
      <p:ext uri="{BB962C8B-B14F-4D97-AF65-F5344CB8AC3E}">
        <p14:creationId xmlns:p14="http://schemas.microsoft.com/office/powerpoint/2010/main" val="132622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andrea-condel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62" y="1501624"/>
            <a:ext cx="3737295" cy="246379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762FFD14-02BA-45D7-9A46-21678DA5502E}"/>
              </a:ext>
            </a:extLst>
          </p:cNvPr>
          <p:cNvSpPr txBox="1"/>
          <p:nvPr/>
        </p:nvSpPr>
        <p:spPr>
          <a:xfrm>
            <a:off x="1194318" y="4609322"/>
            <a:ext cx="190789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Facevano scarpe</a:t>
            </a:r>
          </a:p>
          <a:p>
            <a:r>
              <a:rPr lang="it-IT" b="1" dirty="0">
                <a:solidFill>
                  <a:srgbClr val="0070C0"/>
                </a:solidFill>
              </a:rPr>
              <a:t>fatte a mano</a:t>
            </a:r>
          </a:p>
          <a:p>
            <a:r>
              <a:rPr lang="it-IT" b="1" dirty="0">
                <a:solidFill>
                  <a:srgbClr val="0070C0"/>
                </a:solidFill>
              </a:rPr>
              <a:t>e avevano un </a:t>
            </a:r>
          </a:p>
          <a:p>
            <a:r>
              <a:rPr lang="it-IT" b="1" dirty="0">
                <a:solidFill>
                  <a:srgbClr val="0070C0"/>
                </a:solidFill>
              </a:rPr>
              <a:t>negozio dove </a:t>
            </a:r>
          </a:p>
          <a:p>
            <a:r>
              <a:rPr lang="it-IT" b="1" dirty="0">
                <a:solidFill>
                  <a:srgbClr val="0070C0"/>
                </a:solidFill>
              </a:rPr>
              <a:t>vendevano scarpe</a:t>
            </a:r>
          </a:p>
          <a:p>
            <a:r>
              <a:rPr lang="it-IT" b="1" dirty="0">
                <a:solidFill>
                  <a:srgbClr val="0070C0"/>
                </a:solidFill>
              </a:rPr>
              <a:t>confezionate</a:t>
            </a:r>
          </a:p>
          <a:p>
            <a:endParaRPr lang="it-IT" b="1" dirty="0">
              <a:solidFill>
                <a:srgbClr val="0070C0"/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4475540" y="1501624"/>
            <a:ext cx="3289300" cy="4871355"/>
            <a:chOff x="4475540" y="1501624"/>
            <a:chExt cx="3289300" cy="4871355"/>
          </a:xfrm>
        </p:grpSpPr>
        <p:pic>
          <p:nvPicPr>
            <p:cNvPr id="5" name="Immagine 4" descr="image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540" y="1501624"/>
              <a:ext cx="3289300" cy="2463800"/>
            </a:xfrm>
            <a:prstGeom prst="rect">
              <a:avLst/>
            </a:prstGeom>
          </p:spPr>
        </p:pic>
        <p:sp>
          <p:nvSpPr>
            <p:cNvPr id="3" name="CasellaDiTesto 2">
              <a:extLst>
                <a:ext uri="{FF2B5EF4-FFF2-40B4-BE49-F238E27FC236}">
                  <a16:creationId xmlns="" xmlns:a16="http://schemas.microsoft.com/office/drawing/2014/main" id="{B6E211C1-C646-45CA-851A-614E1AB0AA46}"/>
                </a:ext>
              </a:extLst>
            </p:cNvPr>
            <p:cNvSpPr txBox="1"/>
            <p:nvPr/>
          </p:nvSpPr>
          <p:spPr>
            <a:xfrm>
              <a:off x="5159768" y="4618653"/>
              <a:ext cx="260507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0070C0"/>
                  </a:solidFill>
                </a:rPr>
                <a:t>Madre insegnante </a:t>
              </a:r>
            </a:p>
            <a:p>
              <a:r>
                <a:rPr lang="it-IT" b="1" dirty="0">
                  <a:solidFill>
                    <a:srgbClr val="0070C0"/>
                  </a:solidFill>
                </a:rPr>
                <a:t>di ragioneria</a:t>
              </a:r>
            </a:p>
            <a:p>
              <a:r>
                <a:rPr lang="it-IT" b="1" dirty="0">
                  <a:solidFill>
                    <a:srgbClr val="0070C0"/>
                  </a:solidFill>
                </a:rPr>
                <a:t>padre dirigente d’azienda</a:t>
              </a:r>
            </a:p>
            <a:p>
              <a:r>
                <a:rPr lang="it-IT" b="1" dirty="0">
                  <a:solidFill>
                    <a:srgbClr val="0070C0"/>
                  </a:solidFill>
                </a:rPr>
                <a:t>ingegnere chimico</a:t>
              </a:r>
            </a:p>
            <a:p>
              <a:r>
                <a:rPr lang="it-IT" b="1" dirty="0">
                  <a:solidFill>
                    <a:srgbClr val="0070C0"/>
                  </a:solidFill>
                </a:rPr>
                <a:t>che progettava </a:t>
              </a:r>
            </a:p>
            <a:p>
              <a:r>
                <a:rPr lang="it-IT" b="1" dirty="0">
                  <a:solidFill>
                    <a:srgbClr val="0070C0"/>
                  </a:solidFill>
                </a:rPr>
                <a:t>impianti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351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84035" y="882953"/>
            <a:ext cx="6173685" cy="6832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5400" b="1" dirty="0">
                <a:solidFill>
                  <a:srgbClr val="0000FF"/>
                </a:solidFill>
              </a:rPr>
              <a:t>la tua </a:t>
            </a:r>
            <a:r>
              <a:rPr lang="it-IT" sz="5400" b="1" dirty="0" smtClean="0">
                <a:solidFill>
                  <a:srgbClr val="0000FF"/>
                </a:solidFill>
              </a:rPr>
              <a:t>azienda</a:t>
            </a:r>
          </a:p>
          <a:p>
            <a:pPr algn="ctr"/>
            <a:endParaRPr lang="it-IT" sz="5400" b="1" dirty="0">
              <a:solidFill>
                <a:srgbClr val="0000FF"/>
              </a:solidFill>
            </a:endParaRPr>
          </a:p>
          <a:p>
            <a:pPr algn="ctr"/>
            <a:r>
              <a:rPr lang="it-IT" sz="5400" b="1" dirty="0" smtClean="0">
                <a:solidFill>
                  <a:srgbClr val="0000FF"/>
                </a:solidFill>
              </a:rPr>
              <a:t>raggiunge il successo</a:t>
            </a:r>
          </a:p>
          <a:p>
            <a:pPr algn="ctr"/>
            <a:endParaRPr lang="it-IT" sz="5400" b="1" dirty="0">
              <a:solidFill>
                <a:srgbClr val="0000FF"/>
              </a:solidFill>
            </a:endParaRPr>
          </a:p>
          <a:p>
            <a:pPr algn="ctr"/>
            <a:r>
              <a:rPr lang="it-IT" sz="5400" b="1" dirty="0" smtClean="0">
                <a:solidFill>
                  <a:srgbClr val="0000FF"/>
                </a:solidFill>
              </a:rPr>
              <a:t>con </a:t>
            </a:r>
            <a:r>
              <a:rPr lang="it-IT" sz="5400" b="1" dirty="0">
                <a:solidFill>
                  <a:srgbClr val="0000FF"/>
                </a:solidFill>
              </a:rPr>
              <a:t>le </a:t>
            </a:r>
            <a:r>
              <a:rPr lang="it-IT" sz="5400" b="1" dirty="0" smtClean="0">
                <a:solidFill>
                  <a:srgbClr val="0000FF"/>
                </a:solidFill>
              </a:rPr>
              <a:t>emozioni</a:t>
            </a:r>
            <a:endParaRPr lang="it-IT" sz="5400" b="1" dirty="0">
              <a:solidFill>
                <a:srgbClr val="0000FF"/>
              </a:solidFill>
            </a:endParaRPr>
          </a:p>
          <a:p>
            <a:pPr algn="ctr"/>
            <a:endParaRPr lang="it-IT" sz="5400" b="1" dirty="0">
              <a:solidFill>
                <a:srgbClr val="0000FF"/>
              </a:solidFill>
            </a:endParaRPr>
          </a:p>
          <a:p>
            <a:pPr algn="ctr"/>
            <a:r>
              <a:rPr lang="it-IT" sz="5400" b="1" dirty="0" smtClean="0">
                <a:solidFill>
                  <a:srgbClr val="0000FF"/>
                </a:solidFill>
              </a:rPr>
              <a:t>non il business </a:t>
            </a:r>
            <a:r>
              <a:rPr lang="it-IT" sz="5400" b="1" dirty="0" err="1" smtClean="0">
                <a:solidFill>
                  <a:srgbClr val="0000FF"/>
                </a:solidFill>
              </a:rPr>
              <a:t>plain</a:t>
            </a:r>
            <a:endParaRPr lang="it-IT" sz="5400" b="1" dirty="0">
              <a:solidFill>
                <a:srgbClr val="0000FF"/>
              </a:solidFill>
            </a:endParaRPr>
          </a:p>
          <a:p>
            <a:pPr algn="ctr"/>
            <a:endParaRPr lang="it-IT" sz="6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4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mo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81" y="834407"/>
            <a:ext cx="8031238" cy="60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90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688911"/>
            <a:ext cx="9144000" cy="6186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dirty="0">
                <a:solidFill>
                  <a:srgbClr val="0000FF"/>
                </a:solidFill>
              </a:rPr>
              <a:t>Sono le persone che hanno sofferto</a:t>
            </a:r>
          </a:p>
          <a:p>
            <a:pPr>
              <a:lnSpc>
                <a:spcPct val="150000"/>
              </a:lnSpc>
            </a:pPr>
            <a:r>
              <a:rPr lang="it-IT" sz="2800" b="1" dirty="0">
                <a:solidFill>
                  <a:srgbClr val="0000FF"/>
                </a:solidFill>
              </a:rPr>
              <a:t>a fare del loro meglio </a:t>
            </a:r>
          </a:p>
          <a:p>
            <a:pPr>
              <a:lnSpc>
                <a:spcPct val="150000"/>
              </a:lnSpc>
            </a:pPr>
            <a:r>
              <a:rPr lang="it-IT" sz="2800" b="1" dirty="0">
                <a:solidFill>
                  <a:srgbClr val="0000FF"/>
                </a:solidFill>
              </a:rPr>
              <a:t>per rendere felici le altre persone</a:t>
            </a:r>
          </a:p>
          <a:p>
            <a:pPr>
              <a:lnSpc>
                <a:spcPct val="150000"/>
              </a:lnSpc>
            </a:pPr>
            <a:endParaRPr lang="it-IT" sz="2800" b="1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2800" b="1" dirty="0">
                <a:solidFill>
                  <a:srgbClr val="0000FF"/>
                </a:solidFill>
              </a:rPr>
              <a:t>Perché sanno cosa significa </a:t>
            </a:r>
          </a:p>
          <a:p>
            <a:pPr>
              <a:lnSpc>
                <a:spcPct val="150000"/>
              </a:lnSpc>
            </a:pPr>
            <a:r>
              <a:rPr lang="it-IT" sz="2800" b="1" dirty="0">
                <a:solidFill>
                  <a:srgbClr val="0000FF"/>
                </a:solidFill>
              </a:rPr>
              <a:t>stare male e vogliono</a:t>
            </a:r>
          </a:p>
          <a:p>
            <a:pPr>
              <a:lnSpc>
                <a:spcPct val="150000"/>
              </a:lnSpc>
            </a:pPr>
            <a:r>
              <a:rPr lang="it-IT" sz="2800" b="1" dirty="0">
                <a:solidFill>
                  <a:srgbClr val="0000FF"/>
                </a:solidFill>
              </a:rPr>
              <a:t>che nessun altro si senta in quel modo</a:t>
            </a:r>
          </a:p>
          <a:p>
            <a:pPr>
              <a:lnSpc>
                <a:spcPct val="150000"/>
              </a:lnSpc>
            </a:pPr>
            <a:endParaRPr lang="it-IT" sz="2800" b="1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2800" b="1" dirty="0">
                <a:solidFill>
                  <a:srgbClr val="0000FF"/>
                </a:solidFill>
              </a:rPr>
              <a:t>Robin Williams</a:t>
            </a:r>
          </a:p>
          <a:p>
            <a:endParaRPr lang="it-IT" dirty="0"/>
          </a:p>
        </p:txBody>
      </p:sp>
      <p:pic>
        <p:nvPicPr>
          <p:cNvPr id="4" name="Immagine 3" descr="41026144_2342486575769147_7225761036425494528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195" y="688911"/>
            <a:ext cx="3233805" cy="485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02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-49110" y="1596572"/>
            <a:ext cx="862748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0" b="1" dirty="0" smtClean="0">
                <a:solidFill>
                  <a:srgbClr val="0000FF"/>
                </a:solidFill>
              </a:rPr>
              <a:t>la paura è il primo </a:t>
            </a:r>
          </a:p>
          <a:p>
            <a:pPr algn="ctr"/>
            <a:r>
              <a:rPr lang="it-IT" sz="8000" b="1" dirty="0" smtClean="0">
                <a:solidFill>
                  <a:srgbClr val="0000FF"/>
                </a:solidFill>
              </a:rPr>
              <a:t>ingrediente chimico</a:t>
            </a:r>
          </a:p>
          <a:p>
            <a:pPr algn="ctr"/>
            <a:r>
              <a:rPr lang="it-IT" sz="8000" b="1" dirty="0" smtClean="0">
                <a:solidFill>
                  <a:srgbClr val="0000FF"/>
                </a:solidFill>
              </a:rPr>
              <a:t>dell’entusiasmo</a:t>
            </a:r>
            <a:endParaRPr lang="it-IT" sz="8000" b="1" dirty="0">
              <a:solidFill>
                <a:srgbClr val="0000FF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499048" y="5769429"/>
            <a:ext cx="136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 smtClean="0">
                <a:solidFill>
                  <a:srgbClr val="0000FF"/>
                </a:solidFill>
              </a:rPr>
              <a:t>Luk</a:t>
            </a:r>
            <a:r>
              <a:rPr lang="it-IT" b="1" i="1" dirty="0" smtClean="0">
                <a:solidFill>
                  <a:srgbClr val="0000FF"/>
                </a:solidFill>
              </a:rPr>
              <a:t> </a:t>
            </a:r>
            <a:r>
              <a:rPr lang="it-IT" b="1" i="1" dirty="0" err="1" smtClean="0">
                <a:solidFill>
                  <a:srgbClr val="0000FF"/>
                </a:solidFill>
              </a:rPr>
              <a:t>Mazzuk</a:t>
            </a:r>
            <a:endParaRPr lang="it-IT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615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839049" y="778632"/>
            <a:ext cx="504076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00FF"/>
                </a:solidFill>
              </a:rPr>
              <a:t>è con le emozioni</a:t>
            </a:r>
          </a:p>
          <a:p>
            <a:pPr algn="ctr"/>
            <a:endParaRPr lang="it-IT" sz="4000" b="1" dirty="0">
              <a:solidFill>
                <a:srgbClr val="0000FF"/>
              </a:solidFill>
            </a:endParaRPr>
          </a:p>
          <a:p>
            <a:pPr algn="ctr"/>
            <a:r>
              <a:rPr lang="it-IT" sz="4000" b="1" dirty="0" smtClean="0">
                <a:solidFill>
                  <a:srgbClr val="0000FF"/>
                </a:solidFill>
              </a:rPr>
              <a:t>che crei la tua azienda, </a:t>
            </a:r>
          </a:p>
          <a:p>
            <a:pPr algn="ctr"/>
            <a:r>
              <a:rPr lang="it-IT" sz="4000" b="1" dirty="0" smtClean="0">
                <a:solidFill>
                  <a:srgbClr val="0000FF"/>
                </a:solidFill>
              </a:rPr>
              <a:t>la fai sviluppare</a:t>
            </a:r>
          </a:p>
          <a:p>
            <a:pPr algn="ctr"/>
            <a:r>
              <a:rPr lang="it-IT" sz="4000" b="1" dirty="0" smtClean="0">
                <a:solidFill>
                  <a:srgbClr val="0000FF"/>
                </a:solidFill>
              </a:rPr>
              <a:t>e crescere</a:t>
            </a:r>
          </a:p>
          <a:p>
            <a:pPr algn="ctr"/>
            <a:endParaRPr lang="it-IT" sz="4000" b="1" dirty="0">
              <a:solidFill>
                <a:srgbClr val="0000FF"/>
              </a:solidFill>
            </a:endParaRPr>
          </a:p>
          <a:p>
            <a:pPr algn="ctr"/>
            <a:r>
              <a:rPr lang="it-IT" sz="4000" b="1" dirty="0" smtClean="0">
                <a:solidFill>
                  <a:srgbClr val="0000FF"/>
                </a:solidFill>
              </a:rPr>
              <a:t>il denaro arriverà</a:t>
            </a:r>
          </a:p>
          <a:p>
            <a:pPr algn="ctr"/>
            <a:endParaRPr lang="it-IT" sz="4000" b="1" dirty="0">
              <a:solidFill>
                <a:srgbClr val="0000FF"/>
              </a:solidFill>
            </a:endParaRPr>
          </a:p>
          <a:p>
            <a:pPr algn="ctr"/>
            <a:r>
              <a:rPr lang="it-IT" sz="4000" b="1" dirty="0" smtClean="0">
                <a:solidFill>
                  <a:srgbClr val="0000FF"/>
                </a:solidFill>
              </a:rPr>
              <a:t>magicamente da solo</a:t>
            </a:r>
            <a:endParaRPr lang="it-IT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34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estire le co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0" y="703054"/>
            <a:ext cx="8208216" cy="615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5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ccia destra 1"/>
          <p:cNvSpPr/>
          <p:nvPr/>
        </p:nvSpPr>
        <p:spPr>
          <a:xfrm rot="19503833">
            <a:off x="161530" y="4836354"/>
            <a:ext cx="2394777" cy="99483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crescita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Freccia destra 2"/>
          <p:cNvSpPr/>
          <p:nvPr/>
        </p:nvSpPr>
        <p:spPr>
          <a:xfrm>
            <a:off x="2625379" y="3808162"/>
            <a:ext cx="2394777" cy="99483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gestione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Stella a 32 punte 3"/>
          <p:cNvSpPr/>
          <p:nvPr/>
        </p:nvSpPr>
        <p:spPr>
          <a:xfrm>
            <a:off x="5101166" y="3524250"/>
            <a:ext cx="1661583" cy="1522163"/>
          </a:xfrm>
          <a:prstGeom prst="star3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confort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5" name="Freccia destra 4"/>
          <p:cNvSpPr/>
          <p:nvPr/>
        </p:nvSpPr>
        <p:spPr>
          <a:xfrm rot="19503833">
            <a:off x="6467129" y="2474663"/>
            <a:ext cx="2394777" cy="99483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crescita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Freccia destra 5"/>
          <p:cNvSpPr/>
          <p:nvPr/>
        </p:nvSpPr>
        <p:spPr>
          <a:xfrm rot="1892259">
            <a:off x="6665903" y="4879580"/>
            <a:ext cx="2394777" cy="99483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crisi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259416" y="5778499"/>
            <a:ext cx="8946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3366FF"/>
                </a:solidFill>
              </a:rPr>
              <a:t>lacrime</a:t>
            </a:r>
          </a:p>
          <a:p>
            <a:r>
              <a:rPr lang="it-IT" b="1" dirty="0" smtClean="0">
                <a:solidFill>
                  <a:srgbClr val="3366FF"/>
                </a:solidFill>
              </a:rPr>
              <a:t>sudore</a:t>
            </a:r>
          </a:p>
          <a:p>
            <a:r>
              <a:rPr lang="it-IT" b="1" dirty="0" smtClean="0">
                <a:solidFill>
                  <a:srgbClr val="3366FF"/>
                </a:solidFill>
              </a:rPr>
              <a:t>sangue</a:t>
            </a:r>
            <a:endParaRPr lang="it-IT" b="1" dirty="0">
              <a:solidFill>
                <a:srgbClr val="3366FF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45583" y="3503083"/>
            <a:ext cx="13901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3366FF"/>
                </a:solidFill>
              </a:rPr>
              <a:t>innovazione</a:t>
            </a:r>
          </a:p>
          <a:p>
            <a:r>
              <a:rPr lang="it-IT" b="1" dirty="0" smtClean="0">
                <a:solidFill>
                  <a:srgbClr val="3366FF"/>
                </a:solidFill>
              </a:rPr>
              <a:t>entusiasmo</a:t>
            </a:r>
          </a:p>
          <a:p>
            <a:r>
              <a:rPr lang="it-IT" b="1" dirty="0" smtClean="0">
                <a:solidFill>
                  <a:srgbClr val="3366FF"/>
                </a:solidFill>
              </a:rPr>
              <a:t>condivisione</a:t>
            </a:r>
          </a:p>
          <a:p>
            <a:r>
              <a:rPr lang="it-IT" b="1" dirty="0" smtClean="0">
                <a:solidFill>
                  <a:srgbClr val="3366FF"/>
                </a:solidFill>
              </a:rPr>
              <a:t>creatività</a:t>
            </a:r>
          </a:p>
          <a:p>
            <a:endParaRPr lang="it-IT" b="1" dirty="0">
              <a:solidFill>
                <a:srgbClr val="3366FF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868083" y="2931583"/>
            <a:ext cx="1757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amministratore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delegato schiavo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del risultato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963333" y="4802996"/>
            <a:ext cx="154632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controllo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dei numeri</a:t>
            </a:r>
            <a:endParaRPr lang="it-IT" dirty="0">
              <a:solidFill>
                <a:srgbClr val="0000FF"/>
              </a:solidFill>
            </a:endParaRPr>
          </a:p>
          <a:p>
            <a:endParaRPr lang="it-IT" dirty="0" smtClean="0">
              <a:solidFill>
                <a:srgbClr val="0000FF"/>
              </a:solidFill>
            </a:endParaRPr>
          </a:p>
          <a:p>
            <a:r>
              <a:rPr lang="it-IT" dirty="0" smtClean="0">
                <a:solidFill>
                  <a:srgbClr val="0000FF"/>
                </a:solidFill>
              </a:rPr>
              <a:t>ottimizzazione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della singola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prestazione</a:t>
            </a:r>
          </a:p>
        </p:txBody>
      </p:sp>
      <p:pic>
        <p:nvPicPr>
          <p:cNvPr id="11" name="Immagine 10" descr="come-vestirsi-per-una-vacanza-in-barc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548" y="1229870"/>
            <a:ext cx="2576457" cy="1751368"/>
          </a:xfrm>
          <a:prstGeom prst="rect">
            <a:avLst/>
          </a:prstGeom>
        </p:spPr>
      </p:pic>
      <p:pic>
        <p:nvPicPr>
          <p:cNvPr id="12" name="Immagine 11" descr="immagini.quotidian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62" y="5194271"/>
            <a:ext cx="2432343" cy="1363052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8154688" y="2935979"/>
            <a:ext cx="8946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3366FF"/>
                </a:solidFill>
              </a:rPr>
              <a:t>lacrime</a:t>
            </a:r>
          </a:p>
          <a:p>
            <a:r>
              <a:rPr lang="it-IT" b="1" dirty="0" smtClean="0">
                <a:solidFill>
                  <a:srgbClr val="3366FF"/>
                </a:solidFill>
              </a:rPr>
              <a:t>sudore</a:t>
            </a:r>
          </a:p>
          <a:p>
            <a:r>
              <a:rPr lang="it-IT" b="1" dirty="0" smtClean="0">
                <a:solidFill>
                  <a:srgbClr val="3366FF"/>
                </a:solidFill>
              </a:rPr>
              <a:t>sangue</a:t>
            </a:r>
            <a:endParaRPr lang="it-IT" b="1" dirty="0">
              <a:solidFill>
                <a:srgbClr val="3366FF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540855" y="660563"/>
            <a:ext cx="13901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3366FF"/>
                </a:solidFill>
              </a:rPr>
              <a:t>innovazione</a:t>
            </a:r>
          </a:p>
          <a:p>
            <a:r>
              <a:rPr lang="it-IT" b="1" dirty="0" smtClean="0">
                <a:solidFill>
                  <a:srgbClr val="3366FF"/>
                </a:solidFill>
              </a:rPr>
              <a:t>entusiasmo</a:t>
            </a:r>
          </a:p>
          <a:p>
            <a:r>
              <a:rPr lang="it-IT" b="1" dirty="0" smtClean="0">
                <a:solidFill>
                  <a:srgbClr val="3366FF"/>
                </a:solidFill>
              </a:rPr>
              <a:t>condivisione</a:t>
            </a:r>
          </a:p>
          <a:p>
            <a:r>
              <a:rPr lang="it-IT" b="1" dirty="0" smtClean="0">
                <a:solidFill>
                  <a:srgbClr val="3366FF"/>
                </a:solidFill>
              </a:rPr>
              <a:t>creatività</a:t>
            </a:r>
          </a:p>
          <a:p>
            <a:endParaRPr lang="it-IT" b="1" dirty="0">
              <a:solidFill>
                <a:srgbClr val="3366FF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8060157" y="4579123"/>
            <a:ext cx="1133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3366FF"/>
                </a:solidFill>
              </a:rPr>
              <a:t>malattia</a:t>
            </a:r>
          </a:p>
          <a:p>
            <a:r>
              <a:rPr lang="it-IT" b="1" dirty="0" smtClean="0">
                <a:solidFill>
                  <a:srgbClr val="3366FF"/>
                </a:solidFill>
              </a:rPr>
              <a:t>personale</a:t>
            </a:r>
            <a:endParaRPr lang="it-IT" b="1" dirty="0">
              <a:solidFill>
                <a:srgbClr val="3366FF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376275" y="5788012"/>
            <a:ext cx="13948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3366FF"/>
                </a:solidFill>
              </a:rPr>
              <a:t>divorzio</a:t>
            </a:r>
          </a:p>
          <a:p>
            <a:r>
              <a:rPr lang="it-IT" b="1" dirty="0" smtClean="0">
                <a:solidFill>
                  <a:srgbClr val="3366FF"/>
                </a:solidFill>
              </a:rPr>
              <a:t>fallimento</a:t>
            </a:r>
          </a:p>
          <a:p>
            <a:r>
              <a:rPr lang="it-IT" b="1" dirty="0" smtClean="0">
                <a:solidFill>
                  <a:srgbClr val="3366FF"/>
                </a:solidFill>
              </a:rPr>
              <a:t>della attività</a:t>
            </a:r>
            <a:endParaRPr lang="it-IT" b="1" dirty="0">
              <a:solidFill>
                <a:srgbClr val="3366FF"/>
              </a:solidFill>
            </a:endParaRPr>
          </a:p>
        </p:txBody>
      </p:sp>
      <p:pic>
        <p:nvPicPr>
          <p:cNvPr id="18" name="Immagine 17" descr="downlo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60" y="1972321"/>
            <a:ext cx="2011488" cy="1008917"/>
          </a:xfrm>
          <a:prstGeom prst="rect">
            <a:avLst/>
          </a:prstGeom>
        </p:spPr>
      </p:pic>
      <p:pic>
        <p:nvPicPr>
          <p:cNvPr id="19" name="Immagine 18" descr="downloa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95" y="927049"/>
            <a:ext cx="1008253" cy="1021817"/>
          </a:xfrm>
          <a:prstGeom prst="rect">
            <a:avLst/>
          </a:prstGeom>
        </p:spPr>
      </p:pic>
      <p:pic>
        <p:nvPicPr>
          <p:cNvPr id="20" name="Immagine 19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59" y="912915"/>
            <a:ext cx="1059405" cy="105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89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4" grpId="0"/>
      <p:bldP spid="15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u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1" y="757125"/>
            <a:ext cx="7910286" cy="593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9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cambiare l'inter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5" y="672508"/>
            <a:ext cx="8248952" cy="618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5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5850" y="641586"/>
            <a:ext cx="6972300" cy="523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CasellaDiTesto 1"/>
          <p:cNvSpPr txBox="1"/>
          <p:nvPr/>
        </p:nvSpPr>
        <p:spPr>
          <a:xfrm>
            <a:off x="3652889" y="5886692"/>
            <a:ext cx="149626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r>
              <a:rPr sz="5400" b="1" dirty="0">
                <a:solidFill>
                  <a:srgbClr val="0000FF"/>
                </a:solidFill>
              </a:rPr>
              <a:t>1994</a:t>
            </a:r>
          </a:p>
        </p:txBody>
      </p:sp>
    </p:spTree>
    <p:extLst>
      <p:ext uri="{BB962C8B-B14F-4D97-AF65-F5344CB8AC3E}">
        <p14:creationId xmlns:p14="http://schemas.microsoft.com/office/powerpoint/2010/main" val="220636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llenarsi a fare cose diver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72" y="1044363"/>
            <a:ext cx="7753048" cy="581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85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49048" y="1088571"/>
            <a:ext cx="696429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>
                <a:solidFill>
                  <a:srgbClr val="0000FF"/>
                </a:solidFill>
              </a:rPr>
              <a:t>studiare in Classe MBS</a:t>
            </a:r>
          </a:p>
          <a:p>
            <a:endParaRPr lang="it-IT" sz="4400" b="1" dirty="0">
              <a:solidFill>
                <a:srgbClr val="0000FF"/>
              </a:solidFill>
            </a:endParaRPr>
          </a:p>
          <a:p>
            <a:r>
              <a:rPr lang="it-IT" sz="4400" b="1" dirty="0">
                <a:solidFill>
                  <a:srgbClr val="0000FF"/>
                </a:solidFill>
              </a:rPr>
              <a:t>leggere libri di formazione</a:t>
            </a:r>
          </a:p>
          <a:p>
            <a:endParaRPr lang="it-IT" sz="4400" b="1" dirty="0">
              <a:solidFill>
                <a:srgbClr val="0000FF"/>
              </a:solidFill>
            </a:endParaRPr>
          </a:p>
          <a:p>
            <a:r>
              <a:rPr lang="it-IT" sz="4400" b="1" dirty="0">
                <a:solidFill>
                  <a:srgbClr val="0000FF"/>
                </a:solidFill>
              </a:rPr>
              <a:t>frequentare belle persone</a:t>
            </a:r>
          </a:p>
          <a:p>
            <a:endParaRPr lang="it-IT" sz="4400" b="1" dirty="0">
              <a:solidFill>
                <a:srgbClr val="0000FF"/>
              </a:solidFill>
            </a:endParaRPr>
          </a:p>
          <a:p>
            <a:r>
              <a:rPr lang="it-IT" sz="4400" b="1" dirty="0">
                <a:solidFill>
                  <a:srgbClr val="0000FF"/>
                </a:solidFill>
              </a:rPr>
              <a:t>trovare il tempo per se stessi </a:t>
            </a:r>
          </a:p>
        </p:txBody>
      </p:sp>
    </p:spTree>
    <p:extLst>
      <p:ext uri="{BB962C8B-B14F-4D97-AF65-F5344CB8AC3E}">
        <p14:creationId xmlns:p14="http://schemas.microsoft.com/office/powerpoint/2010/main" val="182465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82996" y="1365405"/>
            <a:ext cx="83081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rgbClr val="0000FF"/>
                </a:solidFill>
              </a:rPr>
              <a:t>titolare d’azienda : sovrano illuminato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20843" y="3137933"/>
            <a:ext cx="849603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0000FF"/>
                </a:solidFill>
              </a:rPr>
              <a:t>sovrano </a:t>
            </a:r>
            <a:r>
              <a:rPr lang="it-IT" sz="3200" b="1" dirty="0">
                <a:solidFill>
                  <a:srgbClr val="0000FF"/>
                </a:solidFill>
                <a:sym typeface="Wingdings"/>
              </a:rPr>
              <a:t> ha le redini del comando dell’azienda</a:t>
            </a:r>
          </a:p>
          <a:p>
            <a:endParaRPr lang="it-IT" sz="3200" b="1" dirty="0">
              <a:solidFill>
                <a:srgbClr val="0000FF"/>
              </a:solidFill>
              <a:sym typeface="Wingdings"/>
            </a:endParaRPr>
          </a:p>
          <a:p>
            <a:r>
              <a:rPr lang="it-IT" sz="3200" b="1" dirty="0">
                <a:solidFill>
                  <a:srgbClr val="0000FF"/>
                </a:solidFill>
                <a:sym typeface="Wingdings"/>
              </a:rPr>
              <a:t>illuminato    affronta i problemi:</a:t>
            </a:r>
          </a:p>
          <a:p>
            <a:r>
              <a:rPr lang="it-IT" sz="3200" b="1" dirty="0">
                <a:solidFill>
                  <a:srgbClr val="0000FF"/>
                </a:solidFill>
                <a:sym typeface="Wingdings"/>
              </a:rPr>
              <a:t>			dall’alto delle sue conoscenze</a:t>
            </a:r>
          </a:p>
          <a:p>
            <a:r>
              <a:rPr lang="it-IT" sz="3200" b="1" dirty="0">
                <a:solidFill>
                  <a:srgbClr val="0000FF"/>
                </a:solidFill>
                <a:sym typeface="Wingdings"/>
              </a:rPr>
              <a:t>			rispettando i suoi valori</a:t>
            </a:r>
          </a:p>
          <a:p>
            <a:r>
              <a:rPr lang="it-IT" sz="3200" b="1" dirty="0">
                <a:solidFill>
                  <a:srgbClr val="0000FF"/>
                </a:solidFill>
                <a:sym typeface="Wingdings"/>
              </a:rPr>
              <a:t>			estraniandosi dal contesto</a:t>
            </a:r>
          </a:p>
          <a:p>
            <a:r>
              <a:rPr lang="it-IT" sz="3200" b="1" dirty="0">
                <a:solidFill>
                  <a:srgbClr val="0000FF"/>
                </a:solidFill>
                <a:sym typeface="Wingdings"/>
              </a:rPr>
              <a:t>			come un Re Sacerdote</a:t>
            </a:r>
            <a:endParaRPr lang="it-IT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437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31" y="1227976"/>
            <a:ext cx="3653357" cy="2431143"/>
          </a:xfrm>
          <a:prstGeom prst="rect">
            <a:avLst/>
          </a:prstGeom>
        </p:spPr>
      </p:pic>
      <p:pic>
        <p:nvPicPr>
          <p:cNvPr id="3" name="Immagine 2" descr="mar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953" y="1227976"/>
            <a:ext cx="3647605" cy="2431143"/>
          </a:xfrm>
          <a:prstGeom prst="rect">
            <a:avLst/>
          </a:prstGeom>
        </p:spPr>
      </p:pic>
      <p:pic>
        <p:nvPicPr>
          <p:cNvPr id="4" name="Immagine 3" descr="IMG-20180316-WA011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0" b="18339"/>
          <a:stretch/>
        </p:blipFill>
        <p:spPr>
          <a:xfrm>
            <a:off x="1704667" y="3855928"/>
            <a:ext cx="6265702" cy="24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82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745619" y="1052286"/>
            <a:ext cx="4897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>
                <a:solidFill>
                  <a:srgbClr val="0000FF"/>
                </a:solidFill>
              </a:rPr>
              <a:t>Dr. Jekyll e Mr. </a:t>
            </a:r>
            <a:r>
              <a:rPr lang="it-IT" sz="4400" b="1" dirty="0" err="1">
                <a:solidFill>
                  <a:srgbClr val="0000FF"/>
                </a:solidFill>
              </a:rPr>
              <a:t>Hide</a:t>
            </a:r>
            <a:endParaRPr lang="it-IT" sz="4400" b="1" dirty="0">
              <a:solidFill>
                <a:srgbClr val="0000FF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3100430"/>
            <a:ext cx="890865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00FF"/>
                </a:solidFill>
              </a:rPr>
              <a:t>sempre pronto a vivere con gioia e condivisione</a:t>
            </a:r>
          </a:p>
          <a:p>
            <a:r>
              <a:rPr lang="it-IT" sz="2800" b="1" dirty="0">
                <a:solidFill>
                  <a:srgbClr val="0000FF"/>
                </a:solidFill>
              </a:rPr>
              <a:t>un rapporto amicale con i collaboratori</a:t>
            </a:r>
          </a:p>
          <a:p>
            <a:endParaRPr lang="it-IT" sz="2800" b="1" dirty="0">
              <a:solidFill>
                <a:srgbClr val="0000FF"/>
              </a:solidFill>
            </a:endParaRPr>
          </a:p>
          <a:p>
            <a:endParaRPr lang="it-IT" sz="2800" b="1" dirty="0">
              <a:solidFill>
                <a:srgbClr val="0000FF"/>
              </a:solidFill>
            </a:endParaRPr>
          </a:p>
          <a:p>
            <a:r>
              <a:rPr lang="it-IT" sz="2800" b="1" dirty="0">
                <a:solidFill>
                  <a:srgbClr val="0000FF"/>
                </a:solidFill>
              </a:rPr>
              <a:t>Re Sacerdote elevato e solo sul trono di comando </a:t>
            </a:r>
          </a:p>
          <a:p>
            <a:r>
              <a:rPr lang="it-IT" sz="2800" b="1" dirty="0">
                <a:solidFill>
                  <a:srgbClr val="0000FF"/>
                </a:solidFill>
              </a:rPr>
              <a:t>da dove esercita una dittatura illuminata sulla sua Azienda </a:t>
            </a:r>
          </a:p>
        </p:txBody>
      </p:sp>
    </p:spTree>
    <p:extLst>
      <p:ext uri="{BB962C8B-B14F-4D97-AF65-F5344CB8AC3E}">
        <p14:creationId xmlns:p14="http://schemas.microsoft.com/office/powerpoint/2010/main" val="1691923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46081" y="877396"/>
            <a:ext cx="607945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0000FF"/>
                </a:solidFill>
              </a:rPr>
              <a:t>il sovrano illuminato</a:t>
            </a:r>
          </a:p>
          <a:p>
            <a:r>
              <a:rPr lang="it-IT" sz="4000" b="1" dirty="0" smtClean="0">
                <a:solidFill>
                  <a:srgbClr val="0000FF"/>
                </a:solidFill>
              </a:rPr>
              <a:t>agisce </a:t>
            </a:r>
            <a:r>
              <a:rPr lang="it-IT" sz="4000" b="1" dirty="0">
                <a:solidFill>
                  <a:srgbClr val="0000FF"/>
                </a:solidFill>
              </a:rPr>
              <a:t>quotidianamente</a:t>
            </a:r>
          </a:p>
          <a:p>
            <a:endParaRPr lang="it-IT" sz="4000" b="1" dirty="0">
              <a:solidFill>
                <a:srgbClr val="0000FF"/>
              </a:solidFill>
            </a:endParaRPr>
          </a:p>
          <a:p>
            <a:endParaRPr lang="it-IT" sz="4000" b="1" dirty="0">
              <a:solidFill>
                <a:srgbClr val="0000FF"/>
              </a:solidFill>
            </a:endParaRPr>
          </a:p>
          <a:p>
            <a:r>
              <a:rPr lang="it-IT" sz="4000" b="1" dirty="0">
                <a:solidFill>
                  <a:srgbClr val="0000FF"/>
                </a:solidFill>
              </a:rPr>
              <a:t> - come un </a:t>
            </a:r>
            <a:r>
              <a:rPr lang="it-IT" sz="4000" b="1" dirty="0" smtClean="0">
                <a:solidFill>
                  <a:srgbClr val="0000FF"/>
                </a:solidFill>
              </a:rPr>
              <a:t>giardiniere</a:t>
            </a:r>
          </a:p>
          <a:p>
            <a:endParaRPr lang="it-IT" sz="4000" b="1" dirty="0">
              <a:solidFill>
                <a:srgbClr val="0000FF"/>
              </a:solidFill>
            </a:endParaRPr>
          </a:p>
          <a:p>
            <a:r>
              <a:rPr lang="it-IT" sz="4000" b="1" dirty="0" smtClean="0">
                <a:solidFill>
                  <a:srgbClr val="0000FF"/>
                </a:solidFill>
              </a:rPr>
              <a:t>- coinvolgendo con le azioni</a:t>
            </a:r>
          </a:p>
          <a:p>
            <a:endParaRPr lang="it-IT" sz="4000" b="1" dirty="0">
              <a:solidFill>
                <a:srgbClr val="0000FF"/>
              </a:solidFill>
            </a:endParaRPr>
          </a:p>
          <a:p>
            <a:r>
              <a:rPr lang="it-IT" sz="4000" b="1" dirty="0">
                <a:solidFill>
                  <a:srgbClr val="0000FF"/>
                </a:solidFill>
              </a:rPr>
              <a:t> - </a:t>
            </a:r>
            <a:r>
              <a:rPr lang="it-IT" sz="4000" b="1" dirty="0" smtClean="0">
                <a:solidFill>
                  <a:srgbClr val="0000FF"/>
                </a:solidFill>
              </a:rPr>
              <a:t>mediante l’imprinting</a:t>
            </a:r>
            <a:endParaRPr lang="it-IT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43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74300" y="1790095"/>
            <a:ext cx="4400965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>
                <a:solidFill>
                  <a:srgbClr val="0000FF"/>
                </a:solidFill>
              </a:rPr>
              <a:t>sii un </a:t>
            </a:r>
            <a:r>
              <a:rPr lang="it-IT" sz="3200" b="1" dirty="0" smtClean="0">
                <a:solidFill>
                  <a:srgbClr val="0000FF"/>
                </a:solidFill>
              </a:rPr>
              <a:t>giardiniere</a:t>
            </a:r>
          </a:p>
          <a:p>
            <a:endParaRPr lang="it-IT" sz="3200" b="1" dirty="0">
              <a:solidFill>
                <a:srgbClr val="0000FF"/>
              </a:solidFill>
            </a:endParaRPr>
          </a:p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>
                <a:solidFill>
                  <a:srgbClr val="0000FF"/>
                </a:solidFill>
              </a:rPr>
              <a:t>coltiva l’arte di seminare </a:t>
            </a:r>
          </a:p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>
                <a:solidFill>
                  <a:srgbClr val="0000FF"/>
                </a:solidFill>
              </a:rPr>
              <a:t>passione negli altri</a:t>
            </a:r>
          </a:p>
          <a:p>
            <a:endParaRPr lang="it-IT" sz="3200" b="1" dirty="0">
              <a:solidFill>
                <a:srgbClr val="0000FF"/>
              </a:solidFill>
            </a:endParaRPr>
          </a:p>
        </p:txBody>
      </p:sp>
      <p:pic>
        <p:nvPicPr>
          <p:cNvPr id="3" name="Immagine 2" descr="tumblr_mwob9sl3To1s0pdg8o1_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191" y="4334124"/>
            <a:ext cx="3785809" cy="252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09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74300" y="1790095"/>
            <a:ext cx="5085046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>
                <a:solidFill>
                  <a:srgbClr val="0000FF"/>
                </a:solidFill>
              </a:rPr>
              <a:t>crea un ambiente favorevole</a:t>
            </a:r>
          </a:p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>
                <a:solidFill>
                  <a:srgbClr val="0000FF"/>
                </a:solidFill>
              </a:rPr>
              <a:t>seminando interesse</a:t>
            </a:r>
          </a:p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>
                <a:solidFill>
                  <a:srgbClr val="0000FF"/>
                </a:solidFill>
              </a:rPr>
              <a:t>e piantando i semi</a:t>
            </a:r>
          </a:p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>
                <a:solidFill>
                  <a:srgbClr val="0000FF"/>
                </a:solidFill>
              </a:rPr>
              <a:t>del “far sentire capaci</a:t>
            </a:r>
            <a:r>
              <a:rPr lang="it-IT" sz="3200" b="1" dirty="0" smtClean="0">
                <a:solidFill>
                  <a:srgbClr val="0000FF"/>
                </a:solidFill>
              </a:rPr>
              <a:t>”</a:t>
            </a:r>
          </a:p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 smtClean="0">
                <a:solidFill>
                  <a:srgbClr val="0000FF"/>
                </a:solidFill>
              </a:rPr>
              <a:t>i tuoi collaboratori</a:t>
            </a:r>
            <a:endParaRPr lang="it-IT" sz="3200" b="1" dirty="0">
              <a:solidFill>
                <a:srgbClr val="0000FF"/>
              </a:solidFill>
            </a:endParaRPr>
          </a:p>
          <a:p>
            <a:endParaRPr lang="it-IT" sz="3200" b="1" dirty="0">
              <a:solidFill>
                <a:srgbClr val="0000FF"/>
              </a:solidFill>
            </a:endParaRPr>
          </a:p>
        </p:txBody>
      </p:sp>
      <p:pic>
        <p:nvPicPr>
          <p:cNvPr id="3" name="Immagine 2" descr="tumblr_mwob9sl3To1s0pdg8o1_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191" y="4334124"/>
            <a:ext cx="3785809" cy="252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76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42109" y="1665960"/>
            <a:ext cx="821130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>
                <a:solidFill>
                  <a:srgbClr val="0000FF"/>
                </a:solidFill>
              </a:rPr>
              <a:t>abbi la pazienza di aspettare</a:t>
            </a:r>
          </a:p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 smtClean="0">
                <a:solidFill>
                  <a:srgbClr val="0000FF"/>
                </a:solidFill>
              </a:rPr>
              <a:t>non tutti i semi geminano allo stesso momento</a:t>
            </a:r>
          </a:p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 smtClean="0">
                <a:solidFill>
                  <a:srgbClr val="0000FF"/>
                </a:solidFill>
              </a:rPr>
              <a:t>alcuni mai, </a:t>
            </a:r>
          </a:p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 smtClean="0">
                <a:solidFill>
                  <a:srgbClr val="0000FF"/>
                </a:solidFill>
              </a:rPr>
              <a:t>li dovrai cambiare</a:t>
            </a:r>
          </a:p>
          <a:p>
            <a:endParaRPr lang="it-IT" sz="3200" b="1" dirty="0">
              <a:solidFill>
                <a:srgbClr val="0000FF"/>
              </a:solidFill>
            </a:endParaRPr>
          </a:p>
        </p:txBody>
      </p:sp>
      <p:pic>
        <p:nvPicPr>
          <p:cNvPr id="3" name="Immagine 2" descr="tumblr_mwob9sl3To1s0pdg8o1_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191" y="4334124"/>
            <a:ext cx="3785809" cy="252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96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226366"/>
            <a:ext cx="5588790" cy="5016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 smtClean="0">
                <a:solidFill>
                  <a:srgbClr val="0000FF"/>
                </a:solidFill>
              </a:rPr>
              <a:t>il </a:t>
            </a:r>
            <a:r>
              <a:rPr lang="it-IT" sz="3200" b="1" dirty="0">
                <a:solidFill>
                  <a:srgbClr val="0000FF"/>
                </a:solidFill>
              </a:rPr>
              <a:t>“</a:t>
            </a:r>
            <a:r>
              <a:rPr lang="it-IT" sz="3200" b="1" dirty="0" err="1">
                <a:solidFill>
                  <a:srgbClr val="0000FF"/>
                </a:solidFill>
              </a:rPr>
              <a:t>motivatore</a:t>
            </a:r>
            <a:r>
              <a:rPr lang="it-IT" sz="3200" b="1" dirty="0">
                <a:solidFill>
                  <a:srgbClr val="0000FF"/>
                </a:solidFill>
              </a:rPr>
              <a:t>” </a:t>
            </a:r>
            <a:r>
              <a:rPr lang="it-IT" sz="3200" b="1" dirty="0" err="1">
                <a:solidFill>
                  <a:srgbClr val="0000FF"/>
                </a:solidFill>
              </a:rPr>
              <a:t>one</a:t>
            </a:r>
            <a:r>
              <a:rPr lang="it-IT" sz="3200" b="1" dirty="0">
                <a:solidFill>
                  <a:srgbClr val="0000FF"/>
                </a:solidFill>
              </a:rPr>
              <a:t> </a:t>
            </a:r>
            <a:r>
              <a:rPr lang="it-IT" sz="3200" b="1" dirty="0" err="1">
                <a:solidFill>
                  <a:srgbClr val="0000FF"/>
                </a:solidFill>
              </a:rPr>
              <a:t>shot</a:t>
            </a:r>
            <a:endParaRPr lang="it-IT" sz="3200" b="1" dirty="0">
              <a:solidFill>
                <a:srgbClr val="0000FF"/>
              </a:solidFill>
            </a:endParaRPr>
          </a:p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>
                <a:solidFill>
                  <a:srgbClr val="0000FF"/>
                </a:solidFill>
              </a:rPr>
              <a:t>accende </a:t>
            </a:r>
            <a:r>
              <a:rPr lang="it-IT" sz="3200" b="1" dirty="0" smtClean="0">
                <a:solidFill>
                  <a:srgbClr val="0000FF"/>
                </a:solidFill>
              </a:rPr>
              <a:t>subito a </a:t>
            </a:r>
            <a:r>
              <a:rPr lang="it-IT" sz="3200" b="1" dirty="0">
                <a:solidFill>
                  <a:srgbClr val="0000FF"/>
                </a:solidFill>
              </a:rPr>
              <a:t>sentirlo</a:t>
            </a:r>
          </a:p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 smtClean="0">
                <a:solidFill>
                  <a:srgbClr val="0000FF"/>
                </a:solidFill>
              </a:rPr>
              <a:t>ma </a:t>
            </a:r>
            <a:r>
              <a:rPr lang="it-IT" sz="3200" b="1" dirty="0">
                <a:solidFill>
                  <a:srgbClr val="0000FF"/>
                </a:solidFill>
              </a:rPr>
              <a:t>così in </a:t>
            </a:r>
            <a:r>
              <a:rPr lang="it-IT" sz="3200" b="1" dirty="0" smtClean="0">
                <a:solidFill>
                  <a:srgbClr val="0000FF"/>
                </a:solidFill>
              </a:rPr>
              <a:t>fretta lui ti dimentica</a:t>
            </a:r>
          </a:p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 smtClean="0">
                <a:solidFill>
                  <a:srgbClr val="0000FF"/>
                </a:solidFill>
              </a:rPr>
              <a:t>e tu lo dimentichi egualmente</a:t>
            </a:r>
          </a:p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 smtClean="0">
                <a:solidFill>
                  <a:srgbClr val="0000FF"/>
                </a:solidFill>
              </a:rPr>
              <a:t>non ti lascia emozioni vere</a:t>
            </a:r>
            <a:endParaRPr lang="it-IT" sz="3200" b="1" dirty="0">
              <a:solidFill>
                <a:srgbClr val="0000FF"/>
              </a:solidFill>
            </a:endParaRPr>
          </a:p>
        </p:txBody>
      </p:sp>
      <p:pic>
        <p:nvPicPr>
          <p:cNvPr id="3" name="Immagine 2" descr="tumblr_mwob9sl3To1s0pdg8o1_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191" y="4334124"/>
            <a:ext cx="3785809" cy="252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09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alleria immagini"/>
          <p:cNvGrpSpPr/>
          <p:nvPr/>
        </p:nvGrpSpPr>
        <p:grpSpPr>
          <a:xfrm>
            <a:off x="181074" y="685253"/>
            <a:ext cx="8471050" cy="6604001"/>
            <a:chOff x="0" y="0"/>
            <a:chExt cx="8471048" cy="6604000"/>
          </a:xfrm>
        </p:grpSpPr>
        <p:pic>
          <p:nvPicPr>
            <p:cNvPr id="130" name="Schermata 2018-10-14 alle 10.31.11.png" descr="Schermata 2018-10-14 alle 10.31.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1269661" y="0"/>
              <a:ext cx="5931727" cy="6197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1" name="Scrivi per inserire una didascalia."/>
            <p:cNvSpPr/>
            <p:nvPr/>
          </p:nvSpPr>
          <p:spPr>
            <a:xfrm>
              <a:off x="0" y="6273800"/>
              <a:ext cx="8471049" cy="330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sz="1200" b="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Scrivi per inserire una didascalia.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778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810380"/>
            <a:ext cx="5397030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>
                <a:solidFill>
                  <a:srgbClr val="0000FF"/>
                </a:solidFill>
              </a:rPr>
              <a:t>non tutti i semi </a:t>
            </a:r>
            <a:r>
              <a:rPr lang="it-IT" sz="3200" b="1" dirty="0" smtClean="0">
                <a:solidFill>
                  <a:srgbClr val="0000FF"/>
                </a:solidFill>
              </a:rPr>
              <a:t>sono uguali</a:t>
            </a:r>
            <a:endParaRPr lang="it-IT" sz="3200" b="1" dirty="0">
              <a:solidFill>
                <a:srgbClr val="0000FF"/>
              </a:solidFill>
            </a:endParaRPr>
          </a:p>
          <a:p>
            <a:endParaRPr lang="it-IT" sz="3200" b="1" dirty="0">
              <a:solidFill>
                <a:srgbClr val="0000FF"/>
              </a:solidFill>
            </a:endParaRPr>
          </a:p>
          <a:p>
            <a:endParaRPr lang="it-IT" sz="3200" b="1" dirty="0" smtClean="0">
              <a:solidFill>
                <a:srgbClr val="0000FF"/>
              </a:solidFill>
            </a:endParaRPr>
          </a:p>
          <a:p>
            <a:r>
              <a:rPr lang="it-IT" sz="3200" b="1" dirty="0" smtClean="0">
                <a:solidFill>
                  <a:srgbClr val="0000FF"/>
                </a:solidFill>
              </a:rPr>
              <a:t>alcuni </a:t>
            </a:r>
            <a:r>
              <a:rPr lang="it-IT" sz="3200" b="1" dirty="0">
                <a:solidFill>
                  <a:srgbClr val="0000FF"/>
                </a:solidFill>
              </a:rPr>
              <a:t>frutti sono</a:t>
            </a:r>
          </a:p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>
                <a:solidFill>
                  <a:srgbClr val="0000FF"/>
                </a:solidFill>
              </a:rPr>
              <a:t>più buoni degli altri</a:t>
            </a:r>
          </a:p>
          <a:p>
            <a:endParaRPr lang="it-IT" sz="3200" b="1" dirty="0">
              <a:solidFill>
                <a:srgbClr val="0000FF"/>
              </a:solidFill>
            </a:endParaRPr>
          </a:p>
          <a:p>
            <a:endParaRPr lang="it-IT" sz="3200" b="1" dirty="0" smtClean="0">
              <a:solidFill>
                <a:srgbClr val="0000FF"/>
              </a:solidFill>
            </a:endParaRPr>
          </a:p>
          <a:p>
            <a:r>
              <a:rPr lang="it-IT" sz="3200" b="1" dirty="0" smtClean="0">
                <a:solidFill>
                  <a:srgbClr val="0000FF"/>
                </a:solidFill>
              </a:rPr>
              <a:t>altri </a:t>
            </a:r>
            <a:r>
              <a:rPr lang="it-IT" sz="3200" b="1" dirty="0">
                <a:solidFill>
                  <a:srgbClr val="0000FF"/>
                </a:solidFill>
              </a:rPr>
              <a:t>faticano all’inizio</a:t>
            </a:r>
          </a:p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>
                <a:solidFill>
                  <a:srgbClr val="0000FF"/>
                </a:solidFill>
              </a:rPr>
              <a:t>e </a:t>
            </a:r>
            <a:r>
              <a:rPr lang="it-IT" sz="3200" b="1" dirty="0" smtClean="0">
                <a:solidFill>
                  <a:srgbClr val="0000FF"/>
                </a:solidFill>
              </a:rPr>
              <a:t>solo pian piano </a:t>
            </a:r>
            <a:r>
              <a:rPr lang="it-IT" sz="3200" b="1" dirty="0">
                <a:solidFill>
                  <a:srgbClr val="0000FF"/>
                </a:solidFill>
              </a:rPr>
              <a:t>si sviluppano </a:t>
            </a:r>
          </a:p>
          <a:p>
            <a:endParaRPr lang="it-IT" sz="3200" b="1" dirty="0">
              <a:solidFill>
                <a:srgbClr val="0000FF"/>
              </a:solidFill>
            </a:endParaRPr>
          </a:p>
        </p:txBody>
      </p:sp>
      <p:pic>
        <p:nvPicPr>
          <p:cNvPr id="3" name="Immagine 2" descr="tumblr_mwob9sl3To1s0pdg8o1_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191" y="4334124"/>
            <a:ext cx="3785809" cy="252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07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810380"/>
            <a:ext cx="6303529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 smtClean="0">
                <a:solidFill>
                  <a:srgbClr val="0000FF"/>
                </a:solidFill>
              </a:rPr>
              <a:t>il bravo giardiniere</a:t>
            </a:r>
          </a:p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 smtClean="0">
                <a:solidFill>
                  <a:srgbClr val="0000FF"/>
                </a:solidFill>
              </a:rPr>
              <a:t>dà le stesse chance a tutti</a:t>
            </a:r>
          </a:p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 smtClean="0">
                <a:solidFill>
                  <a:srgbClr val="0000FF"/>
                </a:solidFill>
              </a:rPr>
              <a:t>perché fa trovare il terreno migliore</a:t>
            </a:r>
          </a:p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 smtClean="0">
                <a:solidFill>
                  <a:srgbClr val="0000FF"/>
                </a:solidFill>
              </a:rPr>
              <a:t>la migliore acqua</a:t>
            </a:r>
          </a:p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 smtClean="0">
                <a:solidFill>
                  <a:srgbClr val="0000FF"/>
                </a:solidFill>
              </a:rPr>
              <a:t>il concime specifico</a:t>
            </a:r>
          </a:p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 smtClean="0">
                <a:solidFill>
                  <a:srgbClr val="0000FF"/>
                </a:solidFill>
              </a:rPr>
              <a:t>sta al seme sfruttarlo</a:t>
            </a:r>
            <a:endParaRPr lang="it-IT" sz="3200" b="1" dirty="0">
              <a:solidFill>
                <a:srgbClr val="0000FF"/>
              </a:solidFill>
            </a:endParaRPr>
          </a:p>
          <a:p>
            <a:endParaRPr lang="it-IT" sz="3200" b="1" dirty="0">
              <a:solidFill>
                <a:srgbClr val="0000FF"/>
              </a:solidFill>
            </a:endParaRPr>
          </a:p>
        </p:txBody>
      </p:sp>
      <p:pic>
        <p:nvPicPr>
          <p:cNvPr id="3" name="Immagine 2" descr="tumblr_mwob9sl3To1s0pdg8o1_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191" y="4334124"/>
            <a:ext cx="3785809" cy="252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57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6964" y="1999123"/>
            <a:ext cx="88080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>
                <a:solidFill>
                  <a:srgbClr val="0000FF"/>
                </a:solidFill>
              </a:rPr>
              <a:t>coinvolgi con le azioni, non con il denaro</a:t>
            </a:r>
          </a:p>
        </p:txBody>
      </p:sp>
      <p:pic>
        <p:nvPicPr>
          <p:cNvPr id="3" name="Immagine 2" descr="napoleone-bonapar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887" y="3019425"/>
            <a:ext cx="623887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2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74300" y="1790095"/>
            <a:ext cx="719660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0000FF"/>
                </a:solidFill>
              </a:rPr>
              <a:t>coinvolgi con le azioni, non con il denaro:</a:t>
            </a:r>
          </a:p>
          <a:p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>
                <a:solidFill>
                  <a:srgbClr val="0000FF"/>
                </a:solidFill>
              </a:rPr>
              <a:t>° giochi di engagement in studio:</a:t>
            </a:r>
          </a:p>
          <a:p>
            <a:r>
              <a:rPr lang="it-IT" sz="3200" b="1" dirty="0">
                <a:solidFill>
                  <a:srgbClr val="0000FF"/>
                </a:solidFill>
              </a:rPr>
              <a:t>	delle terme</a:t>
            </a:r>
          </a:p>
          <a:p>
            <a:r>
              <a:rPr lang="it-IT" sz="3200" b="1" dirty="0">
                <a:solidFill>
                  <a:srgbClr val="0000FF"/>
                </a:solidFill>
              </a:rPr>
              <a:t>	delle recensioni</a:t>
            </a:r>
          </a:p>
          <a:p>
            <a:r>
              <a:rPr lang="it-IT" sz="3200" b="1" dirty="0">
                <a:solidFill>
                  <a:srgbClr val="0000FF"/>
                </a:solidFill>
              </a:rPr>
              <a:t>	dei </a:t>
            </a:r>
            <a:r>
              <a:rPr lang="it-IT" sz="3200" b="1" dirty="0" err="1">
                <a:solidFill>
                  <a:srgbClr val="0000FF"/>
                </a:solidFill>
              </a:rPr>
              <a:t>selfie</a:t>
            </a:r>
            <a:endParaRPr lang="it-IT" sz="3200" b="1" dirty="0">
              <a:solidFill>
                <a:srgbClr val="0000FF"/>
              </a:solidFill>
            </a:endParaRPr>
          </a:p>
          <a:p>
            <a:r>
              <a:rPr lang="it-IT" sz="3200" b="1" dirty="0">
                <a:solidFill>
                  <a:srgbClr val="0000FF"/>
                </a:solidFill>
              </a:rPr>
              <a:t>	dei </a:t>
            </a:r>
            <a:r>
              <a:rPr lang="it-IT" sz="3200" b="1" dirty="0" smtClean="0">
                <a:solidFill>
                  <a:srgbClr val="0000FF"/>
                </a:solidFill>
              </a:rPr>
              <a:t>libri</a:t>
            </a:r>
            <a:endParaRPr lang="it-IT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02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8166" y="936647"/>
            <a:ext cx="86658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 smtClean="0">
                <a:solidFill>
                  <a:srgbClr val="0000FF"/>
                </a:solidFill>
              </a:rPr>
              <a:t>imprinting </a:t>
            </a:r>
            <a:r>
              <a:rPr lang="it-IT" sz="4400" b="1" dirty="0" smtClean="0">
                <a:solidFill>
                  <a:srgbClr val="0000FF"/>
                </a:solidFill>
                <a:sym typeface="Wingdings"/>
              </a:rPr>
              <a:t> sii un esempio vivente</a:t>
            </a:r>
            <a:endParaRPr lang="it-IT" sz="4400" b="1" dirty="0">
              <a:solidFill>
                <a:srgbClr val="0000FF"/>
              </a:solidFill>
            </a:endParaRPr>
          </a:p>
        </p:txBody>
      </p:sp>
      <p:pic>
        <p:nvPicPr>
          <p:cNvPr id="3" name="Immagine 2" descr="N36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161" y="2089727"/>
            <a:ext cx="6905773" cy="454809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973916" y="2381251"/>
            <a:ext cx="3530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err="1" smtClean="0">
                <a:solidFill>
                  <a:schemeClr val="bg1"/>
                </a:solidFill>
              </a:rPr>
              <a:t>Kornand</a:t>
            </a:r>
            <a:r>
              <a:rPr lang="it-IT" sz="4000" b="1" dirty="0" smtClean="0">
                <a:solidFill>
                  <a:schemeClr val="bg1"/>
                </a:solidFill>
              </a:rPr>
              <a:t> Lorenz</a:t>
            </a:r>
            <a:endParaRPr lang="it-IT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0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074015" y="739429"/>
            <a:ext cx="48950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rgbClr val="0070C0"/>
                </a:solidFill>
              </a:rPr>
              <a:t>neuroni a specchio</a:t>
            </a:r>
          </a:p>
        </p:txBody>
      </p:sp>
      <p:sp>
        <p:nvSpPr>
          <p:cNvPr id="6" name="Rettangolo 5"/>
          <p:cNvSpPr/>
          <p:nvPr/>
        </p:nvSpPr>
        <p:spPr>
          <a:xfrm>
            <a:off x="0" y="1760926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rgbClr val="000000"/>
                </a:solidFill>
              </a:rPr>
              <a:t>Giacomo </a:t>
            </a:r>
            <a:r>
              <a:rPr lang="it-IT" sz="3200" dirty="0" err="1" smtClean="0">
                <a:solidFill>
                  <a:srgbClr val="000000"/>
                </a:solidFill>
              </a:rPr>
              <a:t>Rizzolati</a:t>
            </a:r>
            <a:endParaRPr lang="it-IT" sz="3200" dirty="0">
              <a:solidFill>
                <a:srgbClr val="000000"/>
              </a:solidFill>
            </a:endParaRPr>
          </a:p>
        </p:txBody>
      </p:sp>
      <p:pic>
        <p:nvPicPr>
          <p:cNvPr id="7" name="Immagine 6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485" y="2564749"/>
            <a:ext cx="6183236" cy="367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99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074015" y="739429"/>
            <a:ext cx="48950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rgbClr val="0070C0"/>
                </a:solidFill>
              </a:rPr>
              <a:t>neuroni a specchio</a:t>
            </a:r>
          </a:p>
        </p:txBody>
      </p:sp>
      <p:sp>
        <p:nvSpPr>
          <p:cNvPr id="6" name="Rettangolo 5"/>
          <p:cNvSpPr/>
          <p:nvPr/>
        </p:nvSpPr>
        <p:spPr>
          <a:xfrm>
            <a:off x="0" y="176092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rgbClr val="000000"/>
                </a:solidFill>
              </a:rPr>
              <a:t>I neuroni specchio permettono di spiegare fisiologicamente la nostra capacità di imparare</a:t>
            </a:r>
          </a:p>
          <a:p>
            <a:pPr algn="ctr"/>
            <a:r>
              <a:rPr lang="it-IT" sz="3200" dirty="0">
                <a:solidFill>
                  <a:srgbClr val="000000"/>
                </a:solidFill>
              </a:rPr>
              <a:t>quando ci mettiamo in relazione con gli altri</a:t>
            </a:r>
          </a:p>
        </p:txBody>
      </p:sp>
      <p:pic>
        <p:nvPicPr>
          <p:cNvPr id="1026" name="Picture 2" descr="L'immagine può contenere: una o più persone, persone sedute e spazio al chiuso">
            <a:extLst>
              <a:ext uri="{FF2B5EF4-FFF2-40B4-BE49-F238E27FC236}">
                <a16:creationId xmlns="" xmlns:a16="http://schemas.microsoft.com/office/drawing/2014/main" id="{A000A4CA-7044-4579-8404-93C6AA497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3" y="3791361"/>
            <a:ext cx="4180114" cy="313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997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074015" y="929929"/>
            <a:ext cx="48950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rgbClr val="0070C0"/>
                </a:solidFill>
              </a:rPr>
              <a:t>neuroni a specchio</a:t>
            </a:r>
          </a:p>
        </p:txBody>
      </p:sp>
      <p:sp>
        <p:nvSpPr>
          <p:cNvPr id="7" name="Rettangolo 6"/>
          <p:cNvSpPr/>
          <p:nvPr/>
        </p:nvSpPr>
        <p:spPr>
          <a:xfrm>
            <a:off x="0" y="39156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rgbClr val="000000"/>
                </a:solidFill>
              </a:rPr>
              <a:t>Quando osserviamo un nostro simile compiere una certa azione si attivano </a:t>
            </a:r>
            <a:r>
              <a:rPr lang="it-IT" sz="3200" b="1" dirty="0">
                <a:solidFill>
                  <a:srgbClr val="FF0000"/>
                </a:solidFill>
              </a:rPr>
              <a:t>inconsciamente</a:t>
            </a:r>
            <a:r>
              <a:rPr lang="it-IT" sz="3200" dirty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it-IT" sz="3200" dirty="0">
                <a:solidFill>
                  <a:srgbClr val="000000"/>
                </a:solidFill>
              </a:rPr>
              <a:t>nel nostro cervello, </a:t>
            </a:r>
          </a:p>
          <a:p>
            <a:pPr algn="ctr"/>
            <a:r>
              <a:rPr lang="it-IT" sz="3200" dirty="0">
                <a:solidFill>
                  <a:srgbClr val="000000"/>
                </a:solidFill>
              </a:rPr>
              <a:t>gli stessi neuroni che entrano in gioco quando siamo noi a compiere quella stessa azione</a:t>
            </a:r>
          </a:p>
        </p:txBody>
      </p:sp>
      <p:pic>
        <p:nvPicPr>
          <p:cNvPr id="2050" name="Picture 2" descr="Risultati immagini per neuroni in azione">
            <a:extLst>
              <a:ext uri="{FF2B5EF4-FFF2-40B4-BE49-F238E27FC236}">
                <a16:creationId xmlns="" xmlns:a16="http://schemas.microsoft.com/office/drawing/2014/main" id="{9E6E6188-0379-4CF2-949F-5483D694F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231" y="1639669"/>
            <a:ext cx="3223777" cy="227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965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64" y="837031"/>
            <a:ext cx="8128000" cy="3111864"/>
          </a:xfrm>
          <a:prstGeom prst="rect">
            <a:avLst/>
          </a:prstGeom>
        </p:spPr>
      </p:pic>
      <p:pic>
        <p:nvPicPr>
          <p:cNvPr id="3074" name="Picture 2" descr="Risultati immagini per neuroni in azione">
            <a:extLst>
              <a:ext uri="{FF2B5EF4-FFF2-40B4-BE49-F238E27FC236}">
                <a16:creationId xmlns="" xmlns:a16="http://schemas.microsoft.com/office/drawing/2014/main" id="{F0BA6342-E9A8-4223-AF23-2B8F94417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454" y="4186238"/>
            <a:ext cx="3301092" cy="247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992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yawncoll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7" y="716643"/>
            <a:ext cx="8188476" cy="614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07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1447433354.jpg" descr="14474333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599" y="812799"/>
            <a:ext cx="8077201" cy="60452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229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36" y="1206500"/>
            <a:ext cx="6593764" cy="43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1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orenz-ethologi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42" y="1189182"/>
            <a:ext cx="4142665" cy="4500865"/>
          </a:xfrm>
          <a:prstGeom prst="rect">
            <a:avLst/>
          </a:prstGeom>
        </p:spPr>
      </p:pic>
      <p:pic>
        <p:nvPicPr>
          <p:cNvPr id="4" name="Immagine 3" descr="1lorenz_och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38" y="1189182"/>
            <a:ext cx="2704897" cy="4502858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214564" y="697116"/>
            <a:ext cx="6094637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00FF"/>
                </a:solidFill>
              </a:rPr>
              <a:t>dobbiamo essere un sovrano illuminato</a:t>
            </a:r>
          </a:p>
          <a:p>
            <a:pPr algn="ctr"/>
            <a:endParaRPr lang="it-IT" sz="2800" b="1" dirty="0">
              <a:solidFill>
                <a:srgbClr val="0000FF"/>
              </a:solidFill>
            </a:endParaRPr>
          </a:p>
          <a:p>
            <a:pPr algn="ctr"/>
            <a:endParaRPr lang="it-IT" sz="2800" b="1" dirty="0">
              <a:solidFill>
                <a:srgbClr val="0000FF"/>
              </a:solidFill>
            </a:endParaRPr>
          </a:p>
          <a:p>
            <a:pPr algn="ctr"/>
            <a:endParaRPr lang="it-IT" sz="2800" b="1" dirty="0">
              <a:solidFill>
                <a:srgbClr val="0000FF"/>
              </a:solidFill>
            </a:endParaRPr>
          </a:p>
          <a:p>
            <a:pPr algn="ctr"/>
            <a:endParaRPr lang="it-IT" sz="2800" b="1" dirty="0">
              <a:solidFill>
                <a:srgbClr val="0000FF"/>
              </a:solidFill>
            </a:endParaRPr>
          </a:p>
          <a:p>
            <a:pPr algn="ctr"/>
            <a:endParaRPr lang="it-IT" sz="2800" b="1" dirty="0">
              <a:solidFill>
                <a:srgbClr val="0000FF"/>
              </a:solidFill>
            </a:endParaRPr>
          </a:p>
          <a:p>
            <a:pPr algn="ctr"/>
            <a:endParaRPr lang="it-IT" sz="2800" b="1" dirty="0">
              <a:solidFill>
                <a:srgbClr val="0000FF"/>
              </a:solidFill>
            </a:endParaRPr>
          </a:p>
          <a:p>
            <a:pPr algn="ctr"/>
            <a:endParaRPr lang="it-IT" sz="2800" b="1" dirty="0">
              <a:solidFill>
                <a:srgbClr val="0000FF"/>
              </a:solidFill>
            </a:endParaRPr>
          </a:p>
          <a:p>
            <a:pPr algn="ctr"/>
            <a:endParaRPr lang="it-IT" sz="2800" b="1" dirty="0">
              <a:solidFill>
                <a:srgbClr val="0000FF"/>
              </a:solidFill>
            </a:endParaRPr>
          </a:p>
          <a:p>
            <a:pPr algn="ctr"/>
            <a:endParaRPr lang="it-IT" sz="2800" b="1" dirty="0">
              <a:solidFill>
                <a:srgbClr val="0000FF"/>
              </a:solidFill>
            </a:endParaRPr>
          </a:p>
          <a:p>
            <a:pPr algn="ctr"/>
            <a:endParaRPr lang="it-IT" sz="2800" b="1" dirty="0">
              <a:solidFill>
                <a:srgbClr val="0000FF"/>
              </a:solidFill>
            </a:endParaRPr>
          </a:p>
          <a:p>
            <a:pPr algn="ctr"/>
            <a:endParaRPr lang="it-IT" sz="2800" b="1" dirty="0">
              <a:solidFill>
                <a:srgbClr val="0000FF"/>
              </a:solidFill>
            </a:endParaRPr>
          </a:p>
          <a:p>
            <a:pPr algn="ctr"/>
            <a:r>
              <a:rPr lang="it-IT" sz="2800" b="1" dirty="0">
                <a:solidFill>
                  <a:srgbClr val="0000FF"/>
                </a:solidFill>
              </a:rPr>
              <a:t>e i nostri collaboratori devono crescere</a:t>
            </a:r>
          </a:p>
          <a:p>
            <a:pPr algn="ctr"/>
            <a:r>
              <a:rPr lang="it-IT" sz="2800" b="1" dirty="0">
                <a:solidFill>
                  <a:srgbClr val="0000FF"/>
                </a:solidFill>
              </a:rPr>
              <a:t> grazie all’ imprinting dei nostri valori</a:t>
            </a:r>
          </a:p>
        </p:txBody>
      </p:sp>
    </p:spTree>
    <p:extLst>
      <p:ext uri="{BB962C8B-B14F-4D97-AF65-F5344CB8AC3E}">
        <p14:creationId xmlns:p14="http://schemas.microsoft.com/office/powerpoint/2010/main" val="3334511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1775359"/>
            <a:ext cx="903514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solidFill>
                  <a:srgbClr val="0000FF"/>
                </a:solidFill>
              </a:rPr>
              <a:t>aziende di successo differenti </a:t>
            </a:r>
          </a:p>
          <a:p>
            <a:pPr algn="ctr"/>
            <a:r>
              <a:rPr lang="it-IT" sz="4400" b="1" dirty="0">
                <a:solidFill>
                  <a:srgbClr val="0000FF"/>
                </a:solidFill>
              </a:rPr>
              <a:t>hanno gli stessi valori,</a:t>
            </a:r>
          </a:p>
          <a:p>
            <a:pPr algn="ctr"/>
            <a:r>
              <a:rPr lang="it-IT" sz="4400" b="1" dirty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it-IT" sz="4400" b="1" dirty="0">
                <a:solidFill>
                  <a:srgbClr val="0000FF"/>
                </a:solidFill>
              </a:rPr>
              <a:t>una azienda senza valori </a:t>
            </a:r>
          </a:p>
          <a:p>
            <a:pPr algn="ctr"/>
            <a:r>
              <a:rPr lang="it-IT" sz="4400" b="1" dirty="0">
                <a:solidFill>
                  <a:srgbClr val="0000FF"/>
                </a:solidFill>
              </a:rPr>
              <a:t>non crea valore</a:t>
            </a:r>
          </a:p>
        </p:txBody>
      </p:sp>
    </p:spTree>
    <p:extLst>
      <p:ext uri="{BB962C8B-B14F-4D97-AF65-F5344CB8AC3E}">
        <p14:creationId xmlns:p14="http://schemas.microsoft.com/office/powerpoint/2010/main" val="400359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14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</a:rPr>
              <a:t>una famiglia senza valori non </a:t>
            </a:r>
          </a:p>
          <a:p>
            <a:pPr algn="ctr"/>
            <a:r>
              <a:rPr lang="it-IT" sz="4800" b="1" dirty="0" smtClean="0">
                <a:solidFill>
                  <a:srgbClr val="FF0000"/>
                </a:solidFill>
              </a:rPr>
              <a:t>può creare una azienda di valore</a:t>
            </a:r>
            <a:endParaRPr lang="it-IT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001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8750" y="1005416"/>
            <a:ext cx="8869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0000FF"/>
                </a:solidFill>
              </a:rPr>
              <a:t>come facciamo a ottenere tutto questo ?</a:t>
            </a:r>
            <a:endParaRPr lang="it-IT" sz="4000" b="1" dirty="0">
              <a:solidFill>
                <a:srgbClr val="0000FF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828" y="1765300"/>
            <a:ext cx="6790267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79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95973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6000" b="1" dirty="0">
                <a:solidFill>
                  <a:srgbClr val="0000FF"/>
                </a:solidFill>
              </a:rPr>
              <a:t>le riunioni saranno efficaci </a:t>
            </a:r>
          </a:p>
          <a:p>
            <a:r>
              <a:rPr lang="it-IT" sz="6000" b="1" dirty="0">
                <a:solidFill>
                  <a:srgbClr val="0000FF"/>
                </a:solidFill>
              </a:rPr>
              <a:t>solo se la parte emozionale </a:t>
            </a:r>
          </a:p>
          <a:p>
            <a:r>
              <a:rPr lang="it-IT" sz="6000" b="1" dirty="0">
                <a:solidFill>
                  <a:srgbClr val="0000FF"/>
                </a:solidFill>
              </a:rPr>
              <a:t>è gestita dal titolare</a:t>
            </a:r>
          </a:p>
        </p:txBody>
      </p:sp>
      <p:pic>
        <p:nvPicPr>
          <p:cNvPr id="4" name="Immagine 3" descr="WhatsApp-Image-2018-04-23-at-22.49.03-e153243490257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6"/>
          <a:stretch/>
        </p:blipFill>
        <p:spPr>
          <a:xfrm>
            <a:off x="1330476" y="691558"/>
            <a:ext cx="6156475" cy="351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77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95973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6000" b="1" dirty="0">
                <a:solidFill>
                  <a:srgbClr val="0000FF"/>
                </a:solidFill>
              </a:rPr>
              <a:t>un formatore esterno</a:t>
            </a:r>
          </a:p>
          <a:p>
            <a:r>
              <a:rPr lang="it-IT" sz="6000" b="1" dirty="0">
                <a:solidFill>
                  <a:srgbClr val="0000FF"/>
                </a:solidFill>
              </a:rPr>
              <a:t>non può avere la delega</a:t>
            </a:r>
          </a:p>
          <a:p>
            <a:r>
              <a:rPr lang="it-IT" sz="6000" b="1" dirty="0">
                <a:solidFill>
                  <a:srgbClr val="0000FF"/>
                </a:solidFill>
              </a:rPr>
              <a:t>nel fare crescere dipendenti</a:t>
            </a:r>
          </a:p>
        </p:txBody>
      </p:sp>
      <p:pic>
        <p:nvPicPr>
          <p:cNvPr id="5" name="Immagine 4" descr="IMG_6871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5" b="-1"/>
          <a:stretch/>
        </p:blipFill>
        <p:spPr>
          <a:xfrm>
            <a:off x="1995714" y="694257"/>
            <a:ext cx="4426859" cy="351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7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95973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6000" b="1" dirty="0">
                <a:solidFill>
                  <a:srgbClr val="0000FF"/>
                </a:solidFill>
              </a:rPr>
              <a:t>il Re Sacerdote si deve fare</a:t>
            </a:r>
          </a:p>
          <a:p>
            <a:r>
              <a:rPr lang="it-IT" sz="6000" b="1" dirty="0">
                <a:solidFill>
                  <a:srgbClr val="0000FF"/>
                </a:solidFill>
              </a:rPr>
              <a:t>carico della crescita personale di ognuno</a:t>
            </a:r>
          </a:p>
        </p:txBody>
      </p:sp>
      <p:pic>
        <p:nvPicPr>
          <p:cNvPr id="5" name="Immagine 4" descr="IMG_8870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1" b="10115"/>
          <a:stretch/>
        </p:blipFill>
        <p:spPr>
          <a:xfrm>
            <a:off x="1309585" y="713620"/>
            <a:ext cx="6226424" cy="338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3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95973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6000" b="1" dirty="0">
                <a:solidFill>
                  <a:srgbClr val="0000FF"/>
                </a:solidFill>
              </a:rPr>
              <a:t>è lui il CORE dell’azienda</a:t>
            </a:r>
          </a:p>
          <a:p>
            <a:r>
              <a:rPr lang="it-IT" sz="6000" b="1" dirty="0">
                <a:solidFill>
                  <a:srgbClr val="0000FF"/>
                </a:solidFill>
              </a:rPr>
              <a:t>che è prima spirituale ed emotiva, non economica</a:t>
            </a:r>
          </a:p>
        </p:txBody>
      </p:sp>
      <p:pic>
        <p:nvPicPr>
          <p:cNvPr id="5" name="Immagine 4" descr="30742043_2025984844141909_7261176980266024960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95" y="808732"/>
            <a:ext cx="3267364" cy="326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3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582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7" y="840522"/>
            <a:ext cx="8031238" cy="601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7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Robin-Williams-essere-accettati.jpg" descr="Robin-Williams-essere-accettat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84133"/>
            <a:ext cx="9144000" cy="6136482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Testo"/>
          <p:cNvSpPr txBox="1"/>
          <p:nvPr/>
        </p:nvSpPr>
        <p:spPr>
          <a:xfrm>
            <a:off x="93254" y="3065779"/>
            <a:ext cx="776311" cy="408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>
              <a:lnSpc>
                <a:spcPts val="5100"/>
              </a:lnSpc>
              <a:defRPr sz="2200" b="0" i="1">
                <a:solidFill>
                  <a:srgbClr val="777777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37" name="due strade trovai nel bosco, ed io decisi di seguire quella meno battuta, è per questo che sono diverso…"/>
          <p:cNvSpPr txBox="1"/>
          <p:nvPr/>
        </p:nvSpPr>
        <p:spPr>
          <a:xfrm>
            <a:off x="416574" y="5559184"/>
            <a:ext cx="7827922" cy="1138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100"/>
            </a:pPr>
            <a:r>
              <a:rPr sz="2400" dirty="0">
                <a:solidFill>
                  <a:schemeClr val="bg1"/>
                </a:solidFill>
              </a:rPr>
              <a:t>due strade trovai nel bosco, ed io decisi </a:t>
            </a:r>
            <a:endParaRPr lang="it-IT" sz="2400" dirty="0" smtClean="0">
              <a:solidFill>
                <a:schemeClr val="bg1"/>
              </a:solidFill>
            </a:endParaRPr>
          </a:p>
          <a:p>
            <a:pPr algn="ctr">
              <a:defRPr sz="2100"/>
            </a:pPr>
            <a:r>
              <a:rPr sz="2400" dirty="0" smtClean="0">
                <a:solidFill>
                  <a:schemeClr val="bg1"/>
                </a:solidFill>
              </a:rPr>
              <a:t>di </a:t>
            </a:r>
            <a:r>
              <a:rPr sz="2400" dirty="0">
                <a:solidFill>
                  <a:schemeClr val="bg1"/>
                </a:solidFill>
              </a:rPr>
              <a:t>seguire quella meno battuta, è per questo che sono diverso        </a:t>
            </a:r>
          </a:p>
          <a:p>
            <a:pPr algn="r">
              <a:defRPr sz="1900"/>
            </a:pPr>
            <a:r>
              <a:rPr sz="2000" dirty="0">
                <a:solidFill>
                  <a:schemeClr val="bg1"/>
                </a:solidFill>
              </a:rPr>
              <a:t>Robert Frost</a:t>
            </a:r>
          </a:p>
        </p:txBody>
      </p:sp>
    </p:spTree>
    <p:extLst>
      <p:ext uri="{BB962C8B-B14F-4D97-AF65-F5344CB8AC3E}">
        <p14:creationId xmlns:p14="http://schemas.microsoft.com/office/powerpoint/2010/main" val="27717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3839" y="1318381"/>
            <a:ext cx="844664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b="1" dirty="0">
                <a:solidFill>
                  <a:srgbClr val="0000FF"/>
                </a:solidFill>
              </a:rPr>
              <a:t>l’</a:t>
            </a:r>
            <a:r>
              <a:rPr lang="it-IT" sz="4000" b="1" dirty="0" err="1">
                <a:solidFill>
                  <a:srgbClr val="0000FF"/>
                </a:solidFill>
              </a:rPr>
              <a:t>automotivazione</a:t>
            </a:r>
            <a:r>
              <a:rPr lang="it-IT" sz="4000" b="1" dirty="0">
                <a:solidFill>
                  <a:srgbClr val="0000FF"/>
                </a:solidFill>
              </a:rPr>
              <a:t> può essere educata:</a:t>
            </a:r>
          </a:p>
          <a:p>
            <a:pPr algn="ctr"/>
            <a:endParaRPr lang="it-IT" sz="4000" b="1" dirty="0">
              <a:solidFill>
                <a:srgbClr val="0000FF"/>
              </a:solidFill>
            </a:endParaRPr>
          </a:p>
          <a:p>
            <a:pPr algn="ctr"/>
            <a:r>
              <a:rPr lang="it-IT" sz="4000" b="1" dirty="0">
                <a:solidFill>
                  <a:srgbClr val="0000FF"/>
                </a:solidFill>
              </a:rPr>
              <a:t>salutare tutti col sorriso</a:t>
            </a:r>
          </a:p>
          <a:p>
            <a:pPr algn="ctr"/>
            <a:endParaRPr lang="it-IT" sz="4000" b="1" dirty="0">
              <a:solidFill>
                <a:srgbClr val="0000FF"/>
              </a:solidFill>
            </a:endParaRPr>
          </a:p>
          <a:p>
            <a:pPr algn="ctr"/>
            <a:r>
              <a:rPr lang="it-IT" sz="4000" b="1" dirty="0">
                <a:solidFill>
                  <a:srgbClr val="0000FF"/>
                </a:solidFill>
              </a:rPr>
              <a:t>all’ingresso e all’uscita</a:t>
            </a:r>
          </a:p>
          <a:p>
            <a:pPr algn="ctr"/>
            <a:endParaRPr lang="it-IT" sz="4000" b="1" dirty="0">
              <a:solidFill>
                <a:srgbClr val="0000FF"/>
              </a:solidFill>
            </a:endParaRPr>
          </a:p>
          <a:p>
            <a:pPr algn="ctr"/>
            <a:r>
              <a:rPr lang="it-IT" sz="4000" b="1" dirty="0">
                <a:solidFill>
                  <a:srgbClr val="0000FF"/>
                </a:solidFill>
              </a:rPr>
              <a:t>ogni giorno</a:t>
            </a:r>
          </a:p>
        </p:txBody>
      </p:sp>
    </p:spTree>
    <p:extLst>
      <p:ext uri="{BB962C8B-B14F-4D97-AF65-F5344CB8AC3E}">
        <p14:creationId xmlns:p14="http://schemas.microsoft.com/office/powerpoint/2010/main" val="215631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ive-me-five-gif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9" y="1409397"/>
            <a:ext cx="6350000" cy="30353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797905" y="5152572"/>
            <a:ext cx="1704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>
                <a:solidFill>
                  <a:srgbClr val="0000FF"/>
                </a:solidFill>
              </a:rPr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381761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follia-einstein.png" descr="follia-einstei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08949"/>
            <a:ext cx="9144000" cy="4572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5452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DSC_4139-1.jpeg" descr="DSC_4139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85672"/>
            <a:ext cx="9144000" cy="60723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6778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iuseppe\Desktop\OSM Magic 2013\481076_517382881622877_72884057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006" y="785626"/>
            <a:ext cx="8130375" cy="6072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531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assaiu Dental Academ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Massaiu Dental Academy.thmx</Template>
  <TotalTime>766</TotalTime>
  <Words>660</Words>
  <Application>Microsoft Macintosh PowerPoint</Application>
  <PresentationFormat>Presentazione su schermo (4:3)</PresentationFormat>
  <Paragraphs>241</Paragraphs>
  <Slides>61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61</vt:i4>
      </vt:variant>
    </vt:vector>
  </HeadingPairs>
  <TitlesOfParts>
    <vt:vector size="62" baseType="lpstr">
      <vt:lpstr>Massaiu Dental Academy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Studio Medico Dentistico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Giuseppe Massaiu</dc:creator>
  <cp:lastModifiedBy>Giuseppe Massaiu</cp:lastModifiedBy>
  <cp:revision>33</cp:revision>
  <dcterms:created xsi:type="dcterms:W3CDTF">2018-10-07T11:17:17Z</dcterms:created>
  <dcterms:modified xsi:type="dcterms:W3CDTF">2018-10-17T20:16:21Z</dcterms:modified>
</cp:coreProperties>
</file>