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7" r:id="rId4"/>
    <p:sldId id="288" r:id="rId5"/>
    <p:sldId id="302" r:id="rId6"/>
    <p:sldId id="260" r:id="rId7"/>
    <p:sldId id="290" r:id="rId8"/>
    <p:sldId id="299" r:id="rId9"/>
    <p:sldId id="303" r:id="rId10"/>
    <p:sldId id="301" r:id="rId11"/>
    <p:sldId id="291" r:id="rId12"/>
    <p:sldId id="289" r:id="rId13"/>
    <p:sldId id="293" r:id="rId14"/>
    <p:sldId id="305" r:id="rId15"/>
    <p:sldId id="294" r:id="rId16"/>
    <p:sldId id="300" r:id="rId17"/>
    <p:sldId id="295" r:id="rId18"/>
    <p:sldId id="296" r:id="rId19"/>
    <p:sldId id="304" r:id="rId20"/>
    <p:sldId id="297" r:id="rId21"/>
    <p:sldId id="270" r:id="rId2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2"/>
    <p:restoredTop sz="93053"/>
  </p:normalViewPr>
  <p:slideViewPr>
    <p:cSldViewPr snapToGrid="0" snapToObjects="1">
      <p:cViewPr>
        <p:scale>
          <a:sx n="84" d="100"/>
          <a:sy n="84" d="100"/>
        </p:scale>
        <p:origin x="1904" y="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MIO INTERVENTO OGGI </a:t>
            </a:r>
            <a:r>
              <a:rPr lang="mr-IN" dirty="0" smtClean="0"/>
              <a:t>…</a:t>
            </a:r>
            <a:endParaRPr lang="it-IT" dirty="0" smtClean="0"/>
          </a:p>
          <a:p>
            <a:r>
              <a:rPr lang="it-IT" dirty="0" smtClean="0"/>
              <a:t>QUAL’E’ il mio scopo con VOI </a:t>
            </a:r>
          </a:p>
          <a:p>
            <a:r>
              <a:rPr lang="it-IT" dirty="0" smtClean="0"/>
              <a:t>TRASFERIRE NEL MODO PIU’ SEMPLICE POSSIBILE (da NONNA ) ho la saggezza che mi accompagna</a:t>
            </a:r>
            <a:r>
              <a:rPr lang="mr-IN" dirty="0" smtClean="0"/>
              <a:t>…</a:t>
            </a:r>
            <a:r>
              <a:rPr lang="it-IT" dirty="0" smtClean="0"/>
              <a:t>cosa  ci ha permesso di passare da un gruppo di 12</a:t>
            </a:r>
            <a:r>
              <a:rPr lang="it-IT" baseline="0" dirty="0" smtClean="0"/>
              <a:t> ad un gruppo di quasi 600 .</a:t>
            </a:r>
            <a:endParaRPr lang="it-IT" dirty="0" smtClean="0"/>
          </a:p>
          <a:p>
            <a:r>
              <a:rPr lang="it-IT" dirty="0" smtClean="0"/>
              <a:t>Sono reduce da circa 40 presentazioni nel percorso detto ROAD SHOW per IPO</a:t>
            </a:r>
          </a:p>
          <a:p>
            <a:r>
              <a:rPr lang="it-IT" dirty="0" smtClean="0"/>
              <a:t>un duro allenamento nel cercare di trasferire con rapidità  i principi</a:t>
            </a:r>
            <a:r>
              <a:rPr lang="it-IT" baseline="0" dirty="0" smtClean="0"/>
              <a:t> sui quali si fonda il NS business </a:t>
            </a:r>
            <a:r>
              <a:rPr lang="it-IT" dirty="0" smtClean="0"/>
              <a:t>a uomini di finanza </a:t>
            </a:r>
            <a:r>
              <a:rPr lang="mr-IN" dirty="0" smtClean="0"/>
              <a:t>…</a:t>
            </a:r>
            <a:endParaRPr lang="it-IT" dirty="0" smtClean="0"/>
          </a:p>
          <a:p>
            <a:r>
              <a:rPr lang="it-IT" dirty="0" smtClean="0"/>
              <a:t>Alla fine mi ha aiutato a far chiarezza sul vero DRIVER della NOSTRA CRESCITA che ovviamente VEDE LA PERSONA AL CENTRO</a:t>
            </a:r>
          </a:p>
          <a:p>
            <a:r>
              <a:rPr lang="it-IT" dirty="0" smtClean="0"/>
              <a:t>E meglio ancora il motto è NESSUN SCOPO FALLITO</a:t>
            </a:r>
          </a:p>
          <a:p>
            <a:r>
              <a:rPr lang="it-IT" dirty="0" smtClean="0"/>
              <a:t>APPROFONDIREMO</a:t>
            </a:r>
            <a:r>
              <a:rPr lang="it-IT" baseline="0" dirty="0" smtClean="0"/>
              <a:t> QUESTO ASPETTO PIU TARDI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00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Di cosa parliamo quindi di un</a:t>
            </a:r>
            <a:r>
              <a:rPr lang="it-IT" baseline="0" dirty="0" smtClean="0"/>
              <a:t> vero e proprio sistema di preparazione del TEAM alla VITTORIA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3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PER GARANTIRE PRODUTTIVITA’ e BENESSERE sono necessari “MUSCOLI” ABILITA’ operative ABITUDINI</a:t>
            </a:r>
            <a:r>
              <a:rPr lang="it-IT" baseline="0" dirty="0" smtClean="0"/>
              <a:t> BEN PRECISE</a:t>
            </a:r>
          </a:p>
          <a:p>
            <a:r>
              <a:rPr lang="it-IT" baseline="0" dirty="0" smtClean="0"/>
              <a:t>PRIMA DI PROCEDERE DOBBIAMO VEDERLE INSIEME</a:t>
            </a:r>
          </a:p>
          <a:p>
            <a:r>
              <a:rPr lang="it-IT" baseline="0" dirty="0" smtClean="0"/>
              <a:t>NON è POSSIBILE PASSARE ALLO STEP SUCCESSIVO SENZA CONFRONTARSI CON QUESTO ASPETTO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4443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SIETE D’ACCORDO SUL FATTO CHE GARANTIRE QUESTO TIPO DI RISULTATO IMPLICHI UN SACCO DI INGREDIENTI DI AZIONI DI SISTEMI 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1122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ORA DOMANDA INTIMA</a:t>
            </a:r>
          </a:p>
          <a:p>
            <a:r>
              <a:rPr lang="it-IT" dirty="0" smtClean="0"/>
              <a:t>COME SEI MESSO CON QUESTI MUSCOLI ?</a:t>
            </a:r>
          </a:p>
          <a:p>
            <a:r>
              <a:rPr lang="it-IT" dirty="0" smtClean="0"/>
              <a:t>QUANTO SONO NATURALMENTE ALLENATI</a:t>
            </a:r>
            <a:r>
              <a:rPr lang="it-IT" baseline="0" dirty="0" smtClean="0"/>
              <a:t> ? CI VUOLE TROPPO SFORZO</a:t>
            </a:r>
          </a:p>
          <a:p>
            <a:r>
              <a:rPr lang="it-IT" baseline="0" dirty="0" smtClean="0"/>
              <a:t>SII SINCERO , GETTA LA MASCHERA </a:t>
            </a:r>
          </a:p>
          <a:p>
            <a:r>
              <a:rPr lang="it-IT" baseline="0" dirty="0" smtClean="0"/>
              <a:t>SE FOSSI UN PO’ INDIETRO QUI SEI NEL POSTO GIUSTO TI POSSONO FAR MIGLIORARE/</a:t>
            </a:r>
          </a:p>
          <a:p>
            <a:r>
              <a:rPr lang="it-IT" baseline="0" dirty="0" smtClean="0"/>
              <a:t>SE NON RIENTRA NEI TUOI PIANI MA IN QUELLI DEL TUO SOCIO SE NON è QUI FAMMI PARLARE CON LUI , è a LUI CHE DEVI INCARICARE DEL RISULTATO 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baseline="0" dirty="0" smtClean="0"/>
              <a:t>LA STORIA DI RIKY IMPRENDITORE CHE AVEVA FALLITO CON LE RISORSE HA INCARICATO ME</a:t>
            </a:r>
            <a:r>
              <a:rPr lang="mr-IN" sz="1400" b="1" baseline="0" dirty="0" smtClean="0"/>
              <a:t>…</a:t>
            </a:r>
            <a:r>
              <a:rPr lang="it-IT" sz="1400" b="1" baseline="0" dirty="0" smtClean="0"/>
              <a:t>.</a:t>
            </a:r>
            <a:endParaRPr lang="it-IT" sz="1400" b="1" dirty="0" smtClean="0"/>
          </a:p>
          <a:p>
            <a:endParaRPr lang="it-IT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66124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rPr>
              <a:t>COSA TI SERVE QUI ‘/ COSA UTILIZZI  ?/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rPr>
              <a:t>SOLO LA CONOSCENZA PIENA DELLA SUA VITA DELLA SUA REALTA’ FAMILIARE / la </a:t>
            </a:r>
            <a:r>
              <a:rPr kumimoji="0" lang="it-IT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rPr>
              <a:t>conscenza</a:t>
            </a:r>
            <a:r>
              <a:rPr kumimoji="0" lang="it-IT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rPr>
              <a:t> delle sue ambizioni / della sua realtà / delle difficoltà / delle  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rPr>
              <a:t>‘ORA SI CHE ANCHE LA SCELTA PRIMA PRENDE UN SENSO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7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Test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1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pic>
        <p:nvPicPr>
          <p:cNvPr id="15" name="Immagine 6" descr="Immagine 6"/>
          <p:cNvPicPr>
            <a:picLocks noChangeAspect="1"/>
          </p:cNvPicPr>
          <p:nvPr/>
        </p:nvPicPr>
        <p:blipFill>
          <a:blip r:embed="rId2">
            <a:extLst/>
          </a:blip>
          <a:srcRect t="899" r="6381"/>
          <a:stretch>
            <a:fillRect/>
          </a:stretch>
        </p:blipFill>
        <p:spPr>
          <a:xfrm>
            <a:off x="1354665" y="5088"/>
            <a:ext cx="9101668" cy="6852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magine 7" descr="Immagine 7"/>
          <p:cNvPicPr>
            <a:picLocks noChangeAspect="1"/>
          </p:cNvPicPr>
          <p:nvPr/>
        </p:nvPicPr>
        <p:blipFill>
          <a:blip r:embed="rId3">
            <a:extLst/>
          </a:blip>
          <a:srcRect t="28106" b="47536"/>
          <a:stretch>
            <a:fillRect/>
          </a:stretch>
        </p:blipFill>
        <p:spPr>
          <a:xfrm>
            <a:off x="4928872" y="6273578"/>
            <a:ext cx="2334256" cy="401962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9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olo Testo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6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10972800" cy="5851526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2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5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Test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34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3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olo Test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3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7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8" name="Segnaposto testo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87" name="Segnaposto immagine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pic>
        <p:nvPicPr>
          <p:cNvPr id="4" name="Immagine 6" descr="Immagine 6"/>
          <p:cNvPicPr>
            <a:picLocks noChangeAspect="1"/>
          </p:cNvPicPr>
          <p:nvPr/>
        </p:nvPicPr>
        <p:blipFill>
          <a:blip r:embed="rId14">
            <a:extLst/>
          </a:blip>
          <a:srcRect t="899" r="6381"/>
          <a:stretch>
            <a:fillRect/>
          </a:stretch>
        </p:blipFill>
        <p:spPr>
          <a:xfrm>
            <a:off x="1354665" y="5088"/>
            <a:ext cx="9101668" cy="68529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magine 7" descr="Immagine 7"/>
          <p:cNvPicPr>
            <a:picLocks noChangeAspect="1"/>
          </p:cNvPicPr>
          <p:nvPr/>
        </p:nvPicPr>
        <p:blipFill>
          <a:blip r:embed="rId15">
            <a:extLst/>
          </a:blip>
          <a:srcRect t="28106" b="47536"/>
          <a:stretch>
            <a:fillRect/>
          </a:stretch>
        </p:blipFill>
        <p:spPr>
          <a:xfrm>
            <a:off x="4928872" y="6273578"/>
            <a:ext cx="2334256" cy="40196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magine 3" descr="Immagine 3"/>
          <p:cNvPicPr>
            <a:picLocks noChangeAspect="1"/>
          </p:cNvPicPr>
          <p:nvPr/>
        </p:nvPicPr>
        <p:blipFill>
          <a:blip r:embed="rId2">
            <a:extLst/>
          </a:blip>
          <a:srcRect b="13699"/>
          <a:stretch>
            <a:fillRect/>
          </a:stretch>
        </p:blipFill>
        <p:spPr>
          <a:xfrm>
            <a:off x="1842052" y="1980594"/>
            <a:ext cx="3683179" cy="3569827"/>
          </a:xfrm>
          <a:prstGeom prst="rect">
            <a:avLst/>
          </a:prstGeom>
          <a:ln w="38100">
            <a:solidFill>
              <a:srgbClr val="7030A0"/>
            </a:solidFill>
            <a:miter lim="400000"/>
          </a:ln>
        </p:spPr>
      </p:pic>
      <p:sp>
        <p:nvSpPr>
          <p:cNvPr id="4" name="Rettangolo 3"/>
          <p:cNvSpPr/>
          <p:nvPr/>
        </p:nvSpPr>
        <p:spPr>
          <a:xfrm>
            <a:off x="-1179442" y="415644"/>
            <a:ext cx="934278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50391">
              <a:lnSpc>
                <a:spcPct val="90000"/>
              </a:lnSpc>
              <a:defRPr sz="3348" b="1">
                <a:solidFill>
                  <a:srgbClr val="0000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lang="pt-BR" sz="3000" b="1" dirty="0" smtClean="0">
                <a:solidFill>
                  <a:srgbClr val="7030A0"/>
                </a:solidFill>
                <a:sym typeface="Calibri Light"/>
              </a:rPr>
              <a:t>BOLOGNA </a:t>
            </a:r>
          </a:p>
          <a:p>
            <a:pPr algn="ctr" defTabSz="850391">
              <a:lnSpc>
                <a:spcPct val="90000"/>
              </a:lnSpc>
              <a:defRPr sz="3348" b="1">
                <a:solidFill>
                  <a:srgbClr val="0000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lang="pt-BR" sz="3000" b="1" dirty="0" smtClean="0">
                <a:solidFill>
                  <a:srgbClr val="7030A0"/>
                </a:solidFill>
                <a:sym typeface="Calibri Light"/>
              </a:rPr>
              <a:t>23 OTTOBRE 2018</a:t>
            </a:r>
            <a:r>
              <a:rPr lang="pt-BR" sz="3000" b="1" dirty="0">
                <a:solidFill>
                  <a:srgbClr val="7030A0"/>
                </a:solidFill>
                <a:sym typeface="Calibri Light"/>
              </a:rPr>
              <a:t/>
            </a:r>
            <a:br>
              <a:rPr lang="pt-BR" sz="3000" b="1" dirty="0">
                <a:solidFill>
                  <a:srgbClr val="7030A0"/>
                </a:solidFill>
                <a:sym typeface="Calibri Light"/>
              </a:rPr>
            </a:br>
            <a:endParaRPr lang="it-IT" sz="3000" b="1" dirty="0">
              <a:solidFill>
                <a:srgbClr val="7030A0"/>
              </a:solidFill>
              <a:sym typeface="Calibri Light"/>
            </a:endParaRPr>
          </a:p>
        </p:txBody>
      </p:sp>
      <p:sp>
        <p:nvSpPr>
          <p:cNvPr id="3" name="CasellaDiTesto 2"/>
          <p:cNvSpPr txBox="1"/>
          <p:nvPr/>
        </p:nvSpPr>
        <p:spPr>
          <a:xfrm flipH="1">
            <a:off x="5949854" y="2239617"/>
            <a:ext cx="4704891" cy="3416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b="1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AZZERANDO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b="1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GLI </a:t>
            </a:r>
            <a:r>
              <a:rPr kumimoji="0" lang="it-IT" sz="3600" b="1" u="none" strike="noStrike" cap="none" spc="0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SCOPI FALLITI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b="1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Calibri" charset="0"/>
                <a:ea typeface="Calibri" charset="0"/>
                <a:cs typeface="Calibri" charset="0"/>
                <a:sym typeface="Calibri"/>
              </a:rPr>
              <a:t>DEL SINGOLO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SI GARANTISCE IL </a:t>
            </a:r>
            <a:r>
              <a:rPr lang="it-IT" sz="36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SUCCESSO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DEL GRUPPO</a:t>
            </a:r>
            <a:endParaRPr kumimoji="0" lang="it-IT" sz="3600" b="1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96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PREMESSA</a:t>
            </a:r>
          </a:p>
          <a:p>
            <a:pPr marL="0" indent="0">
              <a:buNone/>
            </a:pPr>
            <a:endParaRPr lang="it-IT" sz="9600" b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32037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MUSCOLI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SUPER</a:t>
            </a: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 ALLENATI  </a:t>
            </a:r>
            <a:b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DELL’ALLENATORE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VINCENTE</a:t>
            </a:r>
            <a:endParaRPr lang="it-IT" b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b="1" dirty="0" smtClean="0">
                <a:solidFill>
                  <a:srgbClr val="7030A0"/>
                </a:solidFill>
              </a:rPr>
              <a:t>ABITUDINI OPERATIVE CHE FAVORISCONO ED ACCELLERANO LA CRESCITA DEL TEAM</a:t>
            </a:r>
          </a:p>
          <a:p>
            <a:r>
              <a:rPr lang="it-IT" sz="3600" b="1" dirty="0" smtClean="0">
                <a:latin typeface="Calibri" charset="0"/>
                <a:ea typeface="Calibri" charset="0"/>
                <a:cs typeface="Calibri" charset="0"/>
              </a:rPr>
              <a:t>Avere amore per le persone</a:t>
            </a:r>
          </a:p>
          <a:p>
            <a:r>
              <a:rPr lang="it-IT" sz="3600" b="1" dirty="0" smtClean="0">
                <a:latin typeface="Calibri" charset="0"/>
                <a:ea typeface="Calibri" charset="0"/>
                <a:cs typeface="Calibri" charset="0"/>
              </a:rPr>
              <a:t>Essere Inclusivo</a:t>
            </a:r>
          </a:p>
          <a:p>
            <a:r>
              <a:rPr lang="it-IT" sz="3600" b="1" dirty="0" smtClean="0">
                <a:latin typeface="Calibri" charset="0"/>
                <a:ea typeface="Calibri" charset="0"/>
                <a:cs typeface="Calibri" charset="0"/>
              </a:rPr>
              <a:t>Capace di mettersi a guardare dal punto di vista dell’altro</a:t>
            </a:r>
          </a:p>
          <a:p>
            <a:r>
              <a:rPr lang="it-IT" sz="3600" b="1" dirty="0" smtClean="0">
                <a:latin typeface="Calibri" charset="0"/>
                <a:ea typeface="Calibri" charset="0"/>
                <a:cs typeface="Calibri" charset="0"/>
              </a:rPr>
              <a:t>Essere tollerante e paziente </a:t>
            </a:r>
          </a:p>
          <a:p>
            <a:r>
              <a:rPr lang="it-IT" sz="3600" b="1" dirty="0" smtClean="0">
                <a:latin typeface="Calibri" charset="0"/>
                <a:ea typeface="Calibri" charset="0"/>
                <a:cs typeface="Calibri" charset="0"/>
              </a:rPr>
              <a:t>Essere curioso verso il DIVERSO/ il DIFFERENTE</a:t>
            </a:r>
          </a:p>
          <a:p>
            <a:endParaRPr lang="it-IT" sz="3600" dirty="0"/>
          </a:p>
          <a:p>
            <a:endParaRPr lang="it-IT" sz="36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8432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2146852"/>
            <a:ext cx="10515600" cy="40301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15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HR</a:t>
            </a:r>
            <a:r>
              <a:rPr lang="it-IT" sz="115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è l’inizio</a:t>
            </a:r>
          </a:p>
          <a:p>
            <a:pPr marL="0" indent="0">
              <a:buNone/>
            </a:pPr>
            <a:r>
              <a:rPr lang="it-IT" sz="115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    </a:t>
            </a:r>
            <a:r>
              <a:rPr lang="it-IT" sz="115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NON</a:t>
            </a:r>
            <a:r>
              <a:rPr lang="it-IT" sz="115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la FINE </a:t>
            </a:r>
            <a:endParaRPr lang="it-IT" sz="115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14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8000" b="1" dirty="0" smtClean="0">
                <a:latin typeface="Calibri" charset="0"/>
                <a:ea typeface="Calibri" charset="0"/>
                <a:cs typeface="Calibri" charset="0"/>
              </a:rPr>
              <a:t>PUOI NON ESSERE TU</a:t>
            </a:r>
            <a:endParaRPr lang="it-IT" sz="80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CON QUESTO NON VOGLIO DIRE CHE TI CHIAMI FUOR</a:t>
            </a:r>
            <a:r>
              <a:rPr lang="it-IT" dirty="0" smtClean="0">
                <a:solidFill>
                  <a:srgbClr val="FF2F92"/>
                </a:solidFill>
              </a:rPr>
              <a:t>I </a:t>
            </a:r>
          </a:p>
          <a:p>
            <a:pPr marL="0" indent="0">
              <a:buNone/>
            </a:pPr>
            <a:r>
              <a:rPr lang="it-IT" sz="9600" b="1" dirty="0" smtClean="0">
                <a:solidFill>
                  <a:srgbClr val="7030A0"/>
                </a:solidFill>
              </a:rPr>
              <a:t>C’è bisogno di un OPERATIVO</a:t>
            </a:r>
            <a:endParaRPr lang="it-IT" sz="9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96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7680" y="365125"/>
            <a:ext cx="10866120" cy="1325563"/>
          </a:xfrm>
        </p:spPr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UNA PERSONA CHE SI DEDICHI ALLE PERSONE </a:t>
            </a:r>
            <a:endParaRPr lang="it-IT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CHE SI DEDICHI A FORMARE MOTIVARE PIANIFICARE VERIFICARE LA CRESCITA TANGIBILE</a:t>
            </a:r>
          </a:p>
          <a:p>
            <a:pPr marL="0" indent="0">
              <a:buNone/>
            </a:pPr>
            <a:r>
              <a:rPr lang="it-IT" b="1" dirty="0" smtClean="0"/>
              <a:t>Che si occupi del CAMBIAMENTO DELLE ABITUDINI CHE IMPEDISCONO LA CRESCITA</a:t>
            </a:r>
          </a:p>
          <a:p>
            <a:pPr marL="0" indent="0">
              <a:buNone/>
            </a:pPr>
            <a:r>
              <a:rPr lang="it-IT" b="1" dirty="0" smtClean="0"/>
              <a:t>QUALCUNO IN GRADO DI STARE E VIVERE IN MEZZO ALLE PERSONE</a:t>
            </a:r>
          </a:p>
          <a:p>
            <a:pPr marL="0" indent="0">
              <a:buNone/>
            </a:pPr>
            <a:r>
              <a:rPr lang="it-IT" b="1" dirty="0" smtClean="0"/>
              <a:t>IN GRADO DI FAR CRESCERE IL PRIMO </a:t>
            </a:r>
            <a:r>
              <a:rPr lang="it-IT" b="1" dirty="0" smtClean="0"/>
              <a:t> </a:t>
            </a:r>
            <a:r>
              <a:rPr lang="it-IT" sz="5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Nucleo </a:t>
            </a:r>
            <a:endParaRPr lang="it-IT" sz="54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it-IT" dirty="0" smtClean="0"/>
              <a:t>Vivendo al fianco di ognuno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81497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702365"/>
            <a:ext cx="10439399" cy="988323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Se il collaboratore è lì nel tuo gruppo</a:t>
            </a:r>
            <a:b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sz="4800" b="1" dirty="0" smtClean="0">
                <a:latin typeface="Calibri" charset="0"/>
                <a:ea typeface="Calibri" charset="0"/>
                <a:cs typeface="Calibri" charset="0"/>
              </a:rPr>
              <a:t>NON PUOI SOTTRARTI</a:t>
            </a:r>
            <a:br>
              <a:rPr lang="it-IT" sz="4800" b="1" dirty="0" smtClean="0">
                <a:latin typeface="Calibri" charset="0"/>
                <a:ea typeface="Calibri" charset="0"/>
                <a:cs typeface="Calibri" charset="0"/>
              </a:rPr>
            </a:br>
            <a:endParaRPr lang="it-IT" sz="48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5531" y="1825625"/>
            <a:ext cx="1252330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5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SUA REALIZZAZIONE TI APPARTIENE</a:t>
            </a:r>
            <a:endParaRPr lang="it-IT" dirty="0"/>
          </a:p>
          <a:p>
            <a:pPr marL="0" indent="0">
              <a:buNone/>
            </a:pPr>
            <a:r>
              <a:rPr lang="it-IT" sz="36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A GARANTIRTI LA BUONA RIUSCITA SARA’</a:t>
            </a:r>
          </a:p>
          <a:p>
            <a:pPr marL="0" indent="0">
              <a:buNone/>
            </a:pPr>
            <a:r>
              <a:rPr lang="it-IT" sz="36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IL LIVELLO di RELAZIONE RAGGIUNTO 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NEI MOMENTI DURI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DI FRONTE ALL’OSTACOLO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QUANDO è BLOCCATO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QUANDO LA SUA ENERGIA POSITIVA SI ABBASSA</a:t>
            </a:r>
            <a:endParaRPr lang="it-IT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218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1061" y="1122362"/>
            <a:ext cx="11489635" cy="4960386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PER  ACCOMPAGNARLO ALLA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VITTORIA </a:t>
            </a:r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RELAZIONE NON PUO’ ESSERE SUPERFICIALE </a:t>
            </a:r>
            <a:b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DEVO CONOSCERE </a:t>
            </a:r>
            <a:b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LA VITA DELLA PERSONA,</a:t>
            </a:r>
            <a:b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IL SUO CONTESTO, LA SUA STORIA</a:t>
            </a:r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</a:br>
            <a:endParaRPr lang="it-IT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2189163"/>
          </a:xfrm>
        </p:spPr>
        <p:txBody>
          <a:bodyPr/>
          <a:lstStyle/>
          <a:p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4643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QUANDO </a:t>
            </a:r>
            <a:r>
              <a:rPr lang="it-IT" sz="6000" b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E CON CHI </a:t>
            </a:r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SI </a:t>
            </a:r>
            <a:r>
              <a:rPr lang="it-IT" sz="6000" b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APRONO LE </a:t>
            </a:r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PERS</a:t>
            </a:r>
            <a:r>
              <a:rPr lang="it-IT" sz="6000" b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L’APERTURA DELL’ALTRO è direttamente PROPORZIONALE </a:t>
            </a: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:</a:t>
            </a:r>
            <a:endParaRPr lang="it-IT" b="1" dirty="0" smtClean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ALLA TUA CAPACITA di RICONOSCERE IL SUO POTENZIALE 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ALLA FIDUCIA che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HAI nell’ALTRO</a:t>
            </a:r>
            <a:endParaRPr lang="it-IT" b="1" dirty="0" smtClean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AL TUO CORAGGIO DI APRIRTI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AL NON AVER PAURA A MOSTRARE I TUOI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ERRORI,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LE TUE DEBOLEZZE </a:t>
            </a:r>
          </a:p>
          <a:p>
            <a:pPr marL="0" indent="0">
              <a:buNone/>
            </a:pPr>
            <a:endParaRPr lang="it-IT" b="1" dirty="0" smtClean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7030A0"/>
                </a:solidFill>
              </a:rPr>
              <a:t>RACCONTANDO DI TE</a:t>
            </a:r>
            <a:r>
              <a:rPr lang="mr-IN" b="1" dirty="0" smtClean="0">
                <a:solidFill>
                  <a:srgbClr val="7030A0"/>
                </a:solidFill>
              </a:rPr>
              <a:t>…</a:t>
            </a:r>
            <a:r>
              <a:rPr lang="it-IT" b="1" dirty="0" smtClean="0">
                <a:solidFill>
                  <a:srgbClr val="7030A0"/>
                </a:solidFill>
              </a:rPr>
              <a:t> ti dirigi con un’azione concreta verso LA VITA dell’altro PRONTO PER UN ASCOLTO MATURO</a:t>
            </a:r>
            <a:endParaRPr lang="it-IT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09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it-IT" sz="54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COSA INTENDO PER SCOPO FALLITO </a:t>
            </a:r>
            <a:endParaRPr lang="it-IT" sz="54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7030A0"/>
                </a:solidFill>
              </a:rPr>
              <a:t>NON ESSERTI ACCORTO CHE MENTRE CENTRAVA GLI OBIETTIVI NUMERICI </a:t>
            </a:r>
            <a:r>
              <a:rPr lang="mr-IN" b="1" dirty="0" smtClean="0">
                <a:solidFill>
                  <a:srgbClr val="7030A0"/>
                </a:solidFill>
              </a:rPr>
              <a:t>…</a:t>
            </a:r>
            <a:r>
              <a:rPr lang="it-IT" b="1" dirty="0" smtClean="0">
                <a:solidFill>
                  <a:srgbClr val="7030A0"/>
                </a:solidFill>
              </a:rPr>
              <a:t>stava trascurando la famiglia</a:t>
            </a:r>
            <a:r>
              <a:rPr lang="mr-IN" b="1" dirty="0" smtClean="0">
                <a:solidFill>
                  <a:srgbClr val="7030A0"/>
                </a:solidFill>
              </a:rPr>
              <a:t>…</a:t>
            </a:r>
            <a:endParaRPr lang="it-IT" b="1" dirty="0" smtClean="0">
              <a:solidFill>
                <a:srgbClr val="7030A0"/>
              </a:solidFill>
            </a:endParaRPr>
          </a:p>
          <a:p>
            <a:r>
              <a:rPr lang="it-IT" b="1" dirty="0" smtClean="0">
                <a:solidFill>
                  <a:srgbClr val="FF2F92"/>
                </a:solidFill>
              </a:rPr>
              <a:t>Non aver compreso che non stava gestendo una situazione difficile con il proprio figlio</a:t>
            </a:r>
          </a:p>
          <a:p>
            <a:r>
              <a:rPr lang="it-IT" b="1" dirty="0" smtClean="0">
                <a:solidFill>
                  <a:srgbClr val="7030A0"/>
                </a:solidFill>
              </a:rPr>
              <a:t>Esserti dimenticato che doveva stabilire nuovi accordi con dei genitori un </a:t>
            </a:r>
            <a:r>
              <a:rPr lang="it-IT" b="1" dirty="0" err="1" smtClean="0">
                <a:solidFill>
                  <a:srgbClr val="7030A0"/>
                </a:solidFill>
              </a:rPr>
              <a:t>p</a:t>
            </a:r>
            <a:r>
              <a:rPr lang="mr-IN" b="1" dirty="0" err="1" smtClean="0">
                <a:solidFill>
                  <a:srgbClr val="7030A0"/>
                </a:solidFill>
              </a:rPr>
              <a:t>o</a:t>
            </a:r>
            <a:r>
              <a:rPr lang="mr-IN" b="1" dirty="0" smtClean="0">
                <a:solidFill>
                  <a:srgbClr val="7030A0"/>
                </a:solidFill>
              </a:rPr>
              <a:t>’</a:t>
            </a:r>
            <a:r>
              <a:rPr lang="it-IT" b="1" dirty="0" smtClean="0">
                <a:solidFill>
                  <a:srgbClr val="7030A0"/>
                </a:solidFill>
              </a:rPr>
              <a:t> oppressivi</a:t>
            </a:r>
          </a:p>
          <a:p>
            <a:r>
              <a:rPr lang="it-IT" b="1" dirty="0" smtClean="0">
                <a:solidFill>
                  <a:srgbClr val="FF2F92"/>
                </a:solidFill>
              </a:rPr>
              <a:t>Non averlo sostenuto mentre lottava arrancando per far realizzare un progetto a suo fratello</a:t>
            </a:r>
            <a:r>
              <a:rPr lang="mr-IN" b="1" dirty="0" smtClean="0">
                <a:solidFill>
                  <a:srgbClr val="FF2F92"/>
                </a:solidFill>
              </a:rPr>
              <a:t>…</a:t>
            </a:r>
            <a:endParaRPr lang="it-IT" b="1" dirty="0" smtClean="0">
              <a:solidFill>
                <a:srgbClr val="FF2F92"/>
              </a:solidFill>
            </a:endParaRPr>
          </a:p>
          <a:p>
            <a:r>
              <a:rPr lang="it-IT" b="1" dirty="0" smtClean="0">
                <a:solidFill>
                  <a:srgbClr val="7030A0"/>
                </a:solidFill>
              </a:rPr>
              <a:t>Non avergli fatto superare il timore di dirti che ha dei casini economici , che ha gestito male, che è preoccupato</a:t>
            </a:r>
          </a:p>
          <a:p>
            <a:r>
              <a:rPr lang="it-IT" b="1" dirty="0" smtClean="0">
                <a:solidFill>
                  <a:srgbClr val="FF2F92"/>
                </a:solidFill>
              </a:rPr>
              <a:t>Che da un </a:t>
            </a:r>
            <a:r>
              <a:rPr lang="it-IT" b="1" dirty="0" err="1" smtClean="0">
                <a:solidFill>
                  <a:srgbClr val="FF2F92"/>
                </a:solidFill>
              </a:rPr>
              <a:t>p</a:t>
            </a:r>
            <a:r>
              <a:rPr lang="mr-IN" b="1" dirty="0" err="1" smtClean="0">
                <a:solidFill>
                  <a:srgbClr val="FF2F92"/>
                </a:solidFill>
              </a:rPr>
              <a:t>o</a:t>
            </a:r>
            <a:r>
              <a:rPr lang="mr-IN" b="1" dirty="0" smtClean="0">
                <a:solidFill>
                  <a:srgbClr val="FF2F92"/>
                </a:solidFill>
              </a:rPr>
              <a:t>’</a:t>
            </a:r>
            <a:r>
              <a:rPr lang="it-IT" b="1" dirty="0" smtClean="0">
                <a:solidFill>
                  <a:srgbClr val="FF2F92"/>
                </a:solidFill>
              </a:rPr>
              <a:t> è risentito e tu pur accorgendotene non approfondisci</a:t>
            </a:r>
            <a:endParaRPr lang="it-IT" b="1" dirty="0">
              <a:solidFill>
                <a:srgbClr val="FF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4097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b="1" i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STORIA DI</a:t>
            </a:r>
            <a:r>
              <a:rPr lang="it-IT" sz="4400" b="1" i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it-IT" sz="4400" b="1" i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...</a:t>
            </a:r>
          </a:p>
          <a:p>
            <a:pPr marL="0" indent="0">
              <a:buNone/>
            </a:pPr>
            <a:r>
              <a:rPr lang="it-IT" sz="4400" b="1" i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                           RAFFAELE</a:t>
            </a:r>
            <a:endParaRPr lang="it-IT" sz="4400" b="1" i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4679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olo 3"/>
          <p:cNvSpPr txBox="1">
            <a:spLocks noGrp="1"/>
          </p:cNvSpPr>
          <p:nvPr>
            <p:ph type="ctrTitle"/>
          </p:nvPr>
        </p:nvSpPr>
        <p:spPr>
          <a:xfrm>
            <a:off x="626651" y="1768513"/>
            <a:ext cx="10832571" cy="338658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850391">
              <a:defRPr sz="3348" b="1">
                <a:solidFill>
                  <a:srgbClr val="0000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lang="pt-BR" sz="5400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PRENDERSI A </a:t>
            </a:r>
            <a:r>
              <a:rPr lang="pt-BR" sz="5400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CUORE</a:t>
            </a:r>
            <a:r>
              <a:rPr lang="pt-BR" sz="5400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LA REALIZZAZIONE DEL SUCCESSO DEL </a:t>
            </a:r>
            <a:r>
              <a:rPr lang="pt-BR" sz="5400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GRUPPO</a:t>
            </a:r>
            <a:r>
              <a:rPr lang="pt-BR" sz="5400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PASSA ATTRAVERSO LA DECISIONE DI NON FAR OTTENERE SCOPI FALLITI AD </a:t>
            </a:r>
            <a:r>
              <a:rPr lang="pt-BR" sz="5400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OGNI SINGOLO </a:t>
            </a:r>
            <a:r>
              <a:rPr lang="pt-BR" sz="5400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PREZIOSO MEMBRO</a:t>
            </a:r>
            <a:endParaRPr lang="pt-BR" sz="5400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Così</a:t>
            </a:r>
            <a:r>
              <a:rPr lang="mr-IN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it-IT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QUANDO IL NUCLEO SI ESPANDE </a:t>
            </a:r>
            <a:endParaRPr lang="it-IT" b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CULTURA DELLA VERA RESPONSABILITA’ SI DIFFONDE</a:t>
            </a:r>
          </a:p>
          <a:p>
            <a:pPr marL="0" indent="0">
              <a:buNone/>
            </a:pPr>
            <a:r>
              <a:rPr lang="it-IT" sz="6000" b="1" dirty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it-IT" sz="60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il CONCETTO di INTERDIPENDENZA prende FORMA e CONCRETEZZA</a:t>
            </a:r>
            <a:endParaRPr lang="it-IT" sz="60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350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88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VIDEO</a:t>
            </a:r>
            <a:endParaRPr lang="it-IT" sz="88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Nella Nostra </a:t>
            </a:r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STORIA DI SUCCESSO</a:t>
            </a:r>
            <a:endParaRPr lang="it-IT" sz="48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249681"/>
            <a:ext cx="10515600" cy="3600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C’è un gruppo di persone che si 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realizzano</a:t>
            </a:r>
          </a:p>
          <a:p>
            <a:pPr marL="0" indent="0">
              <a:buNone/>
            </a:pPr>
            <a:endParaRPr lang="it-IT" sz="4400" b="1" dirty="0" smtClean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IL </a:t>
            </a:r>
            <a:r>
              <a:rPr lang="it-IT" sz="4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GRUPPO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è fatto 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di </a:t>
            </a:r>
            <a:r>
              <a:rPr lang="it-IT" sz="4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TUTTI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e nessuno PUO’</a:t>
            </a:r>
          </a:p>
          <a:p>
            <a:pPr marL="0" indent="0">
              <a:buNone/>
            </a:pP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NON 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PARTECIPARE </a:t>
            </a:r>
          </a:p>
          <a:p>
            <a:pPr marL="0" indent="0">
              <a:buNone/>
            </a:pPr>
            <a:r>
              <a:rPr lang="it-IT" sz="4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VITTORIA </a:t>
            </a:r>
            <a:r>
              <a:rPr lang="it-IT" sz="44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NON DURA</a:t>
            </a:r>
          </a:p>
          <a:p>
            <a:pPr marL="0" indent="0">
              <a:buNone/>
            </a:pPr>
            <a:r>
              <a:rPr lang="it-IT" sz="44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 SE ANCHE UN SOLO MEMBRO NON REALIZZA</a:t>
            </a:r>
            <a:endParaRPr lang="it-IT" sz="44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7918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66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UNA SQUADRA CHE CRESCE  da 5 anni alla media di </a:t>
            </a:r>
            <a:r>
              <a:rPr lang="it-IT" sz="66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+46%</a:t>
            </a:r>
            <a:endParaRPr lang="it-IT" sz="6600" b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2107095"/>
            <a:ext cx="10515600" cy="42274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900" b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Il più grande GRUPPO di Edilizia su fune d’EUROPA</a:t>
            </a:r>
          </a:p>
          <a:p>
            <a:pPr marL="0" indent="0">
              <a:buNone/>
            </a:pPr>
            <a:endParaRPr lang="it-IT" sz="39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it-IT" sz="3900" b="1" dirty="0" smtClean="0">
                <a:solidFill>
                  <a:srgbClr val="0070C0"/>
                </a:solidFill>
              </a:rPr>
              <a:t>Il più grande GRUPPO di Edilizia </a:t>
            </a:r>
          </a:p>
          <a:p>
            <a:pPr marL="0" indent="0">
              <a:buNone/>
            </a:pPr>
            <a:r>
              <a:rPr lang="it-IT" sz="3900" b="1" dirty="0" smtClean="0">
                <a:solidFill>
                  <a:srgbClr val="0070C0"/>
                </a:solidFill>
              </a:rPr>
              <a:t>RISTRUTTURAZIONI Esterne in ITALIA</a:t>
            </a:r>
            <a:endParaRPr lang="it-IT" sz="3900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600" b="1" dirty="0" smtClean="0"/>
              <a:t>UNA SQUADRA CHE VINCE </a:t>
            </a:r>
            <a:endParaRPr lang="it-IT" sz="3600" b="1" dirty="0" smtClean="0"/>
          </a:p>
          <a:p>
            <a:pPr marL="0" indent="0">
              <a:buNone/>
            </a:pPr>
            <a:r>
              <a:rPr lang="it-IT" sz="3600" b="1" dirty="0" smtClean="0"/>
              <a:t>E’ </a:t>
            </a:r>
            <a:r>
              <a:rPr lang="it-IT" sz="3600" b="1" dirty="0" smtClean="0"/>
              <a:t>ALLENATA </a:t>
            </a:r>
          </a:p>
          <a:p>
            <a:pPr marL="0" indent="0">
              <a:buNone/>
            </a:pPr>
            <a:r>
              <a:rPr lang="it-IT" sz="3600" b="1" dirty="0" smtClean="0"/>
              <a:t>FORMATA MOTIVATA MISURATA</a:t>
            </a:r>
            <a:r>
              <a:rPr lang="mr-IN" sz="3600" b="1" dirty="0" smtClean="0"/>
              <a:t>…</a:t>
            </a:r>
            <a:r>
              <a:rPr lang="it-IT" sz="3600" b="1" dirty="0" smtClean="0"/>
              <a:t>e </a:t>
            </a:r>
            <a:r>
              <a:rPr lang="it-IT" sz="3600" b="1" dirty="0" smtClean="0">
                <a:solidFill>
                  <a:srgbClr val="FF2F92"/>
                </a:solidFill>
              </a:rPr>
              <a:t>non lascia nessuno INDIETRO</a:t>
            </a:r>
            <a:endParaRPr lang="it-IT" sz="3600" b="1" dirty="0">
              <a:solidFill>
                <a:srgbClr val="FF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753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                 persone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516835"/>
            <a:ext cx="10515600" cy="6096000"/>
          </a:xfr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13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600</a:t>
            </a:r>
            <a:endParaRPr lang="it-IT" sz="41300" b="1" dirty="0">
              <a:solidFill>
                <a:srgbClr val="FF2F92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8419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Segnaposto contenuto 2" descr="Segnaposto contenuto 2"/>
          <p:cNvPicPr>
            <a:picLocks noChangeAspect="1"/>
          </p:cNvPicPr>
          <p:nvPr/>
        </p:nvPicPr>
        <p:blipFill>
          <a:blip r:embed="rId2">
            <a:extLst/>
          </a:blip>
          <a:srcRect r="1323" b="25332"/>
          <a:stretch>
            <a:fillRect/>
          </a:stretch>
        </p:blipFill>
        <p:spPr>
          <a:xfrm>
            <a:off x="0" y="194853"/>
            <a:ext cx="12192001" cy="64795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424070"/>
            <a:ext cx="10515600" cy="5752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UN </a:t>
            </a:r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GRUPPO</a:t>
            </a: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 in COSTANTE CRESCITA </a:t>
            </a:r>
          </a:p>
          <a:p>
            <a:pPr marL="0" indent="0">
              <a:buNone/>
            </a:pP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DI </a:t>
            </a:r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PERSONE SERENE E MOTIVATE </a:t>
            </a: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CHE VINCONO PROFESSIONALMENTE, </a:t>
            </a:r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GUADAGNANO</a:t>
            </a: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,</a:t>
            </a:r>
          </a:p>
          <a:p>
            <a:pPr marL="0" indent="0">
              <a:buNone/>
            </a:pPr>
            <a:r>
              <a:rPr lang="it-IT" sz="4800" b="1" dirty="0" smtClean="0">
                <a:solidFill>
                  <a:srgbClr val="FF2F92"/>
                </a:solidFill>
                <a:latin typeface="Calibri" charset="0"/>
                <a:ea typeface="Calibri" charset="0"/>
                <a:cs typeface="Calibri" charset="0"/>
              </a:rPr>
              <a:t>MIGLIORANO LA LORO QUALITA’ DI VITA  il tutto GARANTENDO  LO SCAMBIO ACCORDATO PER </a:t>
            </a:r>
            <a:r>
              <a:rPr lang="it-IT" sz="48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PROSPERITA’ del  gruppo STESSO</a:t>
            </a:r>
            <a:endParaRPr lang="it-IT" sz="48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8951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3873708"/>
          </a:xfrm>
        </p:spPr>
        <p:txBody>
          <a:bodyPr>
            <a:noAutofit/>
          </a:bodyPr>
          <a:lstStyle/>
          <a:p>
            <a:r>
              <a:rPr lang="it-IT" sz="7200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CHI SCAMBIA NELLA TUA AZIENDA QUESTO RISULTATO ?</a:t>
            </a:r>
            <a:endParaRPr lang="it-IT" sz="7200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7584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L’INTUIZIONE dell’IMPRENDITORE</a:t>
            </a:r>
            <a:r>
              <a:rPr lang="mr-IN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it-IT" b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</a:br>
            <a:endParaRPr lang="it-IT" b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sz="6000" b="1" i="1" dirty="0" smtClean="0">
                <a:solidFill>
                  <a:srgbClr val="7030A0"/>
                </a:solidFill>
                <a:latin typeface="Calibri" charset="0"/>
                <a:ea typeface="Calibri" charset="0"/>
                <a:cs typeface="Calibri" charset="0"/>
              </a:rPr>
              <a:t>La storia di Riccardo e del suo gruppo di 12 persone</a:t>
            </a:r>
            <a:endParaRPr lang="it-IT" sz="6000" b="1" i="1" dirty="0">
              <a:solidFill>
                <a:srgbClr val="7030A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47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862</Words>
  <Application>Microsoft Macintosh PowerPoint</Application>
  <PresentationFormat>Widescreen</PresentationFormat>
  <Paragraphs>112</Paragraphs>
  <Slides>21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di Office</vt:lpstr>
      <vt:lpstr>Presentazione di PowerPoint</vt:lpstr>
      <vt:lpstr>PRENDERSI A CUORE LA REALIZZAZIONE DEL SUCCESSO DEL GRUPPO PASSA ATTRAVERSO LA DECISIONE DI NON FAR OTTENERE SCOPI FALLITI AD OGNI SINGOLO PREZIOSO MEMBRO</vt:lpstr>
      <vt:lpstr>Nella Nostra STORIA DI SUCCESSO</vt:lpstr>
      <vt:lpstr>UNA SQUADRA CHE CRESCE  da 5 anni alla media di +46%</vt:lpstr>
      <vt:lpstr>                                         persone</vt:lpstr>
      <vt:lpstr>Presentazione di PowerPoint</vt:lpstr>
      <vt:lpstr>Presentazione di PowerPoint</vt:lpstr>
      <vt:lpstr>CHI SCAMBIA NELLA TUA AZIENDA QUESTO RISULTATO ?</vt:lpstr>
      <vt:lpstr>L’INTUIZIONE dell’IMPRENDITORE… </vt:lpstr>
      <vt:lpstr>Presentazione di PowerPoint</vt:lpstr>
      <vt:lpstr>MUSCOLI SUPER ALLENATI   DELL’ALLENATORE VINCENTE</vt:lpstr>
      <vt:lpstr>Presentazione di PowerPoint</vt:lpstr>
      <vt:lpstr>PUOI NON ESSERE TU</vt:lpstr>
      <vt:lpstr>UNA PERSONA CHE SI DEDICHI ALLE PERSONE </vt:lpstr>
      <vt:lpstr>Se il collaboratore è lì nel tuo gruppo NON PUOI SOTTRARTI </vt:lpstr>
      <vt:lpstr>PER  ACCOMPAGNARLO ALLA VITTORIA  LA RELAZIONE NON PUO’ ESSERE SUPERFICIALE  DEVO CONOSCERE  LA VITA DELLA PERSONA, IL SUO CONTESTO, LA SUA STORIA </vt:lpstr>
      <vt:lpstr>QUANDO E CON CHI  SI APRONO LE PERSONE</vt:lpstr>
      <vt:lpstr>COSA INTENDO PER SCOPO FALLITO </vt:lpstr>
      <vt:lpstr>Presentazione di PowerPoint</vt:lpstr>
      <vt:lpstr>Così…  QUANDO IL NUCLEO SI ESPANDE </vt:lpstr>
      <vt:lpstr>VIDEO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Utente di Microsoft Office</cp:lastModifiedBy>
  <cp:revision>13</cp:revision>
  <dcterms:modified xsi:type="dcterms:W3CDTF">2018-10-21T20:12:22Z</dcterms:modified>
</cp:coreProperties>
</file>