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98"/>
  </p:notesMasterIdLst>
  <p:handoutMasterIdLst>
    <p:handoutMasterId r:id="rId99"/>
  </p:handoutMasterIdLst>
  <p:sldIdLst>
    <p:sldId id="333" r:id="rId2"/>
    <p:sldId id="526" r:id="rId3"/>
    <p:sldId id="527" r:id="rId4"/>
    <p:sldId id="336" r:id="rId5"/>
    <p:sldId id="528" r:id="rId6"/>
    <p:sldId id="419" r:id="rId7"/>
    <p:sldId id="351" r:id="rId8"/>
    <p:sldId id="352" r:id="rId9"/>
    <p:sldId id="353" r:id="rId10"/>
    <p:sldId id="354" r:id="rId11"/>
    <p:sldId id="369" r:id="rId12"/>
    <p:sldId id="371" r:id="rId13"/>
    <p:sldId id="372" r:id="rId14"/>
    <p:sldId id="370" r:id="rId15"/>
    <p:sldId id="420" r:id="rId16"/>
    <p:sldId id="422" r:id="rId17"/>
    <p:sldId id="572" r:id="rId18"/>
    <p:sldId id="573" r:id="rId19"/>
    <p:sldId id="574" r:id="rId20"/>
    <p:sldId id="575" r:id="rId21"/>
    <p:sldId id="576" r:id="rId22"/>
    <p:sldId id="516" r:id="rId23"/>
    <p:sldId id="517" r:id="rId24"/>
    <p:sldId id="518" r:id="rId25"/>
    <p:sldId id="433" r:id="rId26"/>
    <p:sldId id="476" r:id="rId27"/>
    <p:sldId id="483" r:id="rId28"/>
    <p:sldId id="373" r:id="rId29"/>
    <p:sldId id="428" r:id="rId30"/>
    <p:sldId id="429" r:id="rId31"/>
    <p:sldId id="430" r:id="rId32"/>
    <p:sldId id="356" r:id="rId33"/>
    <p:sldId id="427" r:id="rId34"/>
    <p:sldId id="409" r:id="rId35"/>
    <p:sldId id="377" r:id="rId36"/>
    <p:sldId id="376" r:id="rId37"/>
    <p:sldId id="529" r:id="rId38"/>
    <p:sldId id="431" r:id="rId39"/>
    <p:sldId id="549" r:id="rId40"/>
    <p:sldId id="550" r:id="rId41"/>
    <p:sldId id="551" r:id="rId42"/>
    <p:sldId id="380" r:id="rId43"/>
    <p:sldId id="484" r:id="rId44"/>
    <p:sldId id="390" r:id="rId45"/>
    <p:sldId id="432" r:id="rId46"/>
    <p:sldId id="460" r:id="rId47"/>
    <p:sldId id="461" r:id="rId48"/>
    <p:sldId id="462" r:id="rId49"/>
    <p:sldId id="463" r:id="rId50"/>
    <p:sldId id="464" r:id="rId51"/>
    <p:sldId id="465" r:id="rId52"/>
    <p:sldId id="442" r:id="rId53"/>
    <p:sldId id="443" r:id="rId54"/>
    <p:sldId id="445" r:id="rId55"/>
    <p:sldId id="446" r:id="rId56"/>
    <p:sldId id="577" r:id="rId57"/>
    <p:sldId id="444" r:id="rId58"/>
    <p:sldId id="548" r:id="rId59"/>
    <p:sldId id="547" r:id="rId60"/>
    <p:sldId id="571" r:id="rId61"/>
    <p:sldId id="570" r:id="rId62"/>
    <p:sldId id="448" r:id="rId63"/>
    <p:sldId id="489" r:id="rId64"/>
    <p:sldId id="490" r:id="rId65"/>
    <p:sldId id="452" r:id="rId66"/>
    <p:sldId id="494" r:id="rId67"/>
    <p:sldId id="495" r:id="rId68"/>
    <p:sldId id="496" r:id="rId69"/>
    <p:sldId id="498" r:id="rId70"/>
    <p:sldId id="499" r:id="rId71"/>
    <p:sldId id="501" r:id="rId72"/>
    <p:sldId id="502" r:id="rId73"/>
    <p:sldId id="453" r:id="rId74"/>
    <p:sldId id="503" r:id="rId75"/>
    <p:sldId id="504" r:id="rId76"/>
    <p:sldId id="466" r:id="rId77"/>
    <p:sldId id="521" r:id="rId78"/>
    <p:sldId id="553" r:id="rId79"/>
    <p:sldId id="554" r:id="rId80"/>
    <p:sldId id="555" r:id="rId81"/>
    <p:sldId id="556" r:id="rId82"/>
    <p:sldId id="557" r:id="rId83"/>
    <p:sldId id="457" r:id="rId84"/>
    <p:sldId id="505" r:id="rId85"/>
    <p:sldId id="509" r:id="rId86"/>
    <p:sldId id="510" r:id="rId87"/>
    <p:sldId id="511" r:id="rId88"/>
    <p:sldId id="580" r:id="rId89"/>
    <p:sldId id="530" r:id="rId90"/>
    <p:sldId id="531" r:id="rId91"/>
    <p:sldId id="532" r:id="rId92"/>
    <p:sldId id="533" r:id="rId93"/>
    <p:sldId id="534" r:id="rId94"/>
    <p:sldId id="535" r:id="rId95"/>
    <p:sldId id="536" r:id="rId96"/>
    <p:sldId id="326" r:id="rId97"/>
  </p:sldIdLst>
  <p:sldSz cx="9906000" cy="6858000" type="A4"/>
  <p:notesSz cx="9144000" cy="6858000"/>
  <p:defaultTextStyle>
    <a:defPPr marL="0" marR="0" indent="0" algn="l" defTabSz="914088"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045"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088"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132"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176"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220"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2264"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199308"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6352" algn="l" defTabSz="91408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26B71"/>
    <a:srgbClr val="0094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D"/>
          </a:solidFill>
        </a:fill>
      </a:tcStyle>
    </a:wholeTbl>
    <a:band2H>
      <a:tcTxStyle/>
      <a:tcStyle>
        <a:tcBdr/>
        <a:fill>
          <a:solidFill>
            <a:srgbClr val="E6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noFill/>
              <a:miter lim="400000"/>
            </a:ln>
          </a:insideV>
        </a:tcBdr>
        <a:fill>
          <a:solidFill>
            <a:srgbClr val="E6EEEF"/>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chemeClr val="accent1"/>
              </a:solidFill>
              <a:prstDash val="solid"/>
              <a:round/>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E6EEEF"/>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254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6E6E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6E6E6"/>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D"/>
          </a:solidFill>
        </a:fill>
      </a:tcStyle>
    </a:wholeTbl>
    <a:band2H>
      <a:tcTxStyle/>
      <a:tcStyle>
        <a:tcBdr/>
        <a:fill>
          <a:solidFill>
            <a:srgbClr val="E6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7CA"/>
          </a:solidFill>
        </a:fill>
      </a:tcStyle>
    </a:wholeTbl>
    <a:band2H>
      <a:tcTxStyle/>
      <a:tcStyle>
        <a:tcBdr/>
        <a:fill>
          <a:solidFill>
            <a:srgbClr val="FEF3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48" autoAdjust="0"/>
    <p:restoredTop sz="84040" autoAdjust="0"/>
  </p:normalViewPr>
  <p:slideViewPr>
    <p:cSldViewPr snapToGrid="0" snapToObjects="1">
      <p:cViewPr>
        <p:scale>
          <a:sx n="113" d="100"/>
          <a:sy n="113" d="100"/>
        </p:scale>
        <p:origin x="144" y="468"/>
      </p:cViewPr>
      <p:guideLst>
        <p:guide orient="horz" pos="2160"/>
        <p:guide pos="3120"/>
      </p:guideLst>
    </p:cSldViewPr>
  </p:slideViewPr>
  <p:outlineViewPr>
    <p:cViewPr>
      <p:scale>
        <a:sx n="33" d="100"/>
        <a:sy n="33" d="100"/>
      </p:scale>
      <p:origin x="0" y="17120"/>
    </p:cViewPr>
  </p:outlineViewPr>
  <p:notesTextViewPr>
    <p:cViewPr>
      <p:scale>
        <a:sx n="100" d="100"/>
        <a:sy n="100" d="100"/>
      </p:scale>
      <p:origin x="0" y="0"/>
    </p:cViewPr>
  </p:notesTextViewPr>
  <p:notesViewPr>
    <p:cSldViewPr snapToGrid="0" snapToObjects="1">
      <p:cViewPr varScale="1">
        <p:scale>
          <a:sx n="109" d="100"/>
          <a:sy n="109" d="100"/>
        </p:scale>
        <p:origin x="-2848" y="-120"/>
      </p:cViewPr>
      <p:guideLst>
        <p:guide orient="horz" pos="2880"/>
        <p:guide orient="horz" pos="2160"/>
        <p:guide pos="2160"/>
        <p:guide pos="288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812FC-F192-6742-A3F9-07923A10E300}" type="doc">
      <dgm:prSet loTypeId="urn:microsoft.com/office/officeart/2005/8/layout/target3" loCatId="" qsTypeId="urn:microsoft.com/office/officeart/2005/8/quickstyle/simple2" qsCatId="simple" csTypeId="urn:microsoft.com/office/officeart/2005/8/colors/colorful3" csCatId="colorful" phldr="1"/>
      <dgm:spPr/>
      <dgm:t>
        <a:bodyPr/>
        <a:lstStyle/>
        <a:p>
          <a:endParaRPr lang="en-US"/>
        </a:p>
      </dgm:t>
    </dgm:pt>
    <dgm:pt modelId="{7D1B212B-5465-564B-BD05-62039FA830A1}">
      <dgm:prSet phldrT="[Text]" custT="1"/>
      <dgm:spPr/>
      <dgm:t>
        <a:bodyPr/>
        <a:lstStyle/>
        <a:p>
          <a:r>
            <a:rPr lang="en-US" sz="2400" dirty="0" err="1" smtClean="0"/>
            <a:t>Gavetta</a:t>
          </a:r>
          <a:endParaRPr lang="en-US" sz="2400" dirty="0"/>
        </a:p>
      </dgm:t>
    </dgm:pt>
    <dgm:pt modelId="{B25FABE6-113E-924F-9FB9-CDE45D866DDD}" type="parTrans" cxnId="{76657523-8654-CF40-A3D5-2462ABD3123C}">
      <dgm:prSet/>
      <dgm:spPr/>
      <dgm:t>
        <a:bodyPr/>
        <a:lstStyle/>
        <a:p>
          <a:endParaRPr lang="en-US"/>
        </a:p>
      </dgm:t>
    </dgm:pt>
    <dgm:pt modelId="{2616EC18-7A3C-9B4D-9747-F60733C09D11}" type="sibTrans" cxnId="{76657523-8654-CF40-A3D5-2462ABD3123C}">
      <dgm:prSet/>
      <dgm:spPr/>
      <dgm:t>
        <a:bodyPr/>
        <a:lstStyle/>
        <a:p>
          <a:endParaRPr lang="en-US"/>
        </a:p>
      </dgm:t>
    </dgm:pt>
    <dgm:pt modelId="{10FA54E5-8B8C-1A4E-B9E4-0F4A12C67DB2}">
      <dgm:prSet phldrT="[Text]" custT="1"/>
      <dgm:spPr/>
      <dgm:t>
        <a:bodyPr/>
        <a:lstStyle/>
        <a:p>
          <a:r>
            <a:rPr lang="en-US" sz="2000" dirty="0" err="1" smtClean="0"/>
            <a:t>Significato</a:t>
          </a:r>
          <a:r>
            <a:rPr lang="en-US" sz="2000" dirty="0" smtClean="0"/>
            <a:t> Vs </a:t>
          </a:r>
          <a:r>
            <a:rPr lang="en-US" sz="2000" dirty="0" err="1" smtClean="0"/>
            <a:t>Felicità</a:t>
          </a:r>
          <a:endParaRPr lang="en-US" sz="2000" dirty="0"/>
        </a:p>
      </dgm:t>
    </dgm:pt>
    <dgm:pt modelId="{964A9A96-E35A-F848-9BC3-6734C25F1E09}" type="parTrans" cxnId="{B7487227-AF1B-F149-A14F-B212BC23299B}">
      <dgm:prSet/>
      <dgm:spPr/>
      <dgm:t>
        <a:bodyPr/>
        <a:lstStyle/>
        <a:p>
          <a:endParaRPr lang="en-US"/>
        </a:p>
      </dgm:t>
    </dgm:pt>
    <dgm:pt modelId="{A84899EF-B32C-FC4C-98CD-D36A85A46361}" type="sibTrans" cxnId="{B7487227-AF1B-F149-A14F-B212BC23299B}">
      <dgm:prSet/>
      <dgm:spPr/>
      <dgm:t>
        <a:bodyPr/>
        <a:lstStyle/>
        <a:p>
          <a:endParaRPr lang="en-US"/>
        </a:p>
      </dgm:t>
    </dgm:pt>
    <dgm:pt modelId="{13030402-724A-7840-B889-3540E5256214}">
      <dgm:prSet phldrT="[Text]" custT="1"/>
      <dgm:spPr/>
      <dgm:t>
        <a:bodyPr/>
        <a:lstStyle/>
        <a:p>
          <a:r>
            <a:rPr lang="en-US" sz="2000" dirty="0" err="1" smtClean="0"/>
            <a:t>Crea</a:t>
          </a:r>
          <a:r>
            <a:rPr lang="en-US" sz="2000" dirty="0" smtClean="0"/>
            <a:t> </a:t>
          </a:r>
          <a:r>
            <a:rPr lang="en-US" sz="2000" dirty="0" err="1" smtClean="0"/>
            <a:t>lavoro</a:t>
          </a:r>
          <a:r>
            <a:rPr lang="en-US" sz="2000" dirty="0" smtClean="0"/>
            <a:t>, non </a:t>
          </a:r>
          <a:r>
            <a:rPr lang="en-US" sz="2000" dirty="0" err="1" smtClean="0"/>
            <a:t>cercarlo</a:t>
          </a:r>
          <a:endParaRPr lang="en-US" sz="2000" dirty="0"/>
        </a:p>
      </dgm:t>
    </dgm:pt>
    <dgm:pt modelId="{AAF744E4-16EC-624B-A1EB-BBA6FC9B8632}" type="parTrans" cxnId="{11874880-7B70-0945-9121-D8A11205607E}">
      <dgm:prSet/>
      <dgm:spPr/>
      <dgm:t>
        <a:bodyPr/>
        <a:lstStyle/>
        <a:p>
          <a:endParaRPr lang="en-US"/>
        </a:p>
      </dgm:t>
    </dgm:pt>
    <dgm:pt modelId="{B4CD8C5D-0D4E-6043-845C-AB9CF2FF3485}" type="sibTrans" cxnId="{11874880-7B70-0945-9121-D8A11205607E}">
      <dgm:prSet/>
      <dgm:spPr/>
      <dgm:t>
        <a:bodyPr/>
        <a:lstStyle/>
        <a:p>
          <a:endParaRPr lang="en-US"/>
        </a:p>
      </dgm:t>
    </dgm:pt>
    <dgm:pt modelId="{58E1954D-7D2D-4645-B96A-568AB3DCDA63}">
      <dgm:prSet phldrT="[Text]" custT="1"/>
      <dgm:spPr/>
      <dgm:t>
        <a:bodyPr/>
        <a:lstStyle/>
        <a:p>
          <a:r>
            <a:rPr lang="en-US" sz="2000" dirty="0" err="1" smtClean="0"/>
            <a:t>Considerati</a:t>
          </a:r>
          <a:r>
            <a:rPr lang="en-US" sz="2000" dirty="0" smtClean="0"/>
            <a:t> causa</a:t>
          </a:r>
          <a:endParaRPr lang="en-US" sz="2000" dirty="0"/>
        </a:p>
      </dgm:t>
    </dgm:pt>
    <dgm:pt modelId="{DBD48916-04B1-144E-829F-CCE96FFA58F4}" type="parTrans" cxnId="{1F1AE12F-5AB2-414D-90C2-6DF353E38F1C}">
      <dgm:prSet/>
      <dgm:spPr/>
      <dgm:t>
        <a:bodyPr/>
        <a:lstStyle/>
        <a:p>
          <a:endParaRPr lang="en-US"/>
        </a:p>
      </dgm:t>
    </dgm:pt>
    <dgm:pt modelId="{C0287088-22F7-044E-BD04-D094307E1B80}" type="sibTrans" cxnId="{1F1AE12F-5AB2-414D-90C2-6DF353E38F1C}">
      <dgm:prSet/>
      <dgm:spPr/>
      <dgm:t>
        <a:bodyPr/>
        <a:lstStyle/>
        <a:p>
          <a:endParaRPr lang="en-US"/>
        </a:p>
      </dgm:t>
    </dgm:pt>
    <dgm:pt modelId="{05DB6D5C-6CB1-CC4E-96EE-5676C3CA8703}">
      <dgm:prSet phldrT="[Text]"/>
      <dgm:spPr/>
      <dgm:t>
        <a:bodyPr/>
        <a:lstStyle/>
        <a:p>
          <a:r>
            <a:rPr lang="en-US" dirty="0" smtClean="0"/>
            <a:t>...</a:t>
          </a:r>
          <a:endParaRPr lang="en-US" dirty="0"/>
        </a:p>
      </dgm:t>
    </dgm:pt>
    <dgm:pt modelId="{C5DD2EF6-98A5-9749-AE63-C3C8EA297933}">
      <dgm:prSet phldrT="[Text]"/>
      <dgm:spPr/>
      <dgm:t>
        <a:bodyPr/>
        <a:lstStyle/>
        <a:p>
          <a:r>
            <a:rPr lang="en-US" dirty="0" smtClean="0"/>
            <a:t>Pareto</a:t>
          </a:r>
          <a:endParaRPr lang="en-US" dirty="0"/>
        </a:p>
      </dgm:t>
    </dgm:pt>
    <dgm:pt modelId="{7A07F4F8-713B-5C4A-A23F-283E5F4C5481}">
      <dgm:prSet phldrT="[Text]"/>
      <dgm:spPr/>
      <dgm:t>
        <a:bodyPr/>
        <a:lstStyle/>
        <a:p>
          <a:r>
            <a:rPr lang="en-US" dirty="0" err="1" smtClean="0"/>
            <a:t>Lavora</a:t>
          </a:r>
          <a:r>
            <a:rPr lang="en-US" dirty="0" smtClean="0"/>
            <a:t> </a:t>
          </a:r>
          <a:r>
            <a:rPr lang="en-US" dirty="0" err="1" smtClean="0"/>
            <a:t>sul</a:t>
          </a:r>
          <a:r>
            <a:rPr lang="en-US" dirty="0" smtClean="0"/>
            <a:t> Mindset</a:t>
          </a:r>
          <a:endParaRPr lang="en-US" dirty="0"/>
        </a:p>
      </dgm:t>
    </dgm:pt>
    <dgm:pt modelId="{8B43AF66-3BA1-FE4F-990B-B7502BF8FFD0}">
      <dgm:prSet phldrT="[Text]" custT="1"/>
      <dgm:spPr/>
      <dgm:t>
        <a:bodyPr/>
        <a:lstStyle/>
        <a:p>
          <a:r>
            <a:rPr lang="en-US" sz="2100" dirty="0" err="1" smtClean="0"/>
            <a:t>Imprenditore</a:t>
          </a:r>
          <a:endParaRPr lang="en-US" sz="2100" dirty="0"/>
        </a:p>
      </dgm:t>
    </dgm:pt>
    <dgm:pt modelId="{75E0C434-6403-714C-8068-77DFE17B2206}" type="sibTrans" cxnId="{1AA7A679-F0E4-DE48-B2A7-482B1F4C7533}">
      <dgm:prSet/>
      <dgm:spPr/>
      <dgm:t>
        <a:bodyPr/>
        <a:lstStyle/>
        <a:p>
          <a:endParaRPr lang="en-US"/>
        </a:p>
      </dgm:t>
    </dgm:pt>
    <dgm:pt modelId="{E92999F7-E099-8C4A-8806-21A2A5643867}" type="parTrans" cxnId="{1AA7A679-F0E4-DE48-B2A7-482B1F4C7533}">
      <dgm:prSet/>
      <dgm:spPr/>
      <dgm:t>
        <a:bodyPr/>
        <a:lstStyle/>
        <a:p>
          <a:endParaRPr lang="en-US"/>
        </a:p>
      </dgm:t>
    </dgm:pt>
    <dgm:pt modelId="{85927B95-FF9D-BF4F-AC57-F1E202436A55}" type="sibTrans" cxnId="{110F5F3C-5C70-884A-96B6-E71718064858}">
      <dgm:prSet/>
      <dgm:spPr/>
      <dgm:t>
        <a:bodyPr/>
        <a:lstStyle/>
        <a:p>
          <a:endParaRPr lang="en-US"/>
        </a:p>
      </dgm:t>
    </dgm:pt>
    <dgm:pt modelId="{A2FED6F9-DBD7-5E4D-9229-78416C05169B}" type="parTrans" cxnId="{110F5F3C-5C70-884A-96B6-E71718064858}">
      <dgm:prSet/>
      <dgm:spPr/>
      <dgm:t>
        <a:bodyPr/>
        <a:lstStyle/>
        <a:p>
          <a:endParaRPr lang="en-US"/>
        </a:p>
      </dgm:t>
    </dgm:pt>
    <dgm:pt modelId="{5C31F04E-F90C-8F46-A70C-BD91D3746BD5}" type="sibTrans" cxnId="{97E3BDBC-1526-D343-9671-40A8ADCF3E19}">
      <dgm:prSet/>
      <dgm:spPr/>
      <dgm:t>
        <a:bodyPr/>
        <a:lstStyle/>
        <a:p>
          <a:endParaRPr lang="en-US"/>
        </a:p>
      </dgm:t>
    </dgm:pt>
    <dgm:pt modelId="{58082E83-FA94-7847-AD41-92F4BB68F27F}" type="parTrans" cxnId="{97E3BDBC-1526-D343-9671-40A8ADCF3E19}">
      <dgm:prSet/>
      <dgm:spPr/>
      <dgm:t>
        <a:bodyPr/>
        <a:lstStyle/>
        <a:p>
          <a:endParaRPr lang="en-US"/>
        </a:p>
      </dgm:t>
    </dgm:pt>
    <dgm:pt modelId="{FEA1F4D8-1A55-0F43-AB98-B26A85363088}" type="sibTrans" cxnId="{190DEDAF-F326-2848-A459-3E8BDB495F8E}">
      <dgm:prSet/>
      <dgm:spPr/>
      <dgm:t>
        <a:bodyPr/>
        <a:lstStyle/>
        <a:p>
          <a:endParaRPr lang="en-US"/>
        </a:p>
      </dgm:t>
    </dgm:pt>
    <dgm:pt modelId="{D69E013E-C025-F245-BC0B-40B9A7F6A5B6}" type="parTrans" cxnId="{190DEDAF-F326-2848-A459-3E8BDB495F8E}">
      <dgm:prSet/>
      <dgm:spPr/>
      <dgm:t>
        <a:bodyPr/>
        <a:lstStyle/>
        <a:p>
          <a:endParaRPr lang="en-US"/>
        </a:p>
      </dgm:t>
    </dgm:pt>
    <dgm:pt modelId="{BE3B7C18-12FB-7044-AC09-26B5DCA9E3D1}">
      <dgm:prSet phldrT="[Text]"/>
      <dgm:spPr/>
      <dgm:t>
        <a:bodyPr/>
        <a:lstStyle/>
        <a:p>
          <a:r>
            <a:rPr lang="en-US" dirty="0" smtClean="0"/>
            <a:t>Non </a:t>
          </a:r>
          <a:r>
            <a:rPr lang="en-US" dirty="0" err="1" smtClean="0"/>
            <a:t>insistere</a:t>
          </a:r>
          <a:r>
            <a:rPr lang="en-US" dirty="0" smtClean="0"/>
            <a:t> a </a:t>
          </a:r>
          <a:r>
            <a:rPr lang="en-US" dirty="0" err="1" smtClean="0"/>
            <a:t>cambiare</a:t>
          </a:r>
          <a:r>
            <a:rPr lang="en-US" dirty="0" smtClean="0"/>
            <a:t> le </a:t>
          </a:r>
          <a:r>
            <a:rPr lang="en-US" dirty="0" err="1" smtClean="0"/>
            <a:t>persone</a:t>
          </a:r>
          <a:endParaRPr lang="en-US" dirty="0"/>
        </a:p>
      </dgm:t>
    </dgm:pt>
    <dgm:pt modelId="{A4711B02-34D9-784B-B696-AB7B0E47375B}">
      <dgm:prSet phldrT="[Text]"/>
      <dgm:spPr/>
      <dgm:t>
        <a:bodyPr/>
        <a:lstStyle/>
        <a:p>
          <a:r>
            <a:rPr lang="en-US" dirty="0" smtClean="0"/>
            <a:t>Mete e </a:t>
          </a:r>
          <a:r>
            <a:rPr lang="en-US" dirty="0" err="1" smtClean="0"/>
            <a:t>Valori</a:t>
          </a:r>
          <a:endParaRPr lang="en-US" dirty="0"/>
        </a:p>
      </dgm:t>
    </dgm:pt>
    <dgm:pt modelId="{456EE0B9-3C64-0641-BA56-FFFEE8C44E06}">
      <dgm:prSet phldrT="[Text]"/>
      <dgm:spPr/>
      <dgm:t>
        <a:bodyPr/>
        <a:lstStyle/>
        <a:p>
          <a:r>
            <a:rPr lang="en-US" dirty="0" smtClean="0"/>
            <a:t>La vita NON </a:t>
          </a:r>
          <a:r>
            <a:rPr lang="en-US" dirty="0" err="1" smtClean="0"/>
            <a:t>è</a:t>
          </a:r>
          <a:r>
            <a:rPr lang="en-US" dirty="0" smtClean="0"/>
            <a:t> breve</a:t>
          </a:r>
          <a:endParaRPr lang="en-US" dirty="0"/>
        </a:p>
      </dgm:t>
    </dgm:pt>
    <dgm:pt modelId="{9727C8A0-54D9-C946-817F-27B816785358}">
      <dgm:prSet phldrT="[Text]" custT="1"/>
      <dgm:spPr/>
      <dgm:t>
        <a:bodyPr/>
        <a:lstStyle/>
        <a:p>
          <a:r>
            <a:rPr lang="en-US" sz="1900" dirty="0" err="1" smtClean="0"/>
            <a:t>Psicoterapeuta</a:t>
          </a:r>
          <a:endParaRPr lang="en-US" sz="1900" dirty="0"/>
        </a:p>
      </dgm:t>
    </dgm:pt>
    <dgm:pt modelId="{929F79D1-4610-2449-B4FB-94738F1D5241}" type="sibTrans" cxnId="{A9E3BAA7-E635-244E-9BD7-01193AB5736D}">
      <dgm:prSet/>
      <dgm:spPr/>
      <dgm:t>
        <a:bodyPr/>
        <a:lstStyle/>
        <a:p>
          <a:endParaRPr lang="en-US"/>
        </a:p>
      </dgm:t>
    </dgm:pt>
    <dgm:pt modelId="{A9DB86E5-2653-434A-A6A1-0AB2EEF3452D}" type="parTrans" cxnId="{A9E3BAA7-E635-244E-9BD7-01193AB5736D}">
      <dgm:prSet/>
      <dgm:spPr/>
      <dgm:t>
        <a:bodyPr/>
        <a:lstStyle/>
        <a:p>
          <a:endParaRPr lang="en-US"/>
        </a:p>
      </dgm:t>
    </dgm:pt>
    <dgm:pt modelId="{722179C6-F9E2-6D42-A2DB-C2A0E986B073}" type="sibTrans" cxnId="{271799B2-5271-274A-8A4F-90C4F187C3B5}">
      <dgm:prSet/>
      <dgm:spPr/>
      <dgm:t>
        <a:bodyPr/>
        <a:lstStyle/>
        <a:p>
          <a:endParaRPr lang="en-US"/>
        </a:p>
      </dgm:t>
    </dgm:pt>
    <dgm:pt modelId="{D503E82B-C562-3446-8715-F9E4DBDA5806}" type="parTrans" cxnId="{271799B2-5271-274A-8A4F-90C4F187C3B5}">
      <dgm:prSet/>
      <dgm:spPr/>
      <dgm:t>
        <a:bodyPr/>
        <a:lstStyle/>
        <a:p>
          <a:endParaRPr lang="en-US"/>
        </a:p>
      </dgm:t>
    </dgm:pt>
    <dgm:pt modelId="{9A274016-8647-EB4C-965E-BEADC9A38C20}" type="sibTrans" cxnId="{D9DD2D31-12EB-6445-8F90-DE028D932EEC}">
      <dgm:prSet/>
      <dgm:spPr/>
      <dgm:t>
        <a:bodyPr/>
        <a:lstStyle/>
        <a:p>
          <a:endParaRPr lang="en-US"/>
        </a:p>
      </dgm:t>
    </dgm:pt>
    <dgm:pt modelId="{A705A6BA-72CF-214B-ADC7-C81FADFD0C26}" type="parTrans" cxnId="{D9DD2D31-12EB-6445-8F90-DE028D932EEC}">
      <dgm:prSet/>
      <dgm:spPr/>
      <dgm:t>
        <a:bodyPr/>
        <a:lstStyle/>
        <a:p>
          <a:endParaRPr lang="en-US"/>
        </a:p>
      </dgm:t>
    </dgm:pt>
    <dgm:pt modelId="{F3BD15ED-BBCE-5E4E-9F78-EEEF87D390C6}" type="sibTrans" cxnId="{5B99ADCD-FF74-CF4A-B5E5-8D0BDE092599}">
      <dgm:prSet/>
      <dgm:spPr/>
      <dgm:t>
        <a:bodyPr/>
        <a:lstStyle/>
        <a:p>
          <a:endParaRPr lang="en-US"/>
        </a:p>
      </dgm:t>
    </dgm:pt>
    <dgm:pt modelId="{317EDEC8-A48E-164D-AF81-8CD33F9EE558}" type="parTrans" cxnId="{5B99ADCD-FF74-CF4A-B5E5-8D0BDE092599}">
      <dgm:prSet/>
      <dgm:spPr/>
      <dgm:t>
        <a:bodyPr/>
        <a:lstStyle/>
        <a:p>
          <a:endParaRPr lang="en-US"/>
        </a:p>
      </dgm:t>
    </dgm:pt>
    <dgm:pt modelId="{7FC3B106-AF96-8F4B-A46E-AFC480EAE497}">
      <dgm:prSet phldrT="[Text]"/>
      <dgm:spPr/>
      <dgm:t>
        <a:bodyPr/>
        <a:lstStyle/>
        <a:p>
          <a:r>
            <a:rPr lang="en-US" dirty="0" err="1" smtClean="0"/>
            <a:t>Più</a:t>
          </a:r>
          <a:r>
            <a:rPr lang="en-US" dirty="0" smtClean="0"/>
            <a:t> </a:t>
          </a:r>
          <a:r>
            <a:rPr lang="en-US" dirty="0" err="1" smtClean="0"/>
            <a:t>dai</a:t>
          </a:r>
          <a:r>
            <a:rPr lang="en-US" dirty="0" smtClean="0"/>
            <a:t> </a:t>
          </a:r>
          <a:r>
            <a:rPr lang="en-US" dirty="0" err="1" smtClean="0"/>
            <a:t>più</a:t>
          </a:r>
          <a:r>
            <a:rPr lang="en-US" dirty="0" smtClean="0"/>
            <a:t> </a:t>
          </a:r>
          <a:r>
            <a:rPr lang="en-US" dirty="0" err="1" smtClean="0"/>
            <a:t>hai</a:t>
          </a:r>
          <a:r>
            <a:rPr lang="en-US" dirty="0" smtClean="0"/>
            <a:t> (se </a:t>
          </a:r>
          <a:r>
            <a:rPr lang="en-US" dirty="0" err="1" smtClean="0"/>
            <a:t>vuoi</a:t>
          </a:r>
          <a:r>
            <a:rPr lang="en-US" dirty="0" smtClean="0"/>
            <a:t> di </a:t>
          </a:r>
          <a:r>
            <a:rPr lang="en-US" dirty="0" err="1" smtClean="0"/>
            <a:t>più</a:t>
          </a:r>
          <a:r>
            <a:rPr lang="en-US" dirty="0" smtClean="0"/>
            <a:t> </a:t>
          </a:r>
          <a:r>
            <a:rPr lang="en-US" dirty="0" err="1" smtClean="0"/>
            <a:t>diventa</a:t>
          </a:r>
          <a:r>
            <a:rPr lang="en-US" dirty="0" smtClean="0"/>
            <a:t> di </a:t>
          </a:r>
          <a:r>
            <a:rPr lang="en-US" dirty="0" err="1" smtClean="0"/>
            <a:t>più</a:t>
          </a:r>
          <a:r>
            <a:rPr lang="en-US" dirty="0" smtClean="0"/>
            <a:t>)</a:t>
          </a:r>
          <a:endParaRPr lang="en-US" dirty="0"/>
        </a:p>
      </dgm:t>
    </dgm:pt>
    <dgm:pt modelId="{199EDF12-7E55-9542-9270-9F2FEFC56423}">
      <dgm:prSet phldrT="[Text]"/>
      <dgm:spPr/>
      <dgm:t>
        <a:bodyPr/>
        <a:lstStyle/>
        <a:p>
          <a:r>
            <a:rPr lang="en-US" dirty="0" smtClean="0"/>
            <a:t>Il </a:t>
          </a:r>
          <a:r>
            <a:rPr lang="en-US" dirty="0" err="1" smtClean="0"/>
            <a:t>valore</a:t>
          </a:r>
          <a:r>
            <a:rPr lang="en-US" dirty="0" smtClean="0"/>
            <a:t> </a:t>
          </a:r>
          <a:r>
            <a:rPr lang="en-US" dirty="0" err="1" smtClean="0"/>
            <a:t>degli</a:t>
          </a:r>
          <a:r>
            <a:rPr lang="en-US" dirty="0" smtClean="0"/>
            <a:t> </a:t>
          </a:r>
          <a:r>
            <a:rPr lang="en-US" dirty="0" err="1" smtClean="0"/>
            <a:t>obiettivi</a:t>
          </a:r>
          <a:endParaRPr lang="en-US" dirty="0"/>
        </a:p>
      </dgm:t>
    </dgm:pt>
    <dgm:pt modelId="{6703AE9A-B9C2-2940-8020-F0F4889F7B01}">
      <dgm:prSet phldrT="[Text]"/>
      <dgm:spPr/>
      <dgm:t>
        <a:bodyPr/>
        <a:lstStyle/>
        <a:p>
          <a:r>
            <a:rPr lang="en-US" dirty="0" smtClean="0"/>
            <a:t>Zona di comfort</a:t>
          </a:r>
          <a:endParaRPr lang="en-US" dirty="0"/>
        </a:p>
      </dgm:t>
    </dgm:pt>
    <dgm:pt modelId="{55AFC085-C082-8642-B016-524F3F864AB2}">
      <dgm:prSet phldrT="[Text]" custT="1"/>
      <dgm:spPr/>
      <dgm:t>
        <a:bodyPr/>
        <a:lstStyle/>
        <a:p>
          <a:r>
            <a:rPr lang="en-US" sz="1900" dirty="0" err="1" smtClean="0"/>
            <a:t>Comunicatore</a:t>
          </a:r>
          <a:endParaRPr lang="en-US" sz="1900" dirty="0"/>
        </a:p>
      </dgm:t>
    </dgm:pt>
    <dgm:pt modelId="{7F8260A0-E0CF-C849-B285-6A2B736CC155}" type="sibTrans" cxnId="{1A63375C-2FFD-FF48-A98D-40FD7E40C217}">
      <dgm:prSet/>
      <dgm:spPr/>
      <dgm:t>
        <a:bodyPr/>
        <a:lstStyle/>
        <a:p>
          <a:endParaRPr lang="en-US"/>
        </a:p>
      </dgm:t>
    </dgm:pt>
    <dgm:pt modelId="{16ACED35-9FAC-6F4F-B738-81ED17775C6B}" type="parTrans" cxnId="{1A63375C-2FFD-FF48-A98D-40FD7E40C217}">
      <dgm:prSet/>
      <dgm:spPr/>
      <dgm:t>
        <a:bodyPr/>
        <a:lstStyle/>
        <a:p>
          <a:endParaRPr lang="en-US"/>
        </a:p>
      </dgm:t>
    </dgm:pt>
    <dgm:pt modelId="{08DFA06D-875E-D547-A8F2-40671C070DBB}" type="sibTrans" cxnId="{F17A5D05-3FCE-E74C-AC61-3D60EF642E60}">
      <dgm:prSet/>
      <dgm:spPr/>
      <dgm:t>
        <a:bodyPr/>
        <a:lstStyle/>
        <a:p>
          <a:endParaRPr lang="en-US"/>
        </a:p>
      </dgm:t>
    </dgm:pt>
    <dgm:pt modelId="{BEF60D24-2BD1-4540-B8AD-8E481D3BDB0A}" type="parTrans" cxnId="{F17A5D05-3FCE-E74C-AC61-3D60EF642E60}">
      <dgm:prSet/>
      <dgm:spPr/>
      <dgm:t>
        <a:bodyPr/>
        <a:lstStyle/>
        <a:p>
          <a:endParaRPr lang="en-US"/>
        </a:p>
      </dgm:t>
    </dgm:pt>
    <dgm:pt modelId="{0102DBCE-9894-9A43-A2E9-414DA3910043}" type="sibTrans" cxnId="{99237F22-C45F-F74D-8328-86369684FC0E}">
      <dgm:prSet/>
      <dgm:spPr/>
      <dgm:t>
        <a:bodyPr/>
        <a:lstStyle/>
        <a:p>
          <a:endParaRPr lang="en-US"/>
        </a:p>
      </dgm:t>
    </dgm:pt>
    <dgm:pt modelId="{C1CA0A4D-C5E3-7248-A6E0-6808F2D76EF6}" type="parTrans" cxnId="{99237F22-C45F-F74D-8328-86369684FC0E}">
      <dgm:prSet/>
      <dgm:spPr/>
      <dgm:t>
        <a:bodyPr/>
        <a:lstStyle/>
        <a:p>
          <a:endParaRPr lang="en-US"/>
        </a:p>
      </dgm:t>
    </dgm:pt>
    <dgm:pt modelId="{708C6605-34A7-6C4C-A816-3267531FE110}" type="sibTrans" cxnId="{087DC07B-FAAF-A54B-98F0-FCFB4F4B6E83}">
      <dgm:prSet/>
      <dgm:spPr/>
      <dgm:t>
        <a:bodyPr/>
        <a:lstStyle/>
        <a:p>
          <a:endParaRPr lang="en-US"/>
        </a:p>
      </dgm:t>
    </dgm:pt>
    <dgm:pt modelId="{4002769F-28EF-8A43-A7A8-97F8A517C6E3}" type="parTrans" cxnId="{087DC07B-FAAF-A54B-98F0-FCFB4F4B6E83}">
      <dgm:prSet/>
      <dgm:spPr/>
      <dgm:t>
        <a:bodyPr/>
        <a:lstStyle/>
        <a:p>
          <a:endParaRPr lang="en-US"/>
        </a:p>
      </dgm:t>
    </dgm:pt>
    <dgm:pt modelId="{63E47A61-7663-0C4D-8B5C-B81C31CAFF47}" type="pres">
      <dgm:prSet presAssocID="{C30812FC-F192-6742-A3F9-07923A10E300}" presName="Name0" presStyleCnt="0">
        <dgm:presLayoutVars>
          <dgm:chMax val="7"/>
          <dgm:dir/>
          <dgm:animLvl val="lvl"/>
          <dgm:resizeHandles val="exact"/>
        </dgm:presLayoutVars>
      </dgm:prSet>
      <dgm:spPr/>
      <dgm:t>
        <a:bodyPr/>
        <a:lstStyle/>
        <a:p>
          <a:endParaRPr lang="it-IT"/>
        </a:p>
      </dgm:t>
    </dgm:pt>
    <dgm:pt modelId="{C41C162E-EB0C-2F4F-9473-F2E8FE32AC40}" type="pres">
      <dgm:prSet presAssocID="{7D1B212B-5465-564B-BD05-62039FA830A1}" presName="circle1" presStyleLbl="node1" presStyleIdx="0" presStyleCnt="4"/>
      <dgm:spPr/>
    </dgm:pt>
    <dgm:pt modelId="{68E300E9-C7F2-464D-B4F2-19BAB3EFD2A7}" type="pres">
      <dgm:prSet presAssocID="{7D1B212B-5465-564B-BD05-62039FA830A1}" presName="space" presStyleCnt="0"/>
      <dgm:spPr/>
    </dgm:pt>
    <dgm:pt modelId="{F09A7DBE-621D-8845-9C2E-0808A734B222}" type="pres">
      <dgm:prSet presAssocID="{7D1B212B-5465-564B-BD05-62039FA830A1}" presName="rect1" presStyleLbl="alignAcc1" presStyleIdx="0" presStyleCnt="4"/>
      <dgm:spPr/>
      <dgm:t>
        <a:bodyPr/>
        <a:lstStyle/>
        <a:p>
          <a:endParaRPr lang="it-IT"/>
        </a:p>
      </dgm:t>
    </dgm:pt>
    <dgm:pt modelId="{35A5CBA8-578A-684B-BEF8-B3A8ADF5197F}" type="pres">
      <dgm:prSet presAssocID="{55AFC085-C082-8642-B016-524F3F864AB2}" presName="vertSpace2" presStyleLbl="node1" presStyleIdx="0" presStyleCnt="4"/>
      <dgm:spPr/>
    </dgm:pt>
    <dgm:pt modelId="{840BC8F7-20BC-E04B-8FD5-B5D91C064160}" type="pres">
      <dgm:prSet presAssocID="{55AFC085-C082-8642-B016-524F3F864AB2}" presName="circle2" presStyleLbl="node1" presStyleIdx="1" presStyleCnt="4"/>
      <dgm:spPr/>
    </dgm:pt>
    <dgm:pt modelId="{C5B91CCC-8988-AC49-A83D-4D404EE98366}" type="pres">
      <dgm:prSet presAssocID="{55AFC085-C082-8642-B016-524F3F864AB2}" presName="rect2" presStyleLbl="alignAcc1" presStyleIdx="1" presStyleCnt="4"/>
      <dgm:spPr/>
      <dgm:t>
        <a:bodyPr/>
        <a:lstStyle/>
        <a:p>
          <a:endParaRPr lang="it-IT"/>
        </a:p>
      </dgm:t>
    </dgm:pt>
    <dgm:pt modelId="{248BB53F-EA42-C345-9B42-44D613F962ED}" type="pres">
      <dgm:prSet presAssocID="{9727C8A0-54D9-C946-817F-27B816785358}" presName="vertSpace3" presStyleLbl="node1" presStyleIdx="1" presStyleCnt="4"/>
      <dgm:spPr/>
    </dgm:pt>
    <dgm:pt modelId="{7339F94B-B99A-BB4E-8548-7D19EAAF6F92}" type="pres">
      <dgm:prSet presAssocID="{9727C8A0-54D9-C946-817F-27B816785358}" presName="circle3" presStyleLbl="node1" presStyleIdx="2" presStyleCnt="4"/>
      <dgm:spPr/>
    </dgm:pt>
    <dgm:pt modelId="{4EADF7FC-38B0-6E48-A2A4-A967235A4C61}" type="pres">
      <dgm:prSet presAssocID="{9727C8A0-54D9-C946-817F-27B816785358}" presName="rect3" presStyleLbl="alignAcc1" presStyleIdx="2" presStyleCnt="4"/>
      <dgm:spPr/>
      <dgm:t>
        <a:bodyPr/>
        <a:lstStyle/>
        <a:p>
          <a:endParaRPr lang="it-IT"/>
        </a:p>
      </dgm:t>
    </dgm:pt>
    <dgm:pt modelId="{19D4C58B-4AA7-C944-8FBE-3769BF2A9A6E}" type="pres">
      <dgm:prSet presAssocID="{8B43AF66-3BA1-FE4F-990B-B7502BF8FFD0}" presName="vertSpace4" presStyleLbl="node1" presStyleIdx="2" presStyleCnt="4"/>
      <dgm:spPr/>
    </dgm:pt>
    <dgm:pt modelId="{98DEEDB7-5FFC-FF4C-888A-E0744C532F9B}" type="pres">
      <dgm:prSet presAssocID="{8B43AF66-3BA1-FE4F-990B-B7502BF8FFD0}" presName="circle4" presStyleLbl="node1" presStyleIdx="3" presStyleCnt="4"/>
      <dgm:spPr/>
    </dgm:pt>
    <dgm:pt modelId="{B0EFEE5E-2D33-3C40-A36D-B2E63E49302C}" type="pres">
      <dgm:prSet presAssocID="{8B43AF66-3BA1-FE4F-990B-B7502BF8FFD0}" presName="rect4" presStyleLbl="alignAcc1" presStyleIdx="3" presStyleCnt="4"/>
      <dgm:spPr/>
      <dgm:t>
        <a:bodyPr/>
        <a:lstStyle/>
        <a:p>
          <a:endParaRPr lang="it-IT"/>
        </a:p>
      </dgm:t>
    </dgm:pt>
    <dgm:pt modelId="{00B92320-4B20-104E-AF8B-6A8EA77E53F7}" type="pres">
      <dgm:prSet presAssocID="{7D1B212B-5465-564B-BD05-62039FA830A1}" presName="rect1ParTx" presStyleLbl="alignAcc1" presStyleIdx="3" presStyleCnt="4">
        <dgm:presLayoutVars>
          <dgm:chMax val="1"/>
          <dgm:bulletEnabled val="1"/>
        </dgm:presLayoutVars>
      </dgm:prSet>
      <dgm:spPr/>
      <dgm:t>
        <a:bodyPr/>
        <a:lstStyle/>
        <a:p>
          <a:endParaRPr lang="it-IT"/>
        </a:p>
      </dgm:t>
    </dgm:pt>
    <dgm:pt modelId="{BC8E5C92-0508-9B44-A832-94D83633E295}" type="pres">
      <dgm:prSet presAssocID="{7D1B212B-5465-564B-BD05-62039FA830A1}" presName="rect1ChTx" presStyleLbl="alignAcc1" presStyleIdx="3" presStyleCnt="4" custLinFactNeighborY="1885">
        <dgm:presLayoutVars>
          <dgm:bulletEnabled val="1"/>
        </dgm:presLayoutVars>
      </dgm:prSet>
      <dgm:spPr/>
      <dgm:t>
        <a:bodyPr/>
        <a:lstStyle/>
        <a:p>
          <a:endParaRPr lang="it-IT"/>
        </a:p>
      </dgm:t>
    </dgm:pt>
    <dgm:pt modelId="{653824CD-AEA0-A04C-B07D-CE812634645E}" type="pres">
      <dgm:prSet presAssocID="{55AFC085-C082-8642-B016-524F3F864AB2}" presName="rect2ParTx" presStyleLbl="alignAcc1" presStyleIdx="3" presStyleCnt="4">
        <dgm:presLayoutVars>
          <dgm:chMax val="1"/>
          <dgm:bulletEnabled val="1"/>
        </dgm:presLayoutVars>
      </dgm:prSet>
      <dgm:spPr/>
      <dgm:t>
        <a:bodyPr/>
        <a:lstStyle/>
        <a:p>
          <a:endParaRPr lang="it-IT"/>
        </a:p>
      </dgm:t>
    </dgm:pt>
    <dgm:pt modelId="{108AED96-9F68-824A-9491-66EAAF5F8190}" type="pres">
      <dgm:prSet presAssocID="{55AFC085-C082-8642-B016-524F3F864AB2}" presName="rect2ChTx" presStyleLbl="alignAcc1" presStyleIdx="3" presStyleCnt="4">
        <dgm:presLayoutVars>
          <dgm:bulletEnabled val="1"/>
        </dgm:presLayoutVars>
      </dgm:prSet>
      <dgm:spPr/>
      <dgm:t>
        <a:bodyPr/>
        <a:lstStyle/>
        <a:p>
          <a:endParaRPr lang="it-IT"/>
        </a:p>
      </dgm:t>
    </dgm:pt>
    <dgm:pt modelId="{64F1071F-BF1D-7646-BCAA-228CD1FECD79}" type="pres">
      <dgm:prSet presAssocID="{9727C8A0-54D9-C946-817F-27B816785358}" presName="rect3ParTx" presStyleLbl="alignAcc1" presStyleIdx="3" presStyleCnt="4">
        <dgm:presLayoutVars>
          <dgm:chMax val="1"/>
          <dgm:bulletEnabled val="1"/>
        </dgm:presLayoutVars>
      </dgm:prSet>
      <dgm:spPr/>
      <dgm:t>
        <a:bodyPr/>
        <a:lstStyle/>
        <a:p>
          <a:endParaRPr lang="it-IT"/>
        </a:p>
      </dgm:t>
    </dgm:pt>
    <dgm:pt modelId="{710F454E-9E5A-414A-AAF3-99B93AFBCA13}" type="pres">
      <dgm:prSet presAssocID="{9727C8A0-54D9-C946-817F-27B816785358}" presName="rect3ChTx" presStyleLbl="alignAcc1" presStyleIdx="3" presStyleCnt="4">
        <dgm:presLayoutVars>
          <dgm:bulletEnabled val="1"/>
        </dgm:presLayoutVars>
      </dgm:prSet>
      <dgm:spPr/>
      <dgm:t>
        <a:bodyPr/>
        <a:lstStyle/>
        <a:p>
          <a:endParaRPr lang="it-IT"/>
        </a:p>
      </dgm:t>
    </dgm:pt>
    <dgm:pt modelId="{171704A9-C16A-1D4D-8597-13B97C4DC697}" type="pres">
      <dgm:prSet presAssocID="{8B43AF66-3BA1-FE4F-990B-B7502BF8FFD0}" presName="rect4ParTx" presStyleLbl="alignAcc1" presStyleIdx="3" presStyleCnt="4">
        <dgm:presLayoutVars>
          <dgm:chMax val="1"/>
          <dgm:bulletEnabled val="1"/>
        </dgm:presLayoutVars>
      </dgm:prSet>
      <dgm:spPr/>
      <dgm:t>
        <a:bodyPr/>
        <a:lstStyle/>
        <a:p>
          <a:endParaRPr lang="it-IT"/>
        </a:p>
      </dgm:t>
    </dgm:pt>
    <dgm:pt modelId="{0981918C-6222-4548-86CF-B0DAD9DA421E}" type="pres">
      <dgm:prSet presAssocID="{8B43AF66-3BA1-FE4F-990B-B7502BF8FFD0}" presName="rect4ChTx" presStyleLbl="alignAcc1" presStyleIdx="3" presStyleCnt="4">
        <dgm:presLayoutVars>
          <dgm:bulletEnabled val="1"/>
        </dgm:presLayoutVars>
      </dgm:prSet>
      <dgm:spPr/>
      <dgm:t>
        <a:bodyPr/>
        <a:lstStyle/>
        <a:p>
          <a:endParaRPr lang="it-IT"/>
        </a:p>
      </dgm:t>
    </dgm:pt>
  </dgm:ptLst>
  <dgm:cxnLst>
    <dgm:cxn modelId="{76657523-8654-CF40-A3D5-2462ABD3123C}" srcId="{C30812FC-F192-6742-A3F9-07923A10E300}" destId="{7D1B212B-5465-564B-BD05-62039FA830A1}" srcOrd="0" destOrd="0" parTransId="{B25FABE6-113E-924F-9FB9-CDE45D866DDD}" sibTransId="{2616EC18-7A3C-9B4D-9747-F60733C09D11}"/>
    <dgm:cxn modelId="{110F5F3C-5C70-884A-96B6-E71718064858}" srcId="{8B43AF66-3BA1-FE4F-990B-B7502BF8FFD0}" destId="{05DB6D5C-6CB1-CC4E-96EE-5676C3CA8703}" srcOrd="2" destOrd="0" parTransId="{A2FED6F9-DBD7-5E4D-9229-78416C05169B}" sibTransId="{85927B95-FF9D-BF4F-AC57-F1E202436A55}"/>
    <dgm:cxn modelId="{B7487227-AF1B-F149-A14F-B212BC23299B}" srcId="{7D1B212B-5465-564B-BD05-62039FA830A1}" destId="{10FA54E5-8B8C-1A4E-B9E4-0F4A12C67DB2}" srcOrd="0" destOrd="0" parTransId="{964A9A96-E35A-F848-9BC3-6734C25F1E09}" sibTransId="{A84899EF-B32C-FC4C-98CD-D36A85A46361}"/>
    <dgm:cxn modelId="{72D3CEB5-DB85-C94F-AB53-FC07919379EE}" type="presOf" srcId="{10FA54E5-8B8C-1A4E-B9E4-0F4A12C67DB2}" destId="{BC8E5C92-0508-9B44-A832-94D83633E295}" srcOrd="0" destOrd="0" presId="urn:microsoft.com/office/officeart/2005/8/layout/target3"/>
    <dgm:cxn modelId="{FF7DF75F-7954-6344-9D78-2E62888CBA37}" type="presOf" srcId="{13030402-724A-7840-B889-3540E5256214}" destId="{BC8E5C92-0508-9B44-A832-94D83633E295}" srcOrd="0" destOrd="1" presId="urn:microsoft.com/office/officeart/2005/8/layout/target3"/>
    <dgm:cxn modelId="{A9E3BAA7-E635-244E-9BD7-01193AB5736D}" srcId="{C30812FC-F192-6742-A3F9-07923A10E300}" destId="{9727C8A0-54D9-C946-817F-27B816785358}" srcOrd="2" destOrd="0" parTransId="{A9DB86E5-2653-434A-A6A1-0AB2EEF3452D}" sibTransId="{929F79D1-4610-2449-B4FB-94738F1D5241}"/>
    <dgm:cxn modelId="{D9DD2D31-12EB-6445-8F90-DE028D932EEC}" srcId="{9727C8A0-54D9-C946-817F-27B816785358}" destId="{A4711B02-34D9-784B-B696-AB7B0E47375B}" srcOrd="1" destOrd="0" parTransId="{A705A6BA-72CF-214B-ADC7-C81FADFD0C26}" sibTransId="{9A274016-8647-EB4C-965E-BEADC9A38C20}"/>
    <dgm:cxn modelId="{5B9FF199-60B3-EB4C-8528-82638F3E4CC9}" type="presOf" srcId="{8B43AF66-3BA1-FE4F-990B-B7502BF8FFD0}" destId="{B0EFEE5E-2D33-3C40-A36D-B2E63E49302C}" srcOrd="0" destOrd="0" presId="urn:microsoft.com/office/officeart/2005/8/layout/target3"/>
    <dgm:cxn modelId="{190DEDAF-F326-2848-A459-3E8BDB495F8E}" srcId="{8B43AF66-3BA1-FE4F-990B-B7502BF8FFD0}" destId="{7A07F4F8-713B-5C4A-A23F-283E5F4C5481}" srcOrd="0" destOrd="0" parTransId="{D69E013E-C025-F245-BC0B-40B9A7F6A5B6}" sibTransId="{FEA1F4D8-1A55-0F43-AB98-B26A85363088}"/>
    <dgm:cxn modelId="{B265CB7F-BACE-1846-A6FB-26B915B69EAE}" type="presOf" srcId="{456EE0B9-3C64-0641-BA56-FFFEE8C44E06}" destId="{710F454E-9E5A-414A-AAF3-99B93AFBCA13}" srcOrd="0" destOrd="0" presId="urn:microsoft.com/office/officeart/2005/8/layout/target3"/>
    <dgm:cxn modelId="{2A653315-94AA-7647-B16D-6DBF3E3CCEF2}" type="presOf" srcId="{8B43AF66-3BA1-FE4F-990B-B7502BF8FFD0}" destId="{171704A9-C16A-1D4D-8597-13B97C4DC697}" srcOrd="1" destOrd="0" presId="urn:microsoft.com/office/officeart/2005/8/layout/target3"/>
    <dgm:cxn modelId="{385F85E9-F6A1-604A-A12A-D76BD2E4A45A}" type="presOf" srcId="{55AFC085-C082-8642-B016-524F3F864AB2}" destId="{C5B91CCC-8988-AC49-A83D-4D404EE98366}" srcOrd="0" destOrd="0" presId="urn:microsoft.com/office/officeart/2005/8/layout/target3"/>
    <dgm:cxn modelId="{A9E057AE-E024-E348-9B67-CCC66480B36D}" type="presOf" srcId="{BE3B7C18-12FB-7044-AC09-26B5DCA9E3D1}" destId="{710F454E-9E5A-414A-AAF3-99B93AFBCA13}" srcOrd="0" destOrd="2" presId="urn:microsoft.com/office/officeart/2005/8/layout/target3"/>
    <dgm:cxn modelId="{BB7A1759-B4F8-E34E-99A9-BEF60B6B7D20}" type="presOf" srcId="{9727C8A0-54D9-C946-817F-27B816785358}" destId="{4EADF7FC-38B0-6E48-A2A4-A967235A4C61}" srcOrd="0" destOrd="0" presId="urn:microsoft.com/office/officeart/2005/8/layout/target3"/>
    <dgm:cxn modelId="{087DC07B-FAAF-A54B-98F0-FCFB4F4B6E83}" srcId="{55AFC085-C082-8642-B016-524F3F864AB2}" destId="{6703AE9A-B9C2-2940-8020-F0F4889F7B01}" srcOrd="0" destOrd="0" parTransId="{4002769F-28EF-8A43-A7A8-97F8A517C6E3}" sibTransId="{708C6605-34A7-6C4C-A816-3267531FE110}"/>
    <dgm:cxn modelId="{5B99ADCD-FF74-CF4A-B5E5-8D0BDE092599}" srcId="{9727C8A0-54D9-C946-817F-27B816785358}" destId="{456EE0B9-3C64-0641-BA56-FFFEE8C44E06}" srcOrd="0" destOrd="0" parTransId="{317EDEC8-A48E-164D-AF81-8CD33F9EE558}" sibTransId="{F3BD15ED-BBCE-5E4E-9F78-EEEF87D390C6}"/>
    <dgm:cxn modelId="{A7A55BAA-0611-2D44-B8CE-BAEE8E57D81C}" type="presOf" srcId="{7A07F4F8-713B-5C4A-A23F-283E5F4C5481}" destId="{0981918C-6222-4548-86CF-B0DAD9DA421E}" srcOrd="0" destOrd="0" presId="urn:microsoft.com/office/officeart/2005/8/layout/target3"/>
    <dgm:cxn modelId="{FE12C062-2B0F-2F4F-9C96-5FA1A6DECC5C}" type="presOf" srcId="{C30812FC-F192-6742-A3F9-07923A10E300}" destId="{63E47A61-7663-0C4D-8B5C-B81C31CAFF47}" srcOrd="0" destOrd="0" presId="urn:microsoft.com/office/officeart/2005/8/layout/target3"/>
    <dgm:cxn modelId="{9DFBDC7E-7333-BF40-88AF-B7DE4E4BE20C}" type="presOf" srcId="{58E1954D-7D2D-4645-B96A-568AB3DCDA63}" destId="{BC8E5C92-0508-9B44-A832-94D83633E295}" srcOrd="0" destOrd="2" presId="urn:microsoft.com/office/officeart/2005/8/layout/target3"/>
    <dgm:cxn modelId="{2698E782-1E0C-8349-BA15-6AE876BFA21C}" type="presOf" srcId="{A4711B02-34D9-784B-B696-AB7B0E47375B}" destId="{710F454E-9E5A-414A-AAF3-99B93AFBCA13}" srcOrd="0" destOrd="1" presId="urn:microsoft.com/office/officeart/2005/8/layout/target3"/>
    <dgm:cxn modelId="{73C58FFF-187C-8043-8DC0-32E88A4568C6}" type="presOf" srcId="{7D1B212B-5465-564B-BD05-62039FA830A1}" destId="{F09A7DBE-621D-8845-9C2E-0808A734B222}" srcOrd="0" destOrd="0" presId="urn:microsoft.com/office/officeart/2005/8/layout/target3"/>
    <dgm:cxn modelId="{869A96F8-724D-EE4E-9451-C348B1D0409A}" type="presOf" srcId="{55AFC085-C082-8642-B016-524F3F864AB2}" destId="{653824CD-AEA0-A04C-B07D-CE812634645E}" srcOrd="1" destOrd="0" presId="urn:microsoft.com/office/officeart/2005/8/layout/target3"/>
    <dgm:cxn modelId="{10E34990-E5BA-694B-81F2-C4C8CFB078A9}" type="presOf" srcId="{7D1B212B-5465-564B-BD05-62039FA830A1}" destId="{00B92320-4B20-104E-AF8B-6A8EA77E53F7}" srcOrd="1" destOrd="0" presId="urn:microsoft.com/office/officeart/2005/8/layout/target3"/>
    <dgm:cxn modelId="{99237F22-C45F-F74D-8328-86369684FC0E}" srcId="{55AFC085-C082-8642-B016-524F3F864AB2}" destId="{199EDF12-7E55-9542-9270-9F2FEFC56423}" srcOrd="1" destOrd="0" parTransId="{C1CA0A4D-C5E3-7248-A6E0-6808F2D76EF6}" sibTransId="{0102DBCE-9894-9A43-A2E9-414DA3910043}"/>
    <dgm:cxn modelId="{F17A5D05-3FCE-E74C-AC61-3D60EF642E60}" srcId="{55AFC085-C082-8642-B016-524F3F864AB2}" destId="{7FC3B106-AF96-8F4B-A46E-AFC480EAE497}" srcOrd="2" destOrd="0" parTransId="{BEF60D24-2BD1-4540-B8AD-8E481D3BDB0A}" sibTransId="{08DFA06D-875E-D547-A8F2-40671C070DBB}"/>
    <dgm:cxn modelId="{B8525D05-9A53-884C-8F81-5230A3F3FA7C}" type="presOf" srcId="{C5DD2EF6-98A5-9749-AE63-C3C8EA297933}" destId="{0981918C-6222-4548-86CF-B0DAD9DA421E}" srcOrd="0" destOrd="1" presId="urn:microsoft.com/office/officeart/2005/8/layout/target3"/>
    <dgm:cxn modelId="{918DEA90-AFB5-2347-9109-4D66781BFCF8}" type="presOf" srcId="{7FC3B106-AF96-8F4B-A46E-AFC480EAE497}" destId="{108AED96-9F68-824A-9491-66EAAF5F8190}" srcOrd="0" destOrd="2" presId="urn:microsoft.com/office/officeart/2005/8/layout/target3"/>
    <dgm:cxn modelId="{1F1AE12F-5AB2-414D-90C2-6DF353E38F1C}" srcId="{7D1B212B-5465-564B-BD05-62039FA830A1}" destId="{58E1954D-7D2D-4645-B96A-568AB3DCDA63}" srcOrd="2" destOrd="0" parTransId="{DBD48916-04B1-144E-829F-CCE96FFA58F4}" sibTransId="{C0287088-22F7-044E-BD04-D094307E1B80}"/>
    <dgm:cxn modelId="{97E3BDBC-1526-D343-9671-40A8ADCF3E19}" srcId="{8B43AF66-3BA1-FE4F-990B-B7502BF8FFD0}" destId="{C5DD2EF6-98A5-9749-AE63-C3C8EA297933}" srcOrd="1" destOrd="0" parTransId="{58082E83-FA94-7847-AD41-92F4BB68F27F}" sibTransId="{5C31F04E-F90C-8F46-A70C-BD91D3746BD5}"/>
    <dgm:cxn modelId="{1A63375C-2FFD-FF48-A98D-40FD7E40C217}" srcId="{C30812FC-F192-6742-A3F9-07923A10E300}" destId="{55AFC085-C082-8642-B016-524F3F864AB2}" srcOrd="1" destOrd="0" parTransId="{16ACED35-9FAC-6F4F-B738-81ED17775C6B}" sibTransId="{7F8260A0-E0CF-C849-B285-6A2B736CC155}"/>
    <dgm:cxn modelId="{864CED68-20CF-174B-955E-7B6FAEBE4BAB}" type="presOf" srcId="{05DB6D5C-6CB1-CC4E-96EE-5676C3CA8703}" destId="{0981918C-6222-4548-86CF-B0DAD9DA421E}" srcOrd="0" destOrd="2" presId="urn:microsoft.com/office/officeart/2005/8/layout/target3"/>
    <dgm:cxn modelId="{11F5DAE3-284D-AF45-9A41-C8C7CF57547F}" type="presOf" srcId="{6703AE9A-B9C2-2940-8020-F0F4889F7B01}" destId="{108AED96-9F68-824A-9491-66EAAF5F8190}" srcOrd="0" destOrd="0" presId="urn:microsoft.com/office/officeart/2005/8/layout/target3"/>
    <dgm:cxn modelId="{11874880-7B70-0945-9121-D8A11205607E}" srcId="{7D1B212B-5465-564B-BD05-62039FA830A1}" destId="{13030402-724A-7840-B889-3540E5256214}" srcOrd="1" destOrd="0" parTransId="{AAF744E4-16EC-624B-A1EB-BBA6FC9B8632}" sibTransId="{B4CD8C5D-0D4E-6043-845C-AB9CF2FF3485}"/>
    <dgm:cxn modelId="{1AA7A679-F0E4-DE48-B2A7-482B1F4C7533}" srcId="{C30812FC-F192-6742-A3F9-07923A10E300}" destId="{8B43AF66-3BA1-FE4F-990B-B7502BF8FFD0}" srcOrd="3" destOrd="0" parTransId="{E92999F7-E099-8C4A-8806-21A2A5643867}" sibTransId="{75E0C434-6403-714C-8068-77DFE17B2206}"/>
    <dgm:cxn modelId="{271799B2-5271-274A-8A4F-90C4F187C3B5}" srcId="{9727C8A0-54D9-C946-817F-27B816785358}" destId="{BE3B7C18-12FB-7044-AC09-26B5DCA9E3D1}" srcOrd="2" destOrd="0" parTransId="{D503E82B-C562-3446-8715-F9E4DBDA5806}" sibTransId="{722179C6-F9E2-6D42-A2DB-C2A0E986B073}"/>
    <dgm:cxn modelId="{E9BBC2BC-1148-A742-AD9A-8494EA147B3E}" type="presOf" srcId="{199EDF12-7E55-9542-9270-9F2FEFC56423}" destId="{108AED96-9F68-824A-9491-66EAAF5F8190}" srcOrd="0" destOrd="1" presId="urn:microsoft.com/office/officeart/2005/8/layout/target3"/>
    <dgm:cxn modelId="{4A81C68D-307D-BC4E-A077-3532D80AEE22}" type="presOf" srcId="{9727C8A0-54D9-C946-817F-27B816785358}" destId="{64F1071F-BF1D-7646-BCAA-228CD1FECD79}" srcOrd="1" destOrd="0" presId="urn:microsoft.com/office/officeart/2005/8/layout/target3"/>
    <dgm:cxn modelId="{8DF5E91A-0D3A-1D40-83B4-CAB6D19BED30}" type="presParOf" srcId="{63E47A61-7663-0C4D-8B5C-B81C31CAFF47}" destId="{C41C162E-EB0C-2F4F-9473-F2E8FE32AC40}" srcOrd="0" destOrd="0" presId="urn:microsoft.com/office/officeart/2005/8/layout/target3"/>
    <dgm:cxn modelId="{9FF5253C-42CF-0A40-BC3D-92EE02C1A9A4}" type="presParOf" srcId="{63E47A61-7663-0C4D-8B5C-B81C31CAFF47}" destId="{68E300E9-C7F2-464D-B4F2-19BAB3EFD2A7}" srcOrd="1" destOrd="0" presId="urn:microsoft.com/office/officeart/2005/8/layout/target3"/>
    <dgm:cxn modelId="{69FE945A-1D5B-1E48-BF48-29B142C2793D}" type="presParOf" srcId="{63E47A61-7663-0C4D-8B5C-B81C31CAFF47}" destId="{F09A7DBE-621D-8845-9C2E-0808A734B222}" srcOrd="2" destOrd="0" presId="urn:microsoft.com/office/officeart/2005/8/layout/target3"/>
    <dgm:cxn modelId="{AFFD7F3E-AD94-FD4F-ABBA-8E8D68A4B462}" type="presParOf" srcId="{63E47A61-7663-0C4D-8B5C-B81C31CAFF47}" destId="{35A5CBA8-578A-684B-BEF8-B3A8ADF5197F}" srcOrd="3" destOrd="0" presId="urn:microsoft.com/office/officeart/2005/8/layout/target3"/>
    <dgm:cxn modelId="{B7A26B16-884C-A745-8184-A19EE4AB107A}" type="presParOf" srcId="{63E47A61-7663-0C4D-8B5C-B81C31CAFF47}" destId="{840BC8F7-20BC-E04B-8FD5-B5D91C064160}" srcOrd="4" destOrd="0" presId="urn:microsoft.com/office/officeart/2005/8/layout/target3"/>
    <dgm:cxn modelId="{B4AB04A4-A30D-544A-A7A0-0A3F96B04230}" type="presParOf" srcId="{63E47A61-7663-0C4D-8B5C-B81C31CAFF47}" destId="{C5B91CCC-8988-AC49-A83D-4D404EE98366}" srcOrd="5" destOrd="0" presId="urn:microsoft.com/office/officeart/2005/8/layout/target3"/>
    <dgm:cxn modelId="{783C40E6-6C80-2D49-8B39-643E3F55A2D5}" type="presParOf" srcId="{63E47A61-7663-0C4D-8B5C-B81C31CAFF47}" destId="{248BB53F-EA42-C345-9B42-44D613F962ED}" srcOrd="6" destOrd="0" presId="urn:microsoft.com/office/officeart/2005/8/layout/target3"/>
    <dgm:cxn modelId="{C6EC5D29-2FDD-3D40-9B82-7B4FA5BE23D3}" type="presParOf" srcId="{63E47A61-7663-0C4D-8B5C-B81C31CAFF47}" destId="{7339F94B-B99A-BB4E-8548-7D19EAAF6F92}" srcOrd="7" destOrd="0" presId="urn:microsoft.com/office/officeart/2005/8/layout/target3"/>
    <dgm:cxn modelId="{8816A964-CB69-CB4F-A662-3077C6C2DD43}" type="presParOf" srcId="{63E47A61-7663-0C4D-8B5C-B81C31CAFF47}" destId="{4EADF7FC-38B0-6E48-A2A4-A967235A4C61}" srcOrd="8" destOrd="0" presId="urn:microsoft.com/office/officeart/2005/8/layout/target3"/>
    <dgm:cxn modelId="{D38F4DCA-4AAB-8C41-BB58-8C4DAC64B43F}" type="presParOf" srcId="{63E47A61-7663-0C4D-8B5C-B81C31CAFF47}" destId="{19D4C58B-4AA7-C944-8FBE-3769BF2A9A6E}" srcOrd="9" destOrd="0" presId="urn:microsoft.com/office/officeart/2005/8/layout/target3"/>
    <dgm:cxn modelId="{0E65A038-5A53-5E45-A869-D55CB06B4C70}" type="presParOf" srcId="{63E47A61-7663-0C4D-8B5C-B81C31CAFF47}" destId="{98DEEDB7-5FFC-FF4C-888A-E0744C532F9B}" srcOrd="10" destOrd="0" presId="urn:microsoft.com/office/officeart/2005/8/layout/target3"/>
    <dgm:cxn modelId="{59370452-99C9-7B4B-8AF9-C4C2333829E6}" type="presParOf" srcId="{63E47A61-7663-0C4D-8B5C-B81C31CAFF47}" destId="{B0EFEE5E-2D33-3C40-A36D-B2E63E49302C}" srcOrd="11" destOrd="0" presId="urn:microsoft.com/office/officeart/2005/8/layout/target3"/>
    <dgm:cxn modelId="{23A5AAA5-26F0-164E-8D5C-07D4C15A88CA}" type="presParOf" srcId="{63E47A61-7663-0C4D-8B5C-B81C31CAFF47}" destId="{00B92320-4B20-104E-AF8B-6A8EA77E53F7}" srcOrd="12" destOrd="0" presId="urn:microsoft.com/office/officeart/2005/8/layout/target3"/>
    <dgm:cxn modelId="{60085D17-C94F-7744-B492-C198A25B1BA2}" type="presParOf" srcId="{63E47A61-7663-0C4D-8B5C-B81C31CAFF47}" destId="{BC8E5C92-0508-9B44-A832-94D83633E295}" srcOrd="13" destOrd="0" presId="urn:microsoft.com/office/officeart/2005/8/layout/target3"/>
    <dgm:cxn modelId="{891EC7EA-E815-CF4E-A46B-0F74B283BF8F}" type="presParOf" srcId="{63E47A61-7663-0C4D-8B5C-B81C31CAFF47}" destId="{653824CD-AEA0-A04C-B07D-CE812634645E}" srcOrd="14" destOrd="0" presId="urn:microsoft.com/office/officeart/2005/8/layout/target3"/>
    <dgm:cxn modelId="{4372B484-19BB-B042-8B3A-A088A4871347}" type="presParOf" srcId="{63E47A61-7663-0C4D-8B5C-B81C31CAFF47}" destId="{108AED96-9F68-824A-9491-66EAAF5F8190}" srcOrd="15" destOrd="0" presId="urn:microsoft.com/office/officeart/2005/8/layout/target3"/>
    <dgm:cxn modelId="{1C6AD975-77E0-A14D-9019-9717977CFD1F}" type="presParOf" srcId="{63E47A61-7663-0C4D-8B5C-B81C31CAFF47}" destId="{64F1071F-BF1D-7646-BCAA-228CD1FECD79}" srcOrd="16" destOrd="0" presId="urn:microsoft.com/office/officeart/2005/8/layout/target3"/>
    <dgm:cxn modelId="{33CA6798-40C8-D443-A2AF-6BCF4BAA89D0}" type="presParOf" srcId="{63E47A61-7663-0C4D-8B5C-B81C31CAFF47}" destId="{710F454E-9E5A-414A-AAF3-99B93AFBCA13}" srcOrd="17" destOrd="0" presId="urn:microsoft.com/office/officeart/2005/8/layout/target3"/>
    <dgm:cxn modelId="{C91C18D0-7C41-1D45-BE39-66DC2FC922DB}" type="presParOf" srcId="{63E47A61-7663-0C4D-8B5C-B81C31CAFF47}" destId="{171704A9-C16A-1D4D-8597-13B97C4DC697}" srcOrd="18" destOrd="0" presId="urn:microsoft.com/office/officeart/2005/8/layout/target3"/>
    <dgm:cxn modelId="{76F23F0F-8A07-954A-B9E6-FF8D97CC727E}" type="presParOf" srcId="{63E47A61-7663-0C4D-8B5C-B81C31CAFF47}" destId="{0981918C-6222-4548-86CF-B0DAD9DA421E}" srcOrd="19"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871F887D-987F-2A43-B365-7D408005F7FF}" type="datetimeFigureOut">
              <a:rPr lang="it-IT" smtClean="0"/>
              <a:pPr/>
              <a:t>03/09/2018</a:t>
            </a:fld>
            <a:endParaRPr lang="it-IT"/>
          </a:p>
        </p:txBody>
      </p:sp>
      <p:sp>
        <p:nvSpPr>
          <p:cNvPr id="4" name="Segnaposto piè di pagina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13B2A3A-0E92-F045-8642-D0EC4DE104A2}" type="slidenum">
              <a:rPr lang="it-IT" smtClean="0"/>
              <a:pPr/>
              <a:t>‹N›</a:t>
            </a:fld>
            <a:endParaRPr lang="it-IT"/>
          </a:p>
        </p:txBody>
      </p:sp>
    </p:spTree>
    <p:extLst>
      <p:ext uri="{BB962C8B-B14F-4D97-AF65-F5344CB8AC3E}">
        <p14:creationId xmlns="" xmlns:p14="http://schemas.microsoft.com/office/powerpoint/2010/main" val="1302714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2714625" y="514350"/>
            <a:ext cx="3714750" cy="2571750"/>
          </a:xfrm>
          <a:prstGeom prst="rect">
            <a:avLst/>
          </a:prstGeom>
        </p:spPr>
        <p:txBody>
          <a:bodyPr/>
          <a:lstStyle/>
          <a:p>
            <a:endParaRPr/>
          </a:p>
        </p:txBody>
      </p:sp>
      <p:sp>
        <p:nvSpPr>
          <p:cNvPr id="120" name="Shape 120"/>
          <p:cNvSpPr>
            <a:spLocks noGrp="1"/>
          </p:cNvSpPr>
          <p:nvPr>
            <p:ph type="body" sz="quarter" idx="1"/>
          </p:nvPr>
        </p:nvSpPr>
        <p:spPr>
          <a:xfrm>
            <a:off x="1219200" y="3257550"/>
            <a:ext cx="6705600" cy="3086100"/>
          </a:xfrm>
          <a:prstGeom prst="rect">
            <a:avLst/>
          </a:prstGeom>
        </p:spPr>
        <p:txBody>
          <a:bodyPr/>
          <a:lstStyle/>
          <a:p>
            <a:endParaRPr/>
          </a:p>
        </p:txBody>
      </p:sp>
    </p:spTree>
    <p:extLst>
      <p:ext uri="{BB962C8B-B14F-4D97-AF65-F5344CB8AC3E}">
        <p14:creationId xmlns="" xmlns:p14="http://schemas.microsoft.com/office/powerpoint/2010/main" val="3509753232"/>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522" latinLnBrk="0">
      <a:defRPr sz="1200">
        <a:latin typeface="+mn-lt"/>
        <a:ea typeface="+mn-ea"/>
        <a:cs typeface="+mn-cs"/>
        <a:sym typeface="Calibri"/>
      </a:defRPr>
    </a:lvl2pPr>
    <a:lvl3pPr indent="457045" latinLnBrk="0">
      <a:defRPr sz="1200">
        <a:latin typeface="+mn-lt"/>
        <a:ea typeface="+mn-ea"/>
        <a:cs typeface="+mn-cs"/>
        <a:sym typeface="Calibri"/>
      </a:defRPr>
    </a:lvl3pPr>
    <a:lvl4pPr indent="685566" latinLnBrk="0">
      <a:defRPr sz="1200">
        <a:latin typeface="+mn-lt"/>
        <a:ea typeface="+mn-ea"/>
        <a:cs typeface="+mn-cs"/>
        <a:sym typeface="Calibri"/>
      </a:defRPr>
    </a:lvl4pPr>
    <a:lvl5pPr indent="914088" latinLnBrk="0">
      <a:defRPr sz="1200">
        <a:latin typeface="+mn-lt"/>
        <a:ea typeface="+mn-ea"/>
        <a:cs typeface="+mn-cs"/>
        <a:sym typeface="Calibri"/>
      </a:defRPr>
    </a:lvl5pPr>
    <a:lvl6pPr indent="1142610" latinLnBrk="0">
      <a:defRPr sz="1200">
        <a:latin typeface="+mn-lt"/>
        <a:ea typeface="+mn-ea"/>
        <a:cs typeface="+mn-cs"/>
        <a:sym typeface="Calibri"/>
      </a:defRPr>
    </a:lvl6pPr>
    <a:lvl7pPr indent="1371132" latinLnBrk="0">
      <a:defRPr sz="1200">
        <a:latin typeface="+mn-lt"/>
        <a:ea typeface="+mn-ea"/>
        <a:cs typeface="+mn-cs"/>
        <a:sym typeface="Calibri"/>
      </a:defRPr>
    </a:lvl7pPr>
    <a:lvl8pPr indent="1599653" latinLnBrk="0">
      <a:defRPr sz="1200">
        <a:latin typeface="+mn-lt"/>
        <a:ea typeface="+mn-ea"/>
        <a:cs typeface="+mn-cs"/>
        <a:sym typeface="Calibri"/>
      </a:defRPr>
    </a:lvl8pPr>
    <a:lvl9pPr indent="1828176"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Foto: io il giorno della mia laurea e io in giacca?</a:t>
            </a:r>
            <a:endParaRPr lang="it-IT" dirty="0"/>
          </a:p>
        </p:txBody>
      </p:sp>
    </p:spTree>
    <p:extLst>
      <p:ext uri="{BB962C8B-B14F-4D97-AF65-F5344CB8AC3E}">
        <p14:creationId xmlns="" xmlns:p14="http://schemas.microsoft.com/office/powerpoint/2010/main" val="165594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I primi 5 anni mi sono serviti per svegliarmi fuori. Ne ho prese veramente tante. Questo sono io nell’ottobre 2009. In effetti i primi 5 anni</a:t>
            </a:r>
            <a:r>
              <a:rPr lang="it-IT" baseline="0" dirty="0" smtClean="0"/>
              <a:t> della mia carriera sono stati molto poco gratificanti da un punto di vista di evoluzione lavorativa.</a:t>
            </a:r>
          </a:p>
          <a:p>
            <a:r>
              <a:rPr lang="it-IT" baseline="0" dirty="0" smtClean="0"/>
              <a:t>Stage gratuiti, lavori sottopagati o pericolosi, tanto studio clinico ma poca pratica. Ero fuori dal business.</a:t>
            </a:r>
          </a:p>
          <a:p>
            <a:endParaRPr lang="it-IT" baseline="0" dirty="0" smtClean="0"/>
          </a:p>
          <a:p>
            <a:r>
              <a:rPr lang="it-IT" baseline="0" dirty="0" smtClean="0"/>
              <a:t>RACCONTARE PROGETTO DIOGENE, perché sarò poi per me una spinta dell’andare verso</a:t>
            </a:r>
            <a:endParaRPr lang="en-US" dirty="0" smtClean="0"/>
          </a:p>
          <a:p>
            <a:endParaRPr lang="it-IT" dirty="0"/>
          </a:p>
        </p:txBody>
      </p:sp>
    </p:spTree>
    <p:extLst>
      <p:ext uri="{BB962C8B-B14F-4D97-AF65-F5344CB8AC3E}">
        <p14:creationId xmlns="" xmlns:p14="http://schemas.microsoft.com/office/powerpoint/2010/main" val="174110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La mia strategia era di vecchio stampo: inviare CV. E il primo lavoro</a:t>
            </a:r>
            <a:r>
              <a:rPr lang="it-IT" baseline="0" dirty="0" smtClean="0"/>
              <a:t> che dopo grande fatica ho trovato era quello con i rom.</a:t>
            </a:r>
            <a:endParaRPr lang="it-IT" dirty="0" smtClean="0"/>
          </a:p>
          <a:p>
            <a:endParaRPr lang="en-US" dirty="0" smtClean="0"/>
          </a:p>
          <a:p>
            <a:endParaRPr lang="it-IT" dirty="0"/>
          </a:p>
        </p:txBody>
      </p:sp>
    </p:spTree>
    <p:extLst>
      <p:ext uri="{BB962C8B-B14F-4D97-AF65-F5344CB8AC3E}">
        <p14:creationId xmlns="" xmlns:p14="http://schemas.microsoft.com/office/powerpoint/2010/main" val="14952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baseline="0" dirty="0" smtClean="0"/>
              <a:t>Non avevo alternative: o stavo a casa oppure accettavo di fare lo psicologo di strada in un contesto molto particolare</a:t>
            </a:r>
            <a:r>
              <a:rPr lang="mr-IN" baseline="0" dirty="0" smtClean="0"/>
              <a:t>…</a:t>
            </a:r>
            <a:endParaRPr lang="it-IT" baseline="0" dirty="0" smtClean="0"/>
          </a:p>
          <a:p>
            <a:r>
              <a:rPr lang="it-IT" baseline="0" dirty="0" smtClean="0"/>
              <a:t>(racconto storia con i ROM nella “Scampia del Nord Italia”)</a:t>
            </a:r>
          </a:p>
          <a:p>
            <a:pPr marL="171450" indent="-171450">
              <a:buFontTx/>
              <a:buChar char="-"/>
            </a:pPr>
            <a:r>
              <a:rPr lang="it-IT" baseline="0" dirty="0" smtClean="0"/>
              <a:t>Rom + calabresi</a:t>
            </a:r>
          </a:p>
          <a:p>
            <a:pPr marL="171450" indent="-171450">
              <a:buFontTx/>
              <a:buChar char="-"/>
            </a:pPr>
            <a:r>
              <a:rPr lang="it-IT" baseline="0" dirty="0" smtClean="0"/>
              <a:t>Adulti maschi in carcere</a:t>
            </a:r>
          </a:p>
          <a:p>
            <a:pPr marL="171450" indent="-171450">
              <a:buFontTx/>
              <a:buChar char="-"/>
            </a:pPr>
            <a:r>
              <a:rPr lang="it-IT" baseline="0" dirty="0" smtClean="0"/>
              <a:t>Obiettivo di fare vedere ai ragazzi una alternativa di vita. Tra mille provocazioni</a:t>
            </a:r>
            <a:r>
              <a:rPr lang="mr-IN" baseline="0" dirty="0" smtClean="0"/>
              <a:t>…</a:t>
            </a:r>
            <a:r>
              <a:rPr lang="it-IT" baseline="0" dirty="0" smtClean="0"/>
              <a:t>.</a:t>
            </a:r>
          </a:p>
          <a:p>
            <a:pPr marL="171450" indent="-171450">
              <a:buFontTx/>
              <a:buChar char="-"/>
            </a:pPr>
            <a:r>
              <a:rPr lang="it-IT" baseline="0" dirty="0" smtClean="0"/>
              <a:t>Pipì mentre si giocava a bandiera</a:t>
            </a:r>
          </a:p>
          <a:p>
            <a:pPr marL="171450" indent="-171450">
              <a:buFontTx/>
              <a:buChar char="-"/>
            </a:pPr>
            <a:r>
              <a:rPr lang="it-IT" baseline="0" dirty="0" smtClean="0"/>
              <a:t>Coltelli alla gola</a:t>
            </a:r>
          </a:p>
          <a:p>
            <a:pPr marL="171450" indent="-171450">
              <a:buFontTx/>
              <a:buChar char="-"/>
            </a:pPr>
            <a:r>
              <a:rPr lang="it-IT" baseline="0" dirty="0" smtClean="0"/>
              <a:t>Bombe d’acqua giù dalla finestra</a:t>
            </a:r>
            <a:endParaRPr lang="it-IT" dirty="0" smtClean="0"/>
          </a:p>
          <a:p>
            <a:endParaRPr lang="it-IT" dirty="0" smtClean="0"/>
          </a:p>
          <a:p>
            <a:r>
              <a:rPr lang="it-IT" dirty="0" smtClean="0"/>
              <a:t>Quando andavo nei cortili stavo male</a:t>
            </a:r>
            <a:r>
              <a:rPr lang="it-IT" baseline="0" dirty="0" smtClean="0"/>
              <a:t> </a:t>
            </a:r>
            <a:r>
              <a:rPr lang="mr-IN" baseline="0" dirty="0" smtClean="0"/>
              <a:t>–</a:t>
            </a:r>
            <a:r>
              <a:rPr lang="it-IT" baseline="0" dirty="0" smtClean="0"/>
              <a:t> questi sono alcuni scatti di quanto succedeva quotidianamente li dentro -</a:t>
            </a:r>
            <a:r>
              <a:rPr lang="it-IT" dirty="0" smtClean="0"/>
              <a:t> ma non mollavo e cercavo di fare il meglio che</a:t>
            </a:r>
            <a:r>
              <a:rPr lang="it-IT" baseline="0" dirty="0" smtClean="0"/>
              <a:t> potevo per dare un esempio ai ragazzini con cui giocavo.</a:t>
            </a:r>
          </a:p>
          <a:p>
            <a:endParaRPr lang="en-US" dirty="0" smtClean="0"/>
          </a:p>
          <a:p>
            <a:endParaRPr lang="it-IT" dirty="0"/>
          </a:p>
        </p:txBody>
      </p:sp>
    </p:spTree>
    <p:extLst>
      <p:ext uri="{BB962C8B-B14F-4D97-AF65-F5344CB8AC3E}">
        <p14:creationId xmlns="" xmlns:p14="http://schemas.microsoft.com/office/powerpoint/2010/main" val="90533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Sicuramente la mia grinta è stata messa a dura prova da questo contesto.</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Questa è la foto dei citofoni di questi palazzi</a:t>
            </a:r>
            <a:r>
              <a:rPr lang="mr-IN" baseline="0" dirty="0" smtClean="0"/>
              <a:t>…</a:t>
            </a:r>
            <a:r>
              <a:rPr lang="it-IT" baseline="0" dirty="0" smtClean="0"/>
              <a:t> non si vede ma c’erano anche dei buchi li vicino sul muro, con dentro conficcati dei proiettili.</a:t>
            </a:r>
            <a:endParaRPr lang="it-IT" dirty="0" smtClean="0"/>
          </a:p>
          <a:p>
            <a:endParaRPr lang="en-US" dirty="0" smtClean="0"/>
          </a:p>
          <a:p>
            <a:endParaRPr lang="it-IT" dirty="0"/>
          </a:p>
        </p:txBody>
      </p:sp>
    </p:spTree>
    <p:extLst>
      <p:ext uri="{BB962C8B-B14F-4D97-AF65-F5344CB8AC3E}">
        <p14:creationId xmlns="" xmlns:p14="http://schemas.microsoft.com/office/powerpoint/2010/main" val="4896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err="1" smtClean="0"/>
              <a:t>Ecco</a:t>
            </a:r>
            <a:r>
              <a:rPr lang="en-US" dirty="0" smtClean="0"/>
              <a:t> </a:t>
            </a:r>
            <a:r>
              <a:rPr lang="en-US" dirty="0" err="1" smtClean="0"/>
              <a:t>dopo</a:t>
            </a:r>
            <a:r>
              <a:rPr lang="en-US" dirty="0" smtClean="0"/>
              <a:t> </a:t>
            </a:r>
            <a:r>
              <a:rPr lang="en-US" dirty="0" err="1" smtClean="0"/>
              <a:t>questa</a:t>
            </a:r>
            <a:r>
              <a:rPr lang="en-US" dirty="0" smtClean="0"/>
              <a:t> </a:t>
            </a:r>
            <a:r>
              <a:rPr lang="en-US" dirty="0" err="1" smtClean="0"/>
              <a:t>esperienza</a:t>
            </a:r>
            <a:r>
              <a:rPr lang="en-US" dirty="0" smtClean="0"/>
              <a:t> </a:t>
            </a:r>
            <a:r>
              <a:rPr lang="en-US" dirty="0" err="1" smtClean="0"/>
              <a:t>quello</a:t>
            </a:r>
            <a:r>
              <a:rPr lang="en-US" dirty="0" smtClean="0"/>
              <a:t> </a:t>
            </a:r>
            <a:r>
              <a:rPr lang="en-US" dirty="0" err="1" smtClean="0"/>
              <a:t>che</a:t>
            </a:r>
            <a:r>
              <a:rPr lang="en-US" dirty="0" smtClean="0"/>
              <a:t> ho </a:t>
            </a:r>
            <a:r>
              <a:rPr lang="en-US" dirty="0" err="1" smtClean="0"/>
              <a:t>capito</a:t>
            </a:r>
            <a:r>
              <a:rPr lang="en-US" dirty="0" smtClean="0"/>
              <a:t> sui cv </a:t>
            </a:r>
            <a:r>
              <a:rPr lang="en-US" dirty="0" smtClean="0">
                <a:sym typeface="Wingdings"/>
              </a:rPr>
              <a:t></a:t>
            </a:r>
          </a:p>
          <a:p>
            <a:r>
              <a:rPr lang="en-US" dirty="0" err="1" smtClean="0">
                <a:sym typeface="Wingdings"/>
              </a:rPr>
              <a:t>Scherzi</a:t>
            </a:r>
            <a:r>
              <a:rPr lang="en-US" dirty="0" smtClean="0">
                <a:sym typeface="Wingdings"/>
              </a:rPr>
              <a:t> a</a:t>
            </a:r>
            <a:r>
              <a:rPr lang="en-US" baseline="0" dirty="0" smtClean="0">
                <a:sym typeface="Wingdings"/>
              </a:rPr>
              <a:t> parte, </a:t>
            </a:r>
            <a:r>
              <a:rPr lang="en-US" baseline="0" dirty="0" err="1" smtClean="0">
                <a:sym typeface="Wingdings"/>
              </a:rPr>
              <a:t>sono</a:t>
            </a:r>
            <a:r>
              <a:rPr lang="en-US" baseline="0" dirty="0" smtClean="0">
                <a:sym typeface="Wingdings"/>
              </a:rPr>
              <a:t> molto </a:t>
            </a:r>
            <a:r>
              <a:rPr lang="en-US" baseline="0" dirty="0" err="1" smtClean="0">
                <a:sym typeface="Wingdings"/>
              </a:rPr>
              <a:t>grato</a:t>
            </a:r>
            <a:r>
              <a:rPr lang="en-US" baseline="0" dirty="0" smtClean="0">
                <a:sym typeface="Wingdings"/>
              </a:rPr>
              <a:t> </a:t>
            </a:r>
            <a:r>
              <a:rPr lang="en-US" baseline="0" dirty="0" err="1" smtClean="0">
                <a:sym typeface="Wingdings"/>
              </a:rPr>
              <a:t>ai</a:t>
            </a:r>
            <a:r>
              <a:rPr lang="en-US" baseline="0" dirty="0" smtClean="0">
                <a:sym typeface="Wingdings"/>
              </a:rPr>
              <a:t> rom, ho </a:t>
            </a:r>
            <a:r>
              <a:rPr lang="en-US" baseline="0" dirty="0" err="1" smtClean="0">
                <a:sym typeface="Wingdings"/>
              </a:rPr>
              <a:t>imparato</a:t>
            </a:r>
            <a:r>
              <a:rPr lang="en-US" baseline="0" dirty="0" smtClean="0">
                <a:sym typeface="Wingdings"/>
              </a:rPr>
              <a:t> un </a:t>
            </a:r>
            <a:r>
              <a:rPr lang="en-US" baseline="0" dirty="0" err="1" smtClean="0">
                <a:sym typeface="Wingdings"/>
              </a:rPr>
              <a:t>sacco</a:t>
            </a:r>
            <a:r>
              <a:rPr lang="en-US" baseline="0" dirty="0" smtClean="0">
                <a:sym typeface="Wingdings"/>
              </a:rPr>
              <a:t> di </a:t>
            </a:r>
            <a:r>
              <a:rPr lang="en-US" baseline="0" dirty="0" err="1" smtClean="0">
                <a:sym typeface="Wingdings"/>
              </a:rPr>
              <a:t>cose</a:t>
            </a:r>
            <a:r>
              <a:rPr lang="en-US" baseline="0" dirty="0" smtClean="0">
                <a:sym typeface="Wingdings"/>
              </a:rPr>
              <a:t>. Ma non </a:t>
            </a:r>
            <a:r>
              <a:rPr lang="en-US" baseline="0" dirty="0" err="1" smtClean="0">
                <a:sym typeface="Wingdings"/>
              </a:rPr>
              <a:t>volevo</a:t>
            </a:r>
            <a:r>
              <a:rPr lang="en-US" baseline="0" dirty="0" smtClean="0">
                <a:sym typeface="Wingdings"/>
              </a:rPr>
              <a:t> fare </a:t>
            </a:r>
            <a:r>
              <a:rPr lang="en-US" baseline="0" dirty="0" err="1" smtClean="0">
                <a:sym typeface="Wingdings"/>
              </a:rPr>
              <a:t>quello</a:t>
            </a:r>
            <a:r>
              <a:rPr lang="en-US" baseline="0" dirty="0" smtClean="0">
                <a:sym typeface="Wingdings"/>
              </a:rPr>
              <a:t> e </a:t>
            </a:r>
            <a:r>
              <a:rPr lang="en-US" baseline="0" dirty="0" err="1" smtClean="0">
                <a:sym typeface="Wingdings"/>
              </a:rPr>
              <a:t>sentivo</a:t>
            </a:r>
            <a:r>
              <a:rPr lang="en-US" baseline="0" dirty="0" smtClean="0">
                <a:sym typeface="Wingdings"/>
              </a:rPr>
              <a:t> di </a:t>
            </a:r>
            <a:r>
              <a:rPr lang="en-US" baseline="0" dirty="0" err="1" smtClean="0">
                <a:sym typeface="Wingdings"/>
              </a:rPr>
              <a:t>avere</a:t>
            </a:r>
            <a:r>
              <a:rPr lang="en-US" baseline="0" dirty="0" smtClean="0">
                <a:sym typeface="Wingdings"/>
              </a:rPr>
              <a:t> un </a:t>
            </a:r>
            <a:r>
              <a:rPr lang="en-US" baseline="0" dirty="0" err="1" smtClean="0">
                <a:sym typeface="Wingdings"/>
              </a:rPr>
              <a:t>potenziale</a:t>
            </a:r>
            <a:r>
              <a:rPr lang="en-US" baseline="0" dirty="0" smtClean="0">
                <a:sym typeface="Wingdings"/>
              </a:rPr>
              <a:t> molto </a:t>
            </a:r>
            <a:r>
              <a:rPr lang="en-US" baseline="0" dirty="0" err="1" smtClean="0">
                <a:sym typeface="Wingdings"/>
              </a:rPr>
              <a:t>maggiore</a:t>
            </a:r>
            <a:r>
              <a:rPr lang="en-US" baseline="0" dirty="0" smtClean="0">
                <a:sym typeface="Wingdings"/>
              </a:rPr>
              <a:t>. </a:t>
            </a:r>
            <a:r>
              <a:rPr lang="en-US" baseline="0" dirty="0" err="1" smtClean="0">
                <a:sym typeface="Wingdings"/>
              </a:rPr>
              <a:t>Volevo</a:t>
            </a:r>
            <a:r>
              <a:rPr lang="en-US" baseline="0" dirty="0" smtClean="0">
                <a:sym typeface="Wingdings"/>
              </a:rPr>
              <a:t> </a:t>
            </a:r>
            <a:r>
              <a:rPr lang="en-US" baseline="0" dirty="0" err="1" smtClean="0">
                <a:sym typeface="Wingdings"/>
              </a:rPr>
              <a:t>arrivare</a:t>
            </a:r>
            <a:r>
              <a:rPr lang="en-US" baseline="0" dirty="0" smtClean="0">
                <a:sym typeface="Wingdings"/>
              </a:rPr>
              <a:t> a </a:t>
            </a:r>
            <a:r>
              <a:rPr lang="en-US" baseline="0" dirty="0" err="1" smtClean="0">
                <a:sym typeface="Wingdings"/>
              </a:rPr>
              <a:t>più</a:t>
            </a:r>
            <a:r>
              <a:rPr lang="en-US" baseline="0" dirty="0" smtClean="0">
                <a:sym typeface="Wingdings"/>
              </a:rPr>
              <a:t> </a:t>
            </a:r>
            <a:r>
              <a:rPr lang="en-US" baseline="0" dirty="0" err="1" smtClean="0">
                <a:sym typeface="Wingdings"/>
              </a:rPr>
              <a:t>gente</a:t>
            </a:r>
            <a:r>
              <a:rPr lang="en-US" baseline="0" dirty="0" smtClean="0">
                <a:sym typeface="Wingdings"/>
              </a:rPr>
              <a:t>, non a </a:t>
            </a:r>
            <a:r>
              <a:rPr lang="en-US" baseline="0" dirty="0" err="1" smtClean="0">
                <a:sym typeface="Wingdings"/>
              </a:rPr>
              <a:t>pochi</a:t>
            </a:r>
            <a:r>
              <a:rPr lang="en-US" baseline="0" dirty="0" smtClean="0">
                <a:sym typeface="Wingdings"/>
              </a:rPr>
              <a:t>.</a:t>
            </a:r>
            <a:endParaRPr lang="en-US" dirty="0" smtClean="0"/>
          </a:p>
          <a:p>
            <a:endParaRPr lang="en-US" dirty="0" smtClean="0"/>
          </a:p>
          <a:p>
            <a:endParaRPr lang="it-IT" dirty="0"/>
          </a:p>
        </p:txBody>
      </p:sp>
    </p:spTree>
    <p:extLst>
      <p:ext uri="{BB962C8B-B14F-4D97-AF65-F5344CB8AC3E}">
        <p14:creationId xmlns="" xmlns:p14="http://schemas.microsoft.com/office/powerpoint/2010/main" val="26308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I miei mentori nascono online e mi aiutano a capire che il mondo era cambiato</a:t>
            </a:r>
            <a:endParaRPr lang="it-IT" dirty="0"/>
          </a:p>
        </p:txBody>
      </p:sp>
    </p:spTree>
    <p:extLst>
      <p:ext uri="{BB962C8B-B14F-4D97-AF65-F5344CB8AC3E}">
        <p14:creationId xmlns="" xmlns:p14="http://schemas.microsoft.com/office/powerpoint/2010/main" val="263081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27292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Questa </a:t>
            </a:r>
            <a:r>
              <a:rPr lang="en-US" dirty="0" err="1" smtClean="0"/>
              <a:t>è</a:t>
            </a:r>
            <a:r>
              <a:rPr lang="en-US" dirty="0" smtClean="0"/>
              <a:t> la</a:t>
            </a:r>
            <a:r>
              <a:rPr lang="en-US" baseline="0" dirty="0" smtClean="0"/>
              <a:t> prima </a:t>
            </a:r>
            <a:r>
              <a:rPr lang="en-US" baseline="0" dirty="0" err="1" smtClean="0"/>
              <a:t>strategia</a:t>
            </a:r>
            <a:r>
              <a:rPr lang="en-US" baseline="0" dirty="0" smtClean="0"/>
              <a:t> di stress management </a:t>
            </a:r>
            <a:r>
              <a:rPr lang="en-US" baseline="0" dirty="0" err="1" smtClean="0"/>
              <a:t>che</a:t>
            </a:r>
            <a:r>
              <a:rPr lang="en-US" baseline="0" dirty="0" smtClean="0"/>
              <a:t> ho </a:t>
            </a:r>
            <a:r>
              <a:rPr lang="en-US" baseline="0" dirty="0" err="1" smtClean="0"/>
              <a:t>imparato</a:t>
            </a:r>
            <a:r>
              <a:rPr lang="en-US" baseline="0" dirty="0" smtClean="0"/>
              <a:t> </a:t>
            </a:r>
            <a:r>
              <a:rPr lang="en-US" baseline="0" dirty="0" err="1" smtClean="0"/>
              <a:t>nel</a:t>
            </a:r>
            <a:r>
              <a:rPr lang="en-US" baseline="0" dirty="0" smtClean="0"/>
              <a:t> campo rom, dove </a:t>
            </a:r>
            <a:r>
              <a:rPr lang="en-US" baseline="0" dirty="0" err="1" smtClean="0"/>
              <a:t>ero</a:t>
            </a:r>
            <a:r>
              <a:rPr lang="en-US" baseline="0" dirty="0" smtClean="0"/>
              <a:t> </a:t>
            </a:r>
            <a:r>
              <a:rPr lang="en-US" baseline="0" dirty="0" err="1" smtClean="0"/>
              <a:t>iperstressato</a:t>
            </a:r>
            <a:r>
              <a:rPr lang="en-US" baseline="0" dirty="0" smtClean="0"/>
              <a:t>.</a:t>
            </a:r>
            <a:endParaRPr lang="en-US" dirty="0" smtClean="0"/>
          </a:p>
          <a:p>
            <a:endParaRPr lang="en-US" baseline="0" dirty="0" smtClean="0"/>
          </a:p>
        </p:txBody>
      </p:sp>
    </p:spTree>
    <p:extLst>
      <p:ext uri="{BB962C8B-B14F-4D97-AF65-F5344CB8AC3E}">
        <p14:creationId xmlns="" xmlns:p14="http://schemas.microsoft.com/office/powerpoint/2010/main" val="42445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r>
              <a:rPr lang="en-US" dirty="0" smtClean="0"/>
              <a:t>Uno</a:t>
            </a:r>
            <a:r>
              <a:rPr lang="en-US" baseline="0" dirty="0" smtClean="0"/>
              <a:t> studio del 2014 ha </a:t>
            </a:r>
            <a:r>
              <a:rPr lang="en-US" baseline="0" dirty="0" err="1" smtClean="0"/>
              <a:t>monitorato</a:t>
            </a:r>
            <a:r>
              <a:rPr lang="en-US" baseline="0" dirty="0" smtClean="0"/>
              <a:t> I </a:t>
            </a:r>
            <a:r>
              <a:rPr lang="en-US" baseline="0" dirty="0" err="1" smtClean="0"/>
              <a:t>comportamenti</a:t>
            </a:r>
            <a:r>
              <a:rPr lang="en-US" baseline="0" dirty="0" smtClean="0"/>
              <a:t> </a:t>
            </a:r>
            <a:r>
              <a:rPr lang="en-US" baseline="0" dirty="0" err="1" smtClean="0"/>
              <a:t>condotti</a:t>
            </a:r>
            <a:r>
              <a:rPr lang="en-US" baseline="0" dirty="0" smtClean="0"/>
              <a:t> da </a:t>
            </a:r>
            <a:r>
              <a:rPr lang="en-US" baseline="0" dirty="0" err="1" smtClean="0"/>
              <a:t>alcuni</a:t>
            </a:r>
            <a:r>
              <a:rPr lang="en-US" baseline="0" dirty="0" smtClean="0"/>
              <a:t> </a:t>
            </a:r>
            <a:r>
              <a:rPr lang="en-US" baseline="0" dirty="0" err="1" smtClean="0"/>
              <a:t>adolescenti</a:t>
            </a:r>
            <a:r>
              <a:rPr lang="en-US" baseline="0" dirty="0" smtClean="0"/>
              <a:t> per un anno </a:t>
            </a:r>
            <a:r>
              <a:rPr lang="en-US" baseline="0" dirty="0" err="1" smtClean="0"/>
              <a:t>intero</a:t>
            </a:r>
            <a:r>
              <a:rPr lang="en-US" baseline="0" dirty="0" smtClean="0"/>
              <a:t>.</a:t>
            </a:r>
          </a:p>
          <a:p>
            <a:r>
              <a:rPr lang="en-US" baseline="0" dirty="0" err="1" smtClean="0"/>
              <a:t>Alcuni</a:t>
            </a:r>
            <a:r>
              <a:rPr lang="en-US" baseline="0" dirty="0" smtClean="0"/>
              <a:t> di </a:t>
            </a:r>
            <a:r>
              <a:rPr lang="en-US" baseline="0" dirty="0" err="1" smtClean="0"/>
              <a:t>questi</a:t>
            </a:r>
            <a:r>
              <a:rPr lang="en-US" baseline="0" dirty="0" smtClean="0"/>
              <a:t> </a:t>
            </a:r>
            <a:r>
              <a:rPr lang="en-US" baseline="0" dirty="0" err="1" smtClean="0"/>
              <a:t>comportamenti</a:t>
            </a:r>
            <a:r>
              <a:rPr lang="en-US" baseline="0" dirty="0" smtClean="0"/>
              <a:t> </a:t>
            </a:r>
            <a:r>
              <a:rPr lang="en-US" baseline="0" dirty="0" err="1" smtClean="0"/>
              <a:t>erano</a:t>
            </a:r>
            <a:r>
              <a:rPr lang="en-US" baseline="0" dirty="0" smtClean="0"/>
              <a:t> </a:t>
            </a:r>
            <a:r>
              <a:rPr lang="en-US" baseline="0" dirty="0" err="1" smtClean="0"/>
              <a:t>principalmente</a:t>
            </a:r>
            <a:r>
              <a:rPr lang="en-US" baseline="0" dirty="0" smtClean="0"/>
              <a:t> </a:t>
            </a:r>
            <a:r>
              <a:rPr lang="en-US" baseline="0" dirty="0" err="1" smtClean="0"/>
              <a:t>rivolti</a:t>
            </a:r>
            <a:r>
              <a:rPr lang="en-US" baseline="0" dirty="0" smtClean="0"/>
              <a:t> </a:t>
            </a:r>
            <a:r>
              <a:rPr lang="en-US" baseline="0" dirty="0" err="1" smtClean="0"/>
              <a:t>alla</a:t>
            </a:r>
            <a:r>
              <a:rPr lang="en-US" baseline="0" dirty="0" smtClean="0"/>
              <a:t> </a:t>
            </a:r>
            <a:r>
              <a:rPr lang="en-US" baseline="0" dirty="0" err="1" smtClean="0"/>
              <a:t>ricerca</a:t>
            </a:r>
            <a:r>
              <a:rPr lang="en-US" baseline="0" dirty="0" smtClean="0"/>
              <a:t> </a:t>
            </a:r>
            <a:r>
              <a:rPr lang="en-US" baseline="0" dirty="0" err="1" smtClean="0"/>
              <a:t>della</a:t>
            </a:r>
            <a:r>
              <a:rPr lang="en-US" baseline="0" dirty="0" smtClean="0"/>
              <a:t> </a:t>
            </a:r>
            <a:r>
              <a:rPr lang="en-US" baseline="0" dirty="0" err="1" smtClean="0"/>
              <a:t>felicità</a:t>
            </a:r>
            <a:r>
              <a:rPr lang="en-US" baseline="0" dirty="0" smtClean="0"/>
              <a:t> </a:t>
            </a:r>
            <a:r>
              <a:rPr lang="en-US" baseline="0" dirty="0" err="1" smtClean="0"/>
              <a:t>attraverso</a:t>
            </a:r>
            <a:r>
              <a:rPr lang="en-US" baseline="0" dirty="0" smtClean="0"/>
              <a:t> </a:t>
            </a:r>
            <a:r>
              <a:rPr lang="en-US" baseline="0" dirty="0" err="1" smtClean="0"/>
              <a:t>il</a:t>
            </a:r>
            <a:r>
              <a:rPr lang="en-US" baseline="0" dirty="0" smtClean="0"/>
              <a:t> </a:t>
            </a:r>
            <a:r>
              <a:rPr lang="en-US" baseline="0" dirty="0" err="1" smtClean="0"/>
              <a:t>piacere</a:t>
            </a:r>
            <a:r>
              <a:rPr lang="en-US" baseline="0" dirty="0" smtClean="0"/>
              <a:t>, </a:t>
            </a:r>
            <a:r>
              <a:rPr lang="en-US" baseline="0" dirty="0" err="1" smtClean="0"/>
              <a:t>spesso</a:t>
            </a:r>
            <a:r>
              <a:rPr lang="en-US" baseline="0" dirty="0" smtClean="0"/>
              <a:t> in </a:t>
            </a:r>
            <a:r>
              <a:rPr lang="en-US" baseline="0" dirty="0" err="1" smtClean="0"/>
              <a:t>maniera</a:t>
            </a:r>
            <a:r>
              <a:rPr lang="en-US" baseline="0" dirty="0" smtClean="0"/>
              <a:t> </a:t>
            </a:r>
            <a:r>
              <a:rPr lang="en-US" baseline="0" dirty="0" err="1" smtClean="0"/>
              <a:t>egoisitca</a:t>
            </a:r>
            <a:r>
              <a:rPr lang="en-US" baseline="0" dirty="0" smtClean="0"/>
              <a:t> o </a:t>
            </a:r>
            <a:r>
              <a:rPr lang="en-US" baseline="0" dirty="0" err="1" smtClean="0"/>
              <a:t>istantanea</a:t>
            </a:r>
            <a:r>
              <a:rPr lang="en-US" baseline="0" dirty="0" smtClean="0"/>
              <a:t>.</a:t>
            </a:r>
          </a:p>
          <a:p>
            <a:r>
              <a:rPr lang="en-US" baseline="0" dirty="0" err="1" smtClean="0"/>
              <a:t>Altri</a:t>
            </a:r>
            <a:r>
              <a:rPr lang="en-US" baseline="0" dirty="0" smtClean="0"/>
              <a:t> </a:t>
            </a:r>
            <a:r>
              <a:rPr lang="en-US" baseline="0" dirty="0" err="1" smtClean="0"/>
              <a:t>comportamenti</a:t>
            </a:r>
            <a:r>
              <a:rPr lang="en-US" baseline="0" dirty="0" smtClean="0"/>
              <a:t>, </a:t>
            </a:r>
            <a:r>
              <a:rPr lang="en-US" baseline="0" dirty="0" err="1" smtClean="0"/>
              <a:t>invece</a:t>
            </a:r>
            <a:r>
              <a:rPr lang="en-US" baseline="0" dirty="0" smtClean="0"/>
              <a:t>, </a:t>
            </a:r>
            <a:r>
              <a:rPr lang="en-US" baseline="0" dirty="0" err="1" smtClean="0"/>
              <a:t>erano</a:t>
            </a:r>
            <a:r>
              <a:rPr lang="en-US" baseline="0" dirty="0" smtClean="0"/>
              <a:t> </a:t>
            </a:r>
            <a:r>
              <a:rPr lang="en-US" baseline="0" dirty="0" err="1" smtClean="0"/>
              <a:t>più</a:t>
            </a:r>
            <a:r>
              <a:rPr lang="en-US" baseline="0" dirty="0" smtClean="0"/>
              <a:t> </a:t>
            </a:r>
            <a:r>
              <a:rPr lang="en-US" baseline="0" dirty="0" err="1" smtClean="0"/>
              <a:t>improntati</a:t>
            </a:r>
            <a:r>
              <a:rPr lang="en-US" baseline="0" dirty="0" smtClean="0"/>
              <a:t> </a:t>
            </a:r>
            <a:r>
              <a:rPr lang="en-US" baseline="0" dirty="0" err="1" smtClean="0"/>
              <a:t>alla</a:t>
            </a:r>
            <a:r>
              <a:rPr lang="en-US" baseline="0" dirty="0" smtClean="0"/>
              <a:t> </a:t>
            </a:r>
            <a:r>
              <a:rPr lang="en-US" baseline="0" dirty="0" err="1" smtClean="0"/>
              <a:t>ricerca</a:t>
            </a:r>
            <a:r>
              <a:rPr lang="en-US" baseline="0" dirty="0" smtClean="0"/>
              <a:t> di un </a:t>
            </a:r>
            <a:r>
              <a:rPr lang="en-US" baseline="0" dirty="0" err="1" smtClean="0"/>
              <a:t>significato</a:t>
            </a:r>
            <a:r>
              <a:rPr lang="en-US" baseline="0" dirty="0" smtClean="0"/>
              <a:t>, </a:t>
            </a:r>
            <a:r>
              <a:rPr lang="en-US" baseline="0" dirty="0" err="1" smtClean="0"/>
              <a:t>basati</a:t>
            </a:r>
            <a:r>
              <a:rPr lang="en-US" baseline="0" dirty="0" smtClean="0"/>
              <a:t> </a:t>
            </a:r>
            <a:r>
              <a:rPr lang="en-US" baseline="0" dirty="0" err="1" smtClean="0"/>
              <a:t>sul</a:t>
            </a:r>
            <a:r>
              <a:rPr lang="en-US" baseline="0" dirty="0" smtClean="0"/>
              <a:t> </a:t>
            </a:r>
            <a:r>
              <a:rPr lang="en-US" baseline="0" dirty="0" err="1" smtClean="0"/>
              <a:t>contribuire</a:t>
            </a:r>
            <a:r>
              <a:rPr lang="en-US" baseline="0" dirty="0" smtClean="0"/>
              <a:t> </a:t>
            </a:r>
            <a:r>
              <a:rPr lang="en-US" baseline="0" dirty="0" err="1" smtClean="0"/>
              <a:t>alla</a:t>
            </a:r>
            <a:r>
              <a:rPr lang="en-US" baseline="0" dirty="0" smtClean="0"/>
              <a:t> </a:t>
            </a:r>
            <a:r>
              <a:rPr lang="en-US" baseline="0" dirty="0" err="1" smtClean="0"/>
              <a:t>comunità</a:t>
            </a:r>
            <a:r>
              <a:rPr lang="en-US" baseline="0" dirty="0" smtClean="0"/>
              <a:t> o fare </a:t>
            </a:r>
            <a:r>
              <a:rPr lang="en-US" baseline="0" dirty="0" err="1" smtClean="0"/>
              <a:t>volontariato</a:t>
            </a:r>
            <a:r>
              <a:rPr lang="en-US" baseline="0" dirty="0" smtClean="0"/>
              <a:t>, </a:t>
            </a:r>
            <a:r>
              <a:rPr lang="en-US" baseline="0" dirty="0" err="1" smtClean="0"/>
              <a:t>basati</a:t>
            </a:r>
            <a:r>
              <a:rPr lang="en-US" baseline="0" dirty="0" smtClean="0"/>
              <a:t> </a:t>
            </a:r>
            <a:r>
              <a:rPr lang="en-US" baseline="0" dirty="0" err="1" smtClean="0"/>
              <a:t>sul</a:t>
            </a:r>
            <a:r>
              <a:rPr lang="en-US" baseline="0" dirty="0" smtClean="0"/>
              <a:t> dare ad </a:t>
            </a:r>
            <a:r>
              <a:rPr lang="en-US" baseline="0" dirty="0" err="1" smtClean="0"/>
              <a:t>altri</a:t>
            </a:r>
            <a:r>
              <a:rPr lang="en-US" baseline="0" dirty="0" smtClean="0"/>
              <a:t>, a chi </a:t>
            </a:r>
            <a:r>
              <a:rPr lang="en-US" baseline="0" dirty="0" err="1" smtClean="0"/>
              <a:t>sta</a:t>
            </a:r>
            <a:r>
              <a:rPr lang="en-US" baseline="0" dirty="0" smtClean="0"/>
              <a:t> </a:t>
            </a:r>
            <a:r>
              <a:rPr lang="en-US" baseline="0" dirty="0" err="1" smtClean="0"/>
              <a:t>intorno</a:t>
            </a:r>
            <a:r>
              <a:rPr lang="en-US" baseline="0" dirty="0" smtClean="0"/>
              <a:t> a </a:t>
            </a:r>
            <a:r>
              <a:rPr lang="en-US" baseline="0" dirty="0" err="1" smtClean="0"/>
              <a:t>loro</a:t>
            </a:r>
            <a:r>
              <a:rPr lang="en-US" baseline="0" dirty="0" smtClean="0"/>
              <a:t>.</a:t>
            </a:r>
          </a:p>
          <a:p>
            <a:r>
              <a:rPr lang="en-US" baseline="0" dirty="0" err="1" smtClean="0"/>
              <a:t>Ciò</a:t>
            </a:r>
            <a:r>
              <a:rPr lang="en-US" baseline="0" dirty="0" smtClean="0"/>
              <a:t> </a:t>
            </a:r>
            <a:r>
              <a:rPr lang="en-US" baseline="0" dirty="0" err="1" smtClean="0"/>
              <a:t>che</a:t>
            </a:r>
            <a:r>
              <a:rPr lang="en-US" baseline="0" dirty="0" smtClean="0"/>
              <a:t> la </a:t>
            </a:r>
            <a:r>
              <a:rPr lang="en-US" baseline="0" dirty="0" err="1" smtClean="0"/>
              <a:t>ricerca</a:t>
            </a:r>
            <a:r>
              <a:rPr lang="en-US" baseline="0" dirty="0" smtClean="0"/>
              <a:t> ha </a:t>
            </a:r>
            <a:r>
              <a:rPr lang="en-US" baseline="0" dirty="0" err="1" smtClean="0"/>
              <a:t>mostrato</a:t>
            </a:r>
            <a:r>
              <a:rPr lang="en-US" baseline="0" dirty="0" smtClean="0"/>
              <a:t> </a:t>
            </a:r>
            <a:r>
              <a:rPr lang="en-US" baseline="0" dirty="0" err="1" smtClean="0"/>
              <a:t>è</a:t>
            </a:r>
            <a:r>
              <a:rPr lang="en-US" baseline="0" dirty="0" smtClean="0"/>
              <a:t> </a:t>
            </a:r>
            <a:r>
              <a:rPr lang="en-US" baseline="0" dirty="0" err="1" smtClean="0"/>
              <a:t>che</a:t>
            </a:r>
            <a:r>
              <a:rPr lang="en-US" baseline="0" dirty="0" smtClean="0"/>
              <a:t> </a:t>
            </a:r>
            <a:r>
              <a:rPr lang="en-US" baseline="0" dirty="0" err="1" smtClean="0"/>
              <a:t>questi</a:t>
            </a:r>
            <a:r>
              <a:rPr lang="en-US" baseline="0" dirty="0" smtClean="0"/>
              <a:t> secondi </a:t>
            </a:r>
            <a:r>
              <a:rPr lang="en-US" baseline="0" dirty="0" err="1" smtClean="0"/>
              <a:t>soggetti</a:t>
            </a:r>
            <a:r>
              <a:rPr lang="en-US" baseline="0" dirty="0" smtClean="0"/>
              <a:t> </a:t>
            </a:r>
            <a:r>
              <a:rPr lang="en-US" baseline="0" dirty="0" err="1" smtClean="0"/>
              <a:t>avevano</a:t>
            </a:r>
            <a:r>
              <a:rPr lang="en-US" baseline="0" dirty="0" smtClean="0"/>
              <a:t> un </a:t>
            </a:r>
            <a:r>
              <a:rPr lang="en-US" baseline="0" dirty="0" err="1" smtClean="0"/>
              <a:t>livello</a:t>
            </a:r>
            <a:r>
              <a:rPr lang="en-US" baseline="0" dirty="0" smtClean="0"/>
              <a:t> di </a:t>
            </a:r>
            <a:r>
              <a:rPr lang="en-US" baseline="0" dirty="0" err="1" smtClean="0"/>
              <a:t>depressione</a:t>
            </a:r>
            <a:r>
              <a:rPr lang="en-US" baseline="0" dirty="0" smtClean="0"/>
              <a:t> </a:t>
            </a:r>
            <a:r>
              <a:rPr lang="en-US" baseline="0" dirty="0" err="1" smtClean="0"/>
              <a:t>minore</a:t>
            </a:r>
            <a:r>
              <a:rPr lang="en-US" baseline="0" dirty="0" smtClean="0"/>
              <a:t> </a:t>
            </a:r>
            <a:r>
              <a:rPr lang="en-US" baseline="0" dirty="0" err="1" smtClean="0"/>
              <a:t>rispetto</a:t>
            </a:r>
            <a:r>
              <a:rPr lang="en-US" baseline="0" dirty="0" smtClean="0"/>
              <a:t> </a:t>
            </a:r>
            <a:r>
              <a:rPr lang="en-US" baseline="0" dirty="0" err="1" smtClean="0"/>
              <a:t>agli</a:t>
            </a:r>
            <a:r>
              <a:rPr lang="en-US" baseline="0" dirty="0" smtClean="0"/>
              <a:t> </a:t>
            </a:r>
            <a:r>
              <a:rPr lang="en-US" baseline="0" dirty="0" err="1" smtClean="0"/>
              <a:t>altri</a:t>
            </a:r>
            <a:r>
              <a:rPr lang="en-US" baseline="0" dirty="0" smtClean="0"/>
              <a:t>.</a:t>
            </a:r>
          </a:p>
          <a:p>
            <a:r>
              <a:rPr lang="en-US" baseline="0" dirty="0" smtClean="0"/>
              <a:t>La </a:t>
            </a:r>
            <a:r>
              <a:rPr lang="en-US" baseline="0" dirty="0" err="1" smtClean="0"/>
              <a:t>cosa</a:t>
            </a:r>
            <a:r>
              <a:rPr lang="en-US" baseline="0" dirty="0" smtClean="0"/>
              <a:t> </a:t>
            </a:r>
            <a:r>
              <a:rPr lang="en-US" baseline="0" dirty="0" err="1" smtClean="0"/>
              <a:t>è</a:t>
            </a:r>
            <a:r>
              <a:rPr lang="en-US" baseline="0" dirty="0" smtClean="0"/>
              <a:t> </a:t>
            </a:r>
            <a:r>
              <a:rPr lang="en-US" baseline="0" dirty="0" err="1" smtClean="0"/>
              <a:t>ironica</a:t>
            </a:r>
            <a:r>
              <a:rPr lang="en-US" baseline="0" dirty="0" smtClean="0"/>
              <a:t>: chi </a:t>
            </a:r>
            <a:r>
              <a:rPr lang="en-US" baseline="0" dirty="0" err="1" smtClean="0"/>
              <a:t>cerca</a:t>
            </a:r>
            <a:r>
              <a:rPr lang="en-US" baseline="0" dirty="0" smtClean="0"/>
              <a:t> di </a:t>
            </a:r>
            <a:r>
              <a:rPr lang="en-US" baseline="0" dirty="0" err="1" smtClean="0"/>
              <a:t>più</a:t>
            </a:r>
            <a:r>
              <a:rPr lang="en-US" baseline="0" dirty="0" smtClean="0"/>
              <a:t> la </a:t>
            </a:r>
            <a:r>
              <a:rPr lang="en-US" baseline="0" dirty="0" err="1" smtClean="0"/>
              <a:t>felicità</a:t>
            </a:r>
            <a:r>
              <a:rPr lang="en-US" baseline="0" dirty="0" smtClean="0"/>
              <a:t> </a:t>
            </a:r>
            <a:r>
              <a:rPr lang="en-US" baseline="0" dirty="0" err="1" smtClean="0"/>
              <a:t>resta</a:t>
            </a:r>
            <a:r>
              <a:rPr lang="en-US" baseline="0" dirty="0" smtClean="0"/>
              <a:t> </a:t>
            </a:r>
            <a:r>
              <a:rPr lang="en-US" baseline="0" dirty="0" err="1" smtClean="0"/>
              <a:t>scontento</a:t>
            </a:r>
            <a:r>
              <a:rPr lang="en-US" baseline="0" dirty="0" smtClean="0"/>
              <a:t>, chi </a:t>
            </a:r>
            <a:r>
              <a:rPr lang="en-US" baseline="0" dirty="0" err="1" smtClean="0"/>
              <a:t>ricerca</a:t>
            </a:r>
            <a:r>
              <a:rPr lang="en-US" baseline="0" dirty="0" smtClean="0"/>
              <a:t> </a:t>
            </a:r>
            <a:r>
              <a:rPr lang="en-US" baseline="0" dirty="0" err="1" smtClean="0"/>
              <a:t>significato</a:t>
            </a:r>
            <a:r>
              <a:rPr lang="en-US" baseline="0" dirty="0" smtClean="0"/>
              <a:t> e </a:t>
            </a:r>
            <a:r>
              <a:rPr lang="en-US" baseline="0" dirty="0" err="1" smtClean="0"/>
              <a:t>valori</a:t>
            </a:r>
            <a:r>
              <a:rPr lang="en-US" baseline="0" dirty="0" smtClean="0"/>
              <a:t> </a:t>
            </a:r>
            <a:r>
              <a:rPr lang="en-US" baseline="0" dirty="0" err="1" smtClean="0"/>
              <a:t>invece</a:t>
            </a:r>
            <a:r>
              <a:rPr lang="en-US" baseline="0" dirty="0" smtClean="0"/>
              <a:t> </a:t>
            </a:r>
            <a:r>
              <a:rPr lang="en-US" baseline="0" dirty="0" err="1" smtClean="0"/>
              <a:t>è</a:t>
            </a:r>
            <a:r>
              <a:rPr lang="en-US" baseline="0" dirty="0" smtClean="0"/>
              <a:t> </a:t>
            </a:r>
            <a:r>
              <a:rPr lang="en-US" baseline="0" dirty="0" err="1" smtClean="0"/>
              <a:t>più</a:t>
            </a:r>
            <a:r>
              <a:rPr lang="en-US" baseline="0" dirty="0" smtClean="0"/>
              <a:t> </a:t>
            </a:r>
            <a:r>
              <a:rPr lang="en-US" baseline="0" dirty="0" err="1" smtClean="0"/>
              <a:t>sereno</a:t>
            </a:r>
            <a:r>
              <a:rPr lang="en-US" baseline="0" dirty="0" smtClean="0"/>
              <a:t>.</a:t>
            </a:r>
            <a:endParaRPr lang="en-US" dirty="0"/>
          </a:p>
        </p:txBody>
      </p:sp>
    </p:spTree>
    <p:extLst>
      <p:ext uri="{BB962C8B-B14F-4D97-AF65-F5344CB8AC3E}">
        <p14:creationId xmlns="" xmlns:p14="http://schemas.microsoft.com/office/powerpoint/2010/main" val="46298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en-US" baseline="0" dirty="0" smtClean="0"/>
          </a:p>
        </p:txBody>
      </p:sp>
    </p:spTree>
    <p:extLst>
      <p:ext uri="{BB962C8B-B14F-4D97-AF65-F5344CB8AC3E}">
        <p14:creationId xmlns="" xmlns:p14="http://schemas.microsoft.com/office/powerpoint/2010/main" val="193755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Oggi parlerò di 4 vite professionali che ho attraversato</a:t>
            </a:r>
            <a:r>
              <a:rPr lang="it-IT" sz="1200" baseline="0" dirty="0" smtClean="0">
                <a:effectLst/>
                <a:latin typeface="+mn-lt"/>
                <a:ea typeface="+mn-ea"/>
                <a:cs typeface="+mn-cs"/>
                <a:sym typeface="Calibri"/>
              </a:rPr>
              <a:t> e delle cose che ho compreso.</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La prima vita sarà quella che inizia il giorno della mia laurea.</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Però in apertura ci tenevo a fornirvi qualche spunto sul percorso che mi ha portato a laurearmi.</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A scuola non sono mai stato un genio. Ero anzi sempre l’ultimo della classe, dalla prima elementare alla quinta liceo.</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Studiavo, anche tanto, ma non ottenevo i risultati ed ero frustrato.</a:t>
            </a:r>
          </a:p>
          <a:p>
            <a:pPr marL="0" marR="0" lvl="0" indent="0" defTabSz="914400" eaLnBrk="1" fontAlgn="auto" latinLnBrk="0" hangingPunct="1">
              <a:lnSpc>
                <a:spcPct val="100000"/>
              </a:lnSpc>
              <a:spcBef>
                <a:spcPts val="0"/>
              </a:spcBef>
              <a:spcAft>
                <a:spcPts val="0"/>
              </a:spcAft>
              <a:buClrTx/>
              <a:buSzTx/>
              <a:buFontTx/>
              <a:buNone/>
              <a:tabLst/>
              <a:defRPr/>
            </a:pPr>
            <a:endParaRPr lang="it-IT" sz="1200" baseline="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Grazie a questa mia incapacità, però, ho dovuto sviluppare altre doti che a scuola non mi erano state insegnate.</a:t>
            </a:r>
          </a:p>
        </p:txBody>
      </p:sp>
    </p:spTree>
    <p:extLst>
      <p:ext uri="{BB962C8B-B14F-4D97-AF65-F5344CB8AC3E}">
        <p14:creationId xmlns="" xmlns:p14="http://schemas.microsoft.com/office/powerpoint/2010/main" val="657896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Una</a:t>
            </a:r>
            <a:r>
              <a:rPr lang="en-US" dirty="0" smtClean="0"/>
              <a:t> </a:t>
            </a:r>
            <a:r>
              <a:rPr lang="en-US" dirty="0" err="1" smtClean="0"/>
              <a:t>azione</a:t>
            </a:r>
            <a:r>
              <a:rPr lang="en-US" dirty="0" smtClean="0"/>
              <a:t> </a:t>
            </a:r>
            <a:r>
              <a:rPr lang="en-US" dirty="0" err="1" smtClean="0"/>
              <a:t>significativa</a:t>
            </a:r>
            <a:r>
              <a:rPr lang="en-US" dirty="0" smtClean="0"/>
              <a:t> </a:t>
            </a:r>
            <a:r>
              <a:rPr lang="en-US" dirty="0" err="1" smtClean="0"/>
              <a:t>può</a:t>
            </a:r>
            <a:r>
              <a:rPr lang="en-US" dirty="0" smtClean="0"/>
              <a:t> </a:t>
            </a:r>
            <a:r>
              <a:rPr lang="en-US" dirty="0" err="1" smtClean="0"/>
              <a:t>essere</a:t>
            </a:r>
            <a:r>
              <a:rPr lang="en-US" dirty="0" smtClean="0"/>
              <a:t> fare </a:t>
            </a:r>
            <a:r>
              <a:rPr lang="en-US" dirty="0" err="1" smtClean="0"/>
              <a:t>volontariato</a:t>
            </a:r>
            <a:r>
              <a:rPr lang="en-US" dirty="0" smtClean="0"/>
              <a:t>, o </a:t>
            </a:r>
            <a:r>
              <a:rPr lang="en-US" dirty="0" err="1" smtClean="0"/>
              <a:t>lavorare</a:t>
            </a:r>
            <a:r>
              <a:rPr lang="en-US" dirty="0" smtClean="0"/>
              <a:t> in un </a:t>
            </a:r>
            <a:r>
              <a:rPr lang="en-US" dirty="0" err="1" smtClean="0"/>
              <a:t>servizio</a:t>
            </a:r>
            <a:r>
              <a:rPr lang="en-US" baseline="0" dirty="0" smtClean="0"/>
              <a:t> </a:t>
            </a:r>
            <a:r>
              <a:rPr lang="en-US" baseline="0" dirty="0" err="1" smtClean="0"/>
              <a:t>che</a:t>
            </a:r>
            <a:r>
              <a:rPr lang="en-US" baseline="0" dirty="0" smtClean="0"/>
              <a:t> </a:t>
            </a:r>
            <a:r>
              <a:rPr lang="en-US" baseline="0" dirty="0" err="1" smtClean="0"/>
              <a:t>aggiunge</a:t>
            </a:r>
            <a:r>
              <a:rPr lang="en-US" baseline="0" dirty="0" smtClean="0"/>
              <a:t> </a:t>
            </a:r>
            <a:r>
              <a:rPr lang="en-US" baseline="0" dirty="0" err="1" smtClean="0"/>
              <a:t>valore</a:t>
            </a:r>
            <a:r>
              <a:rPr lang="en-US" baseline="0" dirty="0" smtClean="0"/>
              <a:t> </a:t>
            </a:r>
            <a:r>
              <a:rPr lang="en-US" baseline="0" dirty="0" err="1" smtClean="0"/>
              <a:t>alle</a:t>
            </a:r>
            <a:r>
              <a:rPr lang="en-US" baseline="0" dirty="0" smtClean="0"/>
              <a:t> </a:t>
            </a:r>
            <a:r>
              <a:rPr lang="en-US" baseline="0" dirty="0" err="1" smtClean="0"/>
              <a:t>persone</a:t>
            </a:r>
            <a:r>
              <a:rPr lang="en-US" baseline="0" dirty="0" smtClean="0"/>
              <a:t>, o in </a:t>
            </a:r>
            <a:r>
              <a:rPr lang="en-US" baseline="0" dirty="0" err="1" smtClean="0"/>
              <a:t>una</a:t>
            </a:r>
            <a:r>
              <a:rPr lang="en-US" baseline="0" dirty="0" smtClean="0"/>
              <a:t> startup </a:t>
            </a:r>
            <a:r>
              <a:rPr lang="en-US" baseline="0" dirty="0" err="1" smtClean="0"/>
              <a:t>che</a:t>
            </a:r>
            <a:r>
              <a:rPr lang="en-US" baseline="0" dirty="0" smtClean="0"/>
              <a:t> </a:t>
            </a:r>
            <a:r>
              <a:rPr lang="en-US" baseline="0" dirty="0" err="1" smtClean="0"/>
              <a:t>credi</a:t>
            </a:r>
            <a:r>
              <a:rPr lang="en-US" baseline="0" dirty="0" smtClean="0"/>
              <a:t> </a:t>
            </a:r>
            <a:r>
              <a:rPr lang="en-US" baseline="0" dirty="0" err="1" smtClean="0"/>
              <a:t>cambierà</a:t>
            </a:r>
            <a:r>
              <a:rPr lang="en-US" baseline="0" dirty="0" smtClean="0"/>
              <a:t> la vita </a:t>
            </a:r>
            <a:r>
              <a:rPr lang="en-US" baseline="0" dirty="0" err="1" smtClean="0"/>
              <a:t>delle</a:t>
            </a:r>
            <a:r>
              <a:rPr lang="en-US" baseline="0" dirty="0" smtClean="0"/>
              <a:t> </a:t>
            </a:r>
            <a:r>
              <a:rPr lang="en-US" baseline="0" dirty="0" err="1" smtClean="0"/>
              <a:t>persone</a:t>
            </a:r>
            <a:r>
              <a:rPr lang="en-US" baseline="0" dirty="0" smtClean="0"/>
              <a:t>, o </a:t>
            </a:r>
            <a:r>
              <a:rPr lang="en-US" baseline="0" dirty="0" err="1" smtClean="0"/>
              <a:t>che</a:t>
            </a:r>
            <a:r>
              <a:rPr lang="en-US" baseline="0" dirty="0" smtClean="0"/>
              <a:t> </a:t>
            </a:r>
            <a:r>
              <a:rPr lang="en-US" baseline="0" dirty="0" err="1" smtClean="0"/>
              <a:t>fa</a:t>
            </a:r>
            <a:r>
              <a:rPr lang="en-US" baseline="0" dirty="0" smtClean="0"/>
              <a:t> </a:t>
            </a:r>
            <a:r>
              <a:rPr lang="en-US" baseline="0" dirty="0" err="1" smtClean="0"/>
              <a:t>sorridere</a:t>
            </a:r>
            <a:r>
              <a:rPr lang="en-US" baseline="0" dirty="0" smtClean="0"/>
              <a:t> le </a:t>
            </a:r>
            <a:r>
              <a:rPr lang="en-US" baseline="0" dirty="0" err="1" smtClean="0"/>
              <a:t>persone</a:t>
            </a:r>
            <a:r>
              <a:rPr lang="en-US" baseline="0" dirty="0" smtClean="0"/>
              <a:t> </a:t>
            </a:r>
            <a:r>
              <a:rPr lang="en-US" baseline="0" dirty="0" err="1" smtClean="0"/>
              <a:t>ogni</a:t>
            </a:r>
            <a:r>
              <a:rPr lang="en-US" baseline="0" dirty="0" smtClean="0"/>
              <a:t> </a:t>
            </a:r>
            <a:r>
              <a:rPr lang="en-US" baseline="0" dirty="0" err="1" smtClean="0"/>
              <a:t>giorno</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Realizzare</a:t>
            </a:r>
            <a:r>
              <a:rPr lang="en-US" baseline="0" dirty="0" smtClean="0"/>
              <a:t> </a:t>
            </a:r>
            <a:r>
              <a:rPr lang="en-US" baseline="0" dirty="0" err="1" smtClean="0"/>
              <a:t>che</a:t>
            </a:r>
            <a:r>
              <a:rPr lang="en-US" baseline="0" dirty="0" smtClean="0"/>
              <a:t> </a:t>
            </a:r>
            <a:r>
              <a:rPr lang="en-US" baseline="0" dirty="0" err="1" smtClean="0"/>
              <a:t>ciò</a:t>
            </a:r>
            <a:r>
              <a:rPr lang="en-US" baseline="0" dirty="0" smtClean="0"/>
              <a:t> </a:t>
            </a:r>
            <a:r>
              <a:rPr lang="en-US" baseline="0" dirty="0" err="1" smtClean="0"/>
              <a:t>che</a:t>
            </a:r>
            <a:r>
              <a:rPr lang="en-US" baseline="0" dirty="0" smtClean="0"/>
              <a:t> </a:t>
            </a:r>
            <a:r>
              <a:rPr lang="en-US" baseline="0" dirty="0" err="1" smtClean="0"/>
              <a:t>fai</a:t>
            </a:r>
            <a:r>
              <a:rPr lang="en-US" baseline="0" dirty="0" smtClean="0"/>
              <a:t> ha un </a:t>
            </a:r>
            <a:r>
              <a:rPr lang="en-US" baseline="0" dirty="0" err="1" smtClean="0"/>
              <a:t>significato</a:t>
            </a:r>
            <a:r>
              <a:rPr lang="en-US" baseline="0" dirty="0" smtClean="0"/>
              <a:t> per </a:t>
            </a:r>
            <a:r>
              <a:rPr lang="en-US" baseline="0" dirty="0" err="1" smtClean="0"/>
              <a:t>te</a:t>
            </a:r>
            <a:r>
              <a:rPr lang="en-US" baseline="0" dirty="0" smtClean="0"/>
              <a:t> e per </a:t>
            </a:r>
            <a:r>
              <a:rPr lang="en-US" baseline="0" dirty="0" err="1" smtClean="0"/>
              <a:t>gli</a:t>
            </a:r>
            <a:r>
              <a:rPr lang="en-US" baseline="0" dirty="0" smtClean="0"/>
              <a:t> </a:t>
            </a:r>
            <a:r>
              <a:rPr lang="en-US" baseline="0" dirty="0" err="1" smtClean="0"/>
              <a:t>altri</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Pensare</a:t>
            </a:r>
            <a:r>
              <a:rPr lang="en-US" baseline="0" dirty="0" smtClean="0"/>
              <a:t> </a:t>
            </a:r>
            <a:r>
              <a:rPr lang="en-US" baseline="0" dirty="0" err="1" smtClean="0"/>
              <a:t>che</a:t>
            </a:r>
            <a:r>
              <a:rPr lang="en-US" baseline="0" dirty="0" smtClean="0"/>
              <a:t> </a:t>
            </a:r>
            <a:r>
              <a:rPr lang="en-US" baseline="0" dirty="0" err="1" smtClean="0"/>
              <a:t>vuoi</a:t>
            </a:r>
            <a:r>
              <a:rPr lang="en-US" baseline="0" dirty="0" smtClean="0"/>
              <a:t> stare </a:t>
            </a:r>
            <a:r>
              <a:rPr lang="en-US" baseline="0" dirty="0" err="1" smtClean="0"/>
              <a:t>bene</a:t>
            </a:r>
            <a:r>
              <a:rPr lang="en-US" baseline="0" dirty="0" smtClean="0"/>
              <a:t>, e </a:t>
            </a:r>
            <a:r>
              <a:rPr lang="en-US" baseline="0" dirty="0" err="1" smtClean="0"/>
              <a:t>mettere</a:t>
            </a:r>
            <a:r>
              <a:rPr lang="en-US" baseline="0" dirty="0" smtClean="0"/>
              <a:t> </a:t>
            </a:r>
            <a:r>
              <a:rPr lang="en-US" baseline="0" dirty="0" err="1" smtClean="0"/>
              <a:t>questo</a:t>
            </a:r>
            <a:r>
              <a:rPr lang="en-US" baseline="0" dirty="0" smtClean="0"/>
              <a:t> </a:t>
            </a:r>
            <a:r>
              <a:rPr lang="en-US" baseline="0" dirty="0" err="1" smtClean="0"/>
              <a:t>davanti</a:t>
            </a:r>
            <a:r>
              <a:rPr lang="en-US" baseline="0" dirty="0" smtClean="0"/>
              <a:t> a </a:t>
            </a:r>
            <a:r>
              <a:rPr lang="en-US" baseline="0" dirty="0" err="1" smtClean="0"/>
              <a:t>tutto</a:t>
            </a:r>
            <a:r>
              <a:rPr lang="en-US" baseline="0" dirty="0" smtClean="0"/>
              <a:t> </a:t>
            </a:r>
            <a:r>
              <a:rPr lang="en-US" baseline="0" dirty="0" err="1" smtClean="0"/>
              <a:t>ti</a:t>
            </a:r>
            <a:r>
              <a:rPr lang="en-US" baseline="0" dirty="0" smtClean="0"/>
              <a:t> </a:t>
            </a:r>
            <a:r>
              <a:rPr lang="en-US" baseline="0" dirty="0" err="1" smtClean="0"/>
              <a:t>porta</a:t>
            </a:r>
            <a:r>
              <a:rPr lang="en-US" baseline="0" dirty="0" smtClean="0"/>
              <a:t> a </a:t>
            </a:r>
            <a:r>
              <a:rPr lang="en-US" baseline="0" dirty="0" err="1" smtClean="0"/>
              <a:t>usare</a:t>
            </a:r>
            <a:r>
              <a:rPr lang="en-US" baseline="0" dirty="0" smtClean="0"/>
              <a:t> </a:t>
            </a:r>
            <a:r>
              <a:rPr lang="en-US" baseline="0" dirty="0" err="1" smtClean="0"/>
              <a:t>droghe</a:t>
            </a:r>
            <a:r>
              <a:rPr lang="en-US" baseline="0" dirty="0" smtClean="0"/>
              <a:t> e </a:t>
            </a:r>
            <a:r>
              <a:rPr lang="en-US" baseline="0" dirty="0" err="1" smtClean="0"/>
              <a:t>fregartene</a:t>
            </a:r>
            <a:r>
              <a:rPr lang="en-US" baseline="0" dirty="0" smtClean="0"/>
              <a:t> del </a:t>
            </a:r>
            <a:r>
              <a:rPr lang="en-US" baseline="0" dirty="0" err="1" smtClean="0"/>
              <a:t>resto</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Tree>
    <p:extLst>
      <p:ext uri="{BB962C8B-B14F-4D97-AF65-F5344CB8AC3E}">
        <p14:creationId xmlns="" xmlns:p14="http://schemas.microsoft.com/office/powerpoint/2010/main" val="702801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en-US" baseline="0" dirty="0" smtClean="0"/>
          </a:p>
        </p:txBody>
      </p:sp>
    </p:spTree>
    <p:extLst>
      <p:ext uri="{BB962C8B-B14F-4D97-AF65-F5344CB8AC3E}">
        <p14:creationId xmlns="" xmlns:p14="http://schemas.microsoft.com/office/powerpoint/2010/main" val="143396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Seguire la passione ha senso. Non significa solo passione, ma una buona strategia attorno a una passione ardente</a:t>
            </a:r>
            <a:r>
              <a:rPr lang="it-IT" baseline="0" dirty="0" smtClean="0"/>
              <a:t> è la strada vincente.</a:t>
            </a:r>
          </a:p>
          <a:p>
            <a:r>
              <a:rPr lang="it-IT" baseline="0" dirty="0" smtClean="0"/>
              <a:t>Inviavo i cv ma commettevo degli errori che non consideravo (altre slide a sostegno della cosa).</a:t>
            </a:r>
          </a:p>
          <a:p>
            <a:r>
              <a:rPr lang="it-IT" baseline="0" dirty="0" smtClean="0"/>
              <a:t>Qualche dritta per attirare il lavoro?</a:t>
            </a:r>
          </a:p>
          <a:p>
            <a:r>
              <a:rPr lang="it-IT" baseline="0" dirty="0" smtClean="0"/>
              <a:t>Piramide del generico -&gt; specialista;</a:t>
            </a:r>
          </a:p>
          <a:p>
            <a:r>
              <a:rPr lang="it-IT" baseline="0" dirty="0" smtClean="0"/>
              <a:t>Oppure nicchia &amp; profondità ai contenuti</a:t>
            </a:r>
            <a:endParaRPr lang="it-IT" dirty="0"/>
          </a:p>
        </p:txBody>
      </p:sp>
    </p:spTree>
    <p:extLst>
      <p:ext uri="{BB962C8B-B14F-4D97-AF65-F5344CB8AC3E}">
        <p14:creationId xmlns="" xmlns:p14="http://schemas.microsoft.com/office/powerpoint/2010/main" val="540059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263081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p:txBody>
      </p:sp>
    </p:spTree>
    <p:extLst>
      <p:ext uri="{BB962C8B-B14F-4D97-AF65-F5344CB8AC3E}">
        <p14:creationId xmlns="" xmlns:p14="http://schemas.microsoft.com/office/powerpoint/2010/main" val="52463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Questa</a:t>
            </a:r>
            <a:r>
              <a:rPr lang="it-IT" baseline="0" dirty="0" smtClean="0"/>
              <a:t> è la lezione più importante che mi porto a casa da questa fase di vita.</a:t>
            </a:r>
            <a:endParaRPr lang="it-IT" dirty="0"/>
          </a:p>
        </p:txBody>
      </p:sp>
    </p:spTree>
    <p:extLst>
      <p:ext uri="{BB962C8B-B14F-4D97-AF65-F5344CB8AC3E}">
        <p14:creationId xmlns="" xmlns:p14="http://schemas.microsoft.com/office/powerpoint/2010/main" val="540059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Il </a:t>
            </a:r>
            <a:r>
              <a:rPr lang="en-US" dirty="0" err="1" smtClean="0"/>
              <a:t>concetto</a:t>
            </a:r>
            <a:r>
              <a:rPr lang="en-US" dirty="0" smtClean="0"/>
              <a:t> di </a:t>
            </a:r>
            <a:r>
              <a:rPr lang="en-US" dirty="0" err="1" smtClean="0"/>
              <a:t>causatività</a:t>
            </a:r>
            <a:r>
              <a:rPr lang="en-US" baseline="0" dirty="0" smtClean="0"/>
              <a:t> </a:t>
            </a:r>
            <a:r>
              <a:rPr lang="en-US" baseline="0" dirty="0" err="1" smtClean="0"/>
              <a:t>è</a:t>
            </a:r>
            <a:r>
              <a:rPr lang="en-US" baseline="0" dirty="0" smtClean="0"/>
              <a:t> </a:t>
            </a:r>
            <a:r>
              <a:rPr lang="en-US" baseline="0" dirty="0" err="1" smtClean="0"/>
              <a:t>alla</a:t>
            </a:r>
            <a:r>
              <a:rPr lang="en-US" baseline="0" dirty="0" smtClean="0"/>
              <a:t> base </a:t>
            </a:r>
            <a:r>
              <a:rPr lang="en-US" baseline="0" dirty="0" err="1" smtClean="0"/>
              <a:t>della</a:t>
            </a:r>
            <a:r>
              <a:rPr lang="en-US" baseline="0" dirty="0" smtClean="0"/>
              <a:t> </a:t>
            </a:r>
            <a:r>
              <a:rPr lang="en-US" baseline="0" dirty="0" err="1" smtClean="0"/>
              <a:t>mentalità</a:t>
            </a:r>
            <a:r>
              <a:rPr lang="en-US" baseline="0" dirty="0" smtClean="0"/>
              <a:t> </a:t>
            </a:r>
            <a:r>
              <a:rPr lang="en-US" baseline="0" dirty="0" err="1" smtClean="0"/>
              <a:t>vincente</a:t>
            </a:r>
            <a:r>
              <a:rPr lang="en-US" baseline="0" dirty="0" smtClean="0"/>
              <a:t> in </a:t>
            </a:r>
            <a:r>
              <a:rPr lang="en-US" baseline="0" dirty="0" err="1" smtClean="0"/>
              <a:t>questo</a:t>
            </a:r>
            <a:r>
              <a:rPr lang="en-US" baseline="0" dirty="0" smtClean="0"/>
              <a:t> </a:t>
            </a:r>
            <a:r>
              <a:rPr lang="en-US" baseline="0" dirty="0" err="1" smtClean="0"/>
              <a:t>settore</a:t>
            </a:r>
            <a:r>
              <a:rPr lang="en-US" baseline="0" dirty="0" smtClean="0"/>
              <a:t> e </a:t>
            </a:r>
            <a:r>
              <a:rPr lang="en-US" baseline="0" dirty="0" err="1" smtClean="0"/>
              <a:t>si</a:t>
            </a:r>
            <a:r>
              <a:rPr lang="en-US" baseline="0" dirty="0" smtClean="0"/>
              <a:t> </a:t>
            </a:r>
            <a:r>
              <a:rPr lang="en-US" baseline="0" dirty="0" err="1" smtClean="0"/>
              <a:t>può</a:t>
            </a:r>
            <a:r>
              <a:rPr lang="en-US" baseline="0" dirty="0" smtClean="0"/>
              <a:t> in </a:t>
            </a:r>
            <a:r>
              <a:rPr lang="en-US" baseline="0" dirty="0" err="1" smtClean="0"/>
              <a:t>realtà</a:t>
            </a:r>
            <a:r>
              <a:rPr lang="en-US" baseline="0" dirty="0" smtClean="0"/>
              <a:t> </a:t>
            </a:r>
            <a:r>
              <a:rPr lang="en-US" baseline="0" dirty="0" err="1" smtClean="0"/>
              <a:t>applicare</a:t>
            </a:r>
            <a:r>
              <a:rPr lang="en-US" baseline="0" dirty="0" smtClean="0"/>
              <a:t> </a:t>
            </a:r>
            <a:r>
              <a:rPr lang="en-US" baseline="0" dirty="0" err="1" smtClean="0"/>
              <a:t>dalla</a:t>
            </a:r>
            <a:r>
              <a:rPr lang="en-US" baseline="0" dirty="0" smtClean="0"/>
              <a:t> vita di </a:t>
            </a:r>
            <a:r>
              <a:rPr lang="en-US" baseline="0" dirty="0" err="1" smtClean="0"/>
              <a:t>coppi</a:t>
            </a:r>
            <a:r>
              <a:rPr lang="en-US" baseline="0" dirty="0" smtClean="0"/>
              <a:t> </a:t>
            </a:r>
            <a:r>
              <a:rPr lang="en-US" baseline="0" dirty="0" err="1" smtClean="0"/>
              <a:t>ai</a:t>
            </a:r>
            <a:r>
              <a:rPr lang="en-US" baseline="0" dirty="0" smtClean="0"/>
              <a:t> </a:t>
            </a:r>
            <a:r>
              <a:rPr lang="en-US" baseline="0" dirty="0" err="1" smtClean="0"/>
              <a:t>rapporti</a:t>
            </a:r>
            <a:r>
              <a:rPr lang="en-US" baseline="0" dirty="0" smtClean="0"/>
              <a:t> </a:t>
            </a:r>
            <a:r>
              <a:rPr lang="en-US" baseline="0" dirty="0" err="1" smtClean="0"/>
              <a:t>sul</a:t>
            </a:r>
            <a:r>
              <a:rPr lang="en-US" baseline="0" dirty="0" smtClean="0"/>
              <a:t> </a:t>
            </a:r>
            <a:r>
              <a:rPr lang="en-US" baseline="0" dirty="0" err="1" smtClean="0"/>
              <a:t>lavoro</a:t>
            </a:r>
            <a:r>
              <a:rPr lang="en-US" baseline="0" dirty="0" smtClean="0"/>
              <a:t> e a </a:t>
            </a:r>
            <a:r>
              <a:rPr lang="en-US" baseline="0" dirty="0" err="1" smtClean="0"/>
              <a:t>qualsiasi</a:t>
            </a:r>
            <a:r>
              <a:rPr lang="en-US" baseline="0" dirty="0" smtClean="0"/>
              <a:t> </a:t>
            </a:r>
            <a:r>
              <a:rPr lang="en-US" baseline="0" dirty="0" err="1" smtClean="0"/>
              <a:t>ambito</a:t>
            </a:r>
            <a:r>
              <a:rPr lang="en-US" baseline="0" dirty="0" smtClean="0"/>
              <a:t> </a:t>
            </a:r>
            <a:r>
              <a:rPr lang="en-US" baseline="0" dirty="0" err="1" smtClean="0"/>
              <a:t>della</a:t>
            </a:r>
            <a:r>
              <a:rPr lang="en-US" baseline="0" dirty="0" smtClean="0"/>
              <a:t> nostra vita.</a:t>
            </a:r>
          </a:p>
          <a:p>
            <a:endParaRPr lang="en-US" baseline="0" dirty="0" smtClean="0"/>
          </a:p>
          <a:p>
            <a:r>
              <a:rPr lang="en-US" baseline="0" dirty="0" smtClean="0"/>
              <a:t>LE COSE NON CAMBIANO, SIAMO NOI CHE </a:t>
            </a:r>
            <a:r>
              <a:rPr lang="en-US" baseline="0" dirty="0" err="1" smtClean="0"/>
              <a:t>CAMBIAMOa</a:t>
            </a:r>
            <a:r>
              <a:rPr lang="en-US" baseline="0" dirty="0" smtClean="0"/>
              <a:t> </a:t>
            </a:r>
            <a:endParaRPr lang="en-US"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26</a:t>
            </a:fld>
            <a:endParaRPr lang="en-US"/>
          </a:p>
        </p:txBody>
      </p:sp>
    </p:spTree>
    <p:extLst>
      <p:ext uri="{BB962C8B-B14F-4D97-AF65-F5344CB8AC3E}">
        <p14:creationId xmlns="" xmlns:p14="http://schemas.microsoft.com/office/powerpoint/2010/main" val="22554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err="1" smtClean="0"/>
              <a:t>Questo</a:t>
            </a:r>
            <a:r>
              <a:rPr lang="en-US" baseline="0" dirty="0" smtClean="0"/>
              <a:t> </a:t>
            </a:r>
            <a:r>
              <a:rPr lang="en-US" baseline="0" dirty="0" err="1" smtClean="0"/>
              <a:t>è</a:t>
            </a:r>
            <a:r>
              <a:rPr lang="en-US" baseline="0" dirty="0" smtClean="0"/>
              <a:t> </a:t>
            </a:r>
            <a:r>
              <a:rPr lang="en-US" baseline="0" dirty="0" err="1" smtClean="0"/>
              <a:t>quello</a:t>
            </a:r>
            <a:r>
              <a:rPr lang="en-US" baseline="0" dirty="0" smtClean="0"/>
              <a:t> </a:t>
            </a:r>
            <a:r>
              <a:rPr lang="en-US" baseline="0" dirty="0" err="1" smtClean="0"/>
              <a:t>che</a:t>
            </a:r>
            <a:r>
              <a:rPr lang="en-US" baseline="0" dirty="0" smtClean="0"/>
              <a:t> mi </a:t>
            </a:r>
            <a:r>
              <a:rPr lang="en-US" baseline="0" dirty="0" err="1" smtClean="0"/>
              <a:t>ripeto</a:t>
            </a:r>
            <a:r>
              <a:rPr lang="en-US" baseline="0" dirty="0" smtClean="0"/>
              <a:t> per </a:t>
            </a:r>
            <a:r>
              <a:rPr lang="en-US" baseline="0" dirty="0" err="1" smtClean="0"/>
              <a:t>ricordarmi</a:t>
            </a:r>
            <a:r>
              <a:rPr lang="en-US" baseline="0" dirty="0" smtClean="0"/>
              <a:t> </a:t>
            </a:r>
            <a:r>
              <a:rPr lang="en-US" baseline="0" dirty="0" err="1" smtClean="0"/>
              <a:t>che</a:t>
            </a:r>
            <a:r>
              <a:rPr lang="en-US" baseline="0" dirty="0" smtClean="0"/>
              <a:t> </a:t>
            </a:r>
            <a:r>
              <a:rPr lang="en-US" baseline="0" dirty="0" err="1" smtClean="0"/>
              <a:t>sono</a:t>
            </a:r>
            <a:r>
              <a:rPr lang="en-US" baseline="0" dirty="0" smtClean="0"/>
              <a:t> </a:t>
            </a:r>
            <a:r>
              <a:rPr lang="en-US" baseline="0" dirty="0" err="1" smtClean="0"/>
              <a:t>causa</a:t>
            </a:r>
            <a:r>
              <a:rPr lang="en-US" baseline="0" dirty="0" smtClean="0"/>
              <a:t> e non </a:t>
            </a:r>
            <a:r>
              <a:rPr lang="en-US" baseline="0" dirty="0" err="1" smtClean="0"/>
              <a:t>effetto</a:t>
            </a:r>
            <a:r>
              <a:rPr lang="en-US" baseline="0" dirty="0" smtClean="0"/>
              <a:t> </a:t>
            </a:r>
            <a:r>
              <a:rPr lang="en-US" baseline="0" dirty="0" err="1" smtClean="0"/>
              <a:t>delle</a:t>
            </a:r>
            <a:r>
              <a:rPr lang="en-US" baseline="0" dirty="0" smtClean="0"/>
              <a:t> </a:t>
            </a:r>
            <a:r>
              <a:rPr lang="en-US" baseline="0" dirty="0" err="1" smtClean="0"/>
              <a:t>cose</a:t>
            </a:r>
            <a:r>
              <a:rPr lang="en-US" baseline="0" dirty="0" smtClean="0"/>
              <a:t> </a:t>
            </a:r>
            <a:r>
              <a:rPr lang="en-US" baseline="0" dirty="0" err="1" smtClean="0"/>
              <a:t>che</a:t>
            </a:r>
            <a:r>
              <a:rPr lang="en-US" baseline="0" dirty="0" smtClean="0"/>
              <a:t> non </a:t>
            </a:r>
            <a:r>
              <a:rPr lang="en-US" baseline="0" dirty="0" err="1" smtClean="0"/>
              <a:t>vanno</a:t>
            </a:r>
            <a:r>
              <a:rPr lang="en-US" baseline="0" dirty="0" smtClean="0"/>
              <a:t> come </a:t>
            </a:r>
            <a:r>
              <a:rPr lang="en-US" baseline="0" dirty="0" err="1" smtClean="0"/>
              <a:t>vorrei</a:t>
            </a:r>
            <a:r>
              <a:rPr lang="en-US" baseline="0" dirty="0" smtClean="0"/>
              <a:t>.</a:t>
            </a:r>
          </a:p>
          <a:p>
            <a:r>
              <a:rPr lang="en-US" baseline="0" dirty="0" err="1" smtClean="0"/>
              <a:t>Forse</a:t>
            </a:r>
            <a:r>
              <a:rPr lang="en-US" baseline="0" dirty="0" smtClean="0"/>
              <a:t> non </a:t>
            </a:r>
            <a:r>
              <a:rPr lang="en-US" baseline="0" dirty="0" err="1" smtClean="0"/>
              <a:t>è</a:t>
            </a:r>
            <a:r>
              <a:rPr lang="en-US" baseline="0" dirty="0" smtClean="0"/>
              <a:t> </a:t>
            </a:r>
            <a:r>
              <a:rPr lang="en-US" baseline="0" dirty="0" err="1" smtClean="0"/>
              <a:t>sempre</a:t>
            </a:r>
            <a:r>
              <a:rPr lang="en-US" baseline="0" dirty="0" smtClean="0"/>
              <a:t> </a:t>
            </a:r>
            <a:r>
              <a:rPr lang="en-US" baseline="0" dirty="0" err="1" smtClean="0"/>
              <a:t>vero</a:t>
            </a:r>
            <a:r>
              <a:rPr lang="en-US" baseline="0" dirty="0" smtClean="0"/>
              <a:t>, ma </a:t>
            </a:r>
            <a:r>
              <a:rPr lang="en-US" baseline="0" dirty="0" err="1" smtClean="0"/>
              <a:t>è</a:t>
            </a:r>
            <a:r>
              <a:rPr lang="en-US" baseline="0" dirty="0" smtClean="0"/>
              <a:t> per me utile.</a:t>
            </a:r>
            <a:endParaRPr lang="en-US" dirty="0" smtClean="0"/>
          </a:p>
        </p:txBody>
      </p:sp>
    </p:spTree>
    <p:extLst>
      <p:ext uri="{BB962C8B-B14F-4D97-AF65-F5344CB8AC3E}">
        <p14:creationId xmlns="" xmlns:p14="http://schemas.microsoft.com/office/powerpoint/2010/main" val="125012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err="1" smtClean="0"/>
              <a:t>Seconda</a:t>
            </a:r>
            <a:r>
              <a:rPr lang="en-US" baseline="0" dirty="0" smtClean="0"/>
              <a:t> </a:t>
            </a:r>
            <a:r>
              <a:rPr lang="en-US" baseline="0" dirty="0" err="1" smtClean="0"/>
              <a:t>fase</a:t>
            </a:r>
            <a:r>
              <a:rPr lang="en-US" baseline="0" dirty="0" smtClean="0"/>
              <a:t> di vita </a:t>
            </a:r>
            <a:r>
              <a:rPr lang="mr-IN" baseline="0" dirty="0" smtClean="0"/>
              <a:t>–</a:t>
            </a:r>
            <a:r>
              <a:rPr lang="en-US" baseline="0" dirty="0" smtClean="0"/>
              <a:t> Marketing, </a:t>
            </a:r>
            <a:r>
              <a:rPr lang="en-US" baseline="0" dirty="0" err="1" smtClean="0"/>
              <a:t>comunicazione</a:t>
            </a:r>
            <a:r>
              <a:rPr lang="en-US" baseline="0" dirty="0" smtClean="0"/>
              <a:t>, </a:t>
            </a:r>
            <a:r>
              <a:rPr lang="en-US" baseline="0" dirty="0" err="1" smtClean="0"/>
              <a:t>divulgazione</a:t>
            </a:r>
            <a:endParaRPr lang="en-US" baseline="0" dirty="0" smtClean="0"/>
          </a:p>
          <a:p>
            <a:r>
              <a:rPr lang="en-US" baseline="0" dirty="0" smtClean="0"/>
              <a:t>Qui </a:t>
            </a:r>
            <a:r>
              <a:rPr lang="en-US" baseline="0" dirty="0" err="1" smtClean="0"/>
              <a:t>parlo</a:t>
            </a:r>
            <a:r>
              <a:rPr lang="en-US" baseline="0" dirty="0" smtClean="0"/>
              <a:t> di video, in </a:t>
            </a:r>
            <a:r>
              <a:rPr lang="en-US" baseline="0" dirty="0" err="1" smtClean="0"/>
              <a:t>realtà</a:t>
            </a:r>
            <a:r>
              <a:rPr lang="en-US" baseline="0" dirty="0" smtClean="0"/>
              <a:t> </a:t>
            </a:r>
            <a:r>
              <a:rPr lang="en-US" baseline="0" dirty="0" err="1" smtClean="0"/>
              <a:t>io</a:t>
            </a:r>
            <a:r>
              <a:rPr lang="en-US" baseline="0" dirty="0" smtClean="0"/>
              <a:t> per la </a:t>
            </a:r>
            <a:r>
              <a:rPr lang="en-US" baseline="0" dirty="0" err="1" smtClean="0"/>
              <a:t>tecnologia</a:t>
            </a:r>
            <a:r>
              <a:rPr lang="en-US" baseline="0" dirty="0" smtClean="0"/>
              <a:t> la </a:t>
            </a:r>
            <a:r>
              <a:rPr lang="en-US" baseline="0" dirty="0" err="1" smtClean="0"/>
              <a:t>passione</a:t>
            </a:r>
            <a:r>
              <a:rPr lang="en-US" baseline="0" dirty="0" smtClean="0"/>
              <a:t> </a:t>
            </a:r>
            <a:r>
              <a:rPr lang="en-US" baseline="0" dirty="0" err="1" smtClean="0"/>
              <a:t>l’avevo</a:t>
            </a:r>
            <a:r>
              <a:rPr lang="en-US" baseline="0" dirty="0" smtClean="0"/>
              <a:t> </a:t>
            </a:r>
            <a:r>
              <a:rPr lang="en-US" baseline="0" dirty="0" err="1" smtClean="0"/>
              <a:t>già</a:t>
            </a:r>
            <a:r>
              <a:rPr lang="en-US" baseline="0" dirty="0" smtClean="0"/>
              <a:t> da prima, </a:t>
            </a:r>
            <a:r>
              <a:rPr lang="en-US" baseline="0" dirty="0" err="1" smtClean="0"/>
              <a:t>si</a:t>
            </a:r>
            <a:r>
              <a:rPr lang="en-US" baseline="0" dirty="0" smtClean="0"/>
              <a:t> </a:t>
            </a:r>
            <a:r>
              <a:rPr lang="en-US" baseline="0" dirty="0" err="1" smtClean="0"/>
              <a:t>ricordi</a:t>
            </a:r>
            <a:r>
              <a:rPr lang="en-US" baseline="0" dirty="0" smtClean="0"/>
              <a:t> </a:t>
            </a:r>
            <a:r>
              <a:rPr lang="en-US" baseline="0" dirty="0" err="1" smtClean="0"/>
              <a:t>il</a:t>
            </a:r>
            <a:r>
              <a:rPr lang="en-US" baseline="0" dirty="0" smtClean="0"/>
              <a:t> </a:t>
            </a:r>
            <a:r>
              <a:rPr lang="en-US" baseline="0" dirty="0" err="1" smtClean="0"/>
              <a:t>sito</a:t>
            </a:r>
            <a:r>
              <a:rPr lang="en-US" baseline="0" dirty="0" smtClean="0"/>
              <a:t> internet </a:t>
            </a:r>
            <a:r>
              <a:rPr lang="en-US" baseline="0" dirty="0" err="1" smtClean="0"/>
              <a:t>sugli</a:t>
            </a:r>
            <a:r>
              <a:rPr lang="en-US" baseline="0" dirty="0" smtClean="0"/>
              <a:t> </a:t>
            </a:r>
            <a:r>
              <a:rPr lang="en-US" baseline="0" dirty="0" err="1" smtClean="0"/>
              <a:t>spartiti</a:t>
            </a:r>
            <a:r>
              <a:rPr lang="en-US" baseline="0" dirty="0" smtClean="0"/>
              <a:t>.</a:t>
            </a:r>
          </a:p>
          <a:p>
            <a:r>
              <a:rPr lang="en-US" dirty="0" err="1" smtClean="0"/>
              <a:t>Mi</a:t>
            </a:r>
            <a:r>
              <a:rPr lang="en-US" dirty="0" smtClean="0"/>
              <a:t> </a:t>
            </a:r>
            <a:r>
              <a:rPr lang="en-US" dirty="0" err="1" smtClean="0"/>
              <a:t>sonobuttato</a:t>
            </a:r>
            <a:r>
              <a:rPr lang="en-US" baseline="0" dirty="0" smtClean="0"/>
              <a:t> sui video, </a:t>
            </a:r>
            <a:r>
              <a:rPr lang="en-US" baseline="0" dirty="0" err="1" smtClean="0"/>
              <a:t>anche</a:t>
            </a:r>
            <a:r>
              <a:rPr lang="en-US" baseline="0" dirty="0" smtClean="0"/>
              <a:t> grazie </a:t>
            </a:r>
            <a:r>
              <a:rPr lang="en-US" baseline="0" dirty="0" err="1" smtClean="0"/>
              <a:t>ai</a:t>
            </a:r>
            <a:r>
              <a:rPr lang="en-US" baseline="0" dirty="0" smtClean="0"/>
              <a:t> </a:t>
            </a:r>
            <a:r>
              <a:rPr lang="en-US" baseline="0" dirty="0" err="1" smtClean="0"/>
              <a:t>consigli</a:t>
            </a:r>
            <a:r>
              <a:rPr lang="en-US" baseline="0" dirty="0" smtClean="0"/>
              <a:t> </a:t>
            </a:r>
            <a:r>
              <a:rPr lang="en-US" baseline="0" dirty="0" err="1" smtClean="0"/>
              <a:t>dei</a:t>
            </a:r>
            <a:r>
              <a:rPr lang="en-US" baseline="0" dirty="0" smtClean="0"/>
              <a:t> </a:t>
            </a:r>
            <a:r>
              <a:rPr lang="en-US" baseline="0" dirty="0" err="1" smtClean="0"/>
              <a:t>miei</a:t>
            </a:r>
            <a:r>
              <a:rPr lang="en-US" baseline="0" dirty="0" smtClean="0"/>
              <a:t> </a:t>
            </a:r>
            <a:r>
              <a:rPr lang="en-US" baseline="0" dirty="0" err="1" smtClean="0"/>
              <a:t>mentori</a:t>
            </a:r>
            <a:r>
              <a:rPr lang="en-US" baseline="0" dirty="0" smtClean="0"/>
              <a:t>, come </a:t>
            </a:r>
            <a:r>
              <a:rPr lang="en-US" baseline="0" dirty="0" err="1" smtClean="0"/>
              <a:t>maroc</a:t>
            </a:r>
            <a:r>
              <a:rPr lang="en-US" baseline="0" dirty="0" smtClean="0"/>
              <a:t> </a:t>
            </a:r>
            <a:r>
              <a:rPr lang="en-US" baseline="0" dirty="0" err="1" smtClean="0"/>
              <a:t>montemagno</a:t>
            </a:r>
            <a:endParaRPr lang="en-US" dirty="0" smtClean="0"/>
          </a:p>
          <a:p>
            <a:endParaRPr lang="en-US" dirty="0" smtClean="0"/>
          </a:p>
          <a:p>
            <a:endParaRPr lang="it-IT" dirty="0"/>
          </a:p>
        </p:txBody>
      </p:sp>
    </p:spTree>
    <p:extLst>
      <p:ext uri="{BB962C8B-B14F-4D97-AF65-F5344CB8AC3E}">
        <p14:creationId xmlns="" xmlns:p14="http://schemas.microsoft.com/office/powerpoint/2010/main" val="1365167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Una delle cose più importanti che feci però durante questi primi 5 anni, però</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Fu che </a:t>
            </a:r>
            <a:r>
              <a:rPr lang="it-IT" dirty="0" err="1" smtClean="0"/>
              <a:t>nell</a:t>
            </a:r>
            <a:r>
              <a:rPr lang="it-IT" dirty="0" smtClean="0"/>
              <a:t> 2006 avevo incontrato </a:t>
            </a:r>
            <a:r>
              <a:rPr lang="it-IT" dirty="0" err="1" smtClean="0"/>
              <a:t>Bonacasa</a:t>
            </a:r>
            <a:r>
              <a:rPr lang="it-IT" dirty="0" smtClean="0"/>
              <a:t>, che mi ha raccontato la storia</a:t>
            </a:r>
            <a:r>
              <a:rPr lang="it-IT" baseline="0" dirty="0" smtClean="0"/>
              <a:t> di suo cuginetto e mi ha fatto accendere una lampadina.</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Se non esisti online non esisti nemmeno nel mondo reale!</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E ho iniziato a farmi il sito internet</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E ho iniziato poi a studiare altre materie, come il web marketing, personal </a:t>
            </a:r>
            <a:r>
              <a:rPr lang="it-IT" baseline="0" dirty="0" err="1" smtClean="0"/>
              <a:t>branding</a:t>
            </a:r>
            <a:r>
              <a:rPr lang="it-IT" baseline="0" dirty="0" smtClean="0"/>
              <a:t>, posizionamento nel mondo del lavoro, </a:t>
            </a:r>
            <a:r>
              <a:rPr lang="it-IT" baseline="0" dirty="0" err="1" smtClean="0"/>
              <a:t>copywriting</a:t>
            </a:r>
            <a:r>
              <a:rPr lang="it-IT" baseline="0" dirty="0" smtClean="0"/>
              <a:t> e molte altre materie non incluse nel curriculum universitario.</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Mi si sono aperti gli occhi, ho visto che mondo era internet, quali opportunità ci potessero essere per chi le avesse volute cogliere!</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p:txBody>
      </p:sp>
    </p:spTree>
    <p:extLst>
      <p:ext uri="{BB962C8B-B14F-4D97-AF65-F5344CB8AC3E}">
        <p14:creationId xmlns="" xmlns:p14="http://schemas.microsoft.com/office/powerpoint/2010/main" val="148117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Grazie a questa mia incapacità, però, ho dovuto sviluppare altre doti che a scuola non mi erano state insegnate.</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Non potevo farmi volere bene dai compagni perché passavo loro i compiti, e ho imparato a farmi apprezzare per altre doti più caratteriali.</a:t>
            </a:r>
          </a:p>
          <a:p>
            <a:pPr marL="0" marR="0" lvl="0" indent="0" defTabSz="914400" eaLnBrk="1" fontAlgn="auto" latinLnBrk="0" hangingPunct="1">
              <a:lnSpc>
                <a:spcPct val="100000"/>
              </a:lnSpc>
              <a:spcBef>
                <a:spcPts val="0"/>
              </a:spcBef>
              <a:spcAft>
                <a:spcPts val="0"/>
              </a:spcAft>
              <a:buClrTx/>
              <a:buSzTx/>
              <a:buFontTx/>
              <a:buNone/>
              <a:tabLst/>
              <a:defRPr/>
            </a:pPr>
            <a:r>
              <a:rPr lang="it-IT" sz="1200" baseline="0" dirty="0" smtClean="0">
                <a:effectLst/>
                <a:latin typeface="+mn-lt"/>
                <a:ea typeface="+mn-ea"/>
                <a:cs typeface="+mn-cs"/>
                <a:sym typeface="Calibri"/>
              </a:rPr>
              <a:t>L’attenzione alla relazione; la creatività; o alcune primissime caratteristiche imprenditoriali, e così via.</a:t>
            </a:r>
            <a:endParaRPr lang="it-IT" sz="120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it-IT" sz="120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Foto mia a 18 anni che suono la chitarra.</a:t>
            </a:r>
          </a:p>
          <a:p>
            <a:pPr marL="0" marR="0" lvl="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Ci chiamavamo i vuoto a rendere.</a:t>
            </a:r>
          </a:p>
          <a:p>
            <a:pPr marL="0" marR="0" lvl="0" indent="0" defTabSz="914400" eaLnBrk="1" fontAlgn="auto" latinLnBrk="0" hangingPunct="1">
              <a:lnSpc>
                <a:spcPct val="100000"/>
              </a:lnSpc>
              <a:spcBef>
                <a:spcPts val="0"/>
              </a:spcBef>
              <a:spcAft>
                <a:spcPts val="0"/>
              </a:spcAft>
              <a:buClrTx/>
              <a:buSzTx/>
              <a:buFontTx/>
              <a:buNone/>
              <a:tabLst/>
              <a:defRPr/>
            </a:pPr>
            <a:endParaRPr lang="it-IT" sz="120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HO FATICATO A TROVARE LA MIA</a:t>
            </a:r>
            <a:r>
              <a:rPr lang="it-IT" sz="1200" baseline="0" dirty="0" smtClean="0">
                <a:effectLst/>
                <a:latin typeface="+mn-lt"/>
                <a:ea typeface="+mn-ea"/>
                <a:cs typeface="+mn-cs"/>
                <a:sym typeface="Calibri"/>
              </a:rPr>
              <a:t> strada, sono partito a medicina, poi mi sono spostato su psicologia.</a:t>
            </a:r>
          </a:p>
          <a:p>
            <a:pPr marL="0" marR="0" lvl="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 Un giorno arriva Fastweb a Milano, lo prendo subito e creo il mio primo sito “Accordi e spartiti”. </a:t>
            </a:r>
            <a:endParaRPr lang="it-IT" dirty="0"/>
          </a:p>
        </p:txBody>
      </p:sp>
    </p:spTree>
    <p:extLst>
      <p:ext uri="{BB962C8B-B14F-4D97-AF65-F5344CB8AC3E}">
        <p14:creationId xmlns="" xmlns:p14="http://schemas.microsoft.com/office/powerpoint/2010/main" val="66499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Metto online il mio sito.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Dopo questo altri siti, come quello sulla psicologia a distanza.</a:t>
            </a:r>
          </a:p>
        </p:txBody>
      </p:sp>
    </p:spTree>
    <p:extLst>
      <p:ext uri="{BB962C8B-B14F-4D97-AF65-F5344CB8AC3E}">
        <p14:creationId xmlns="" xmlns:p14="http://schemas.microsoft.com/office/powerpoint/2010/main" val="1481172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Metto online il mio sito.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Dopo questo altri siti, come quello sulla psicologia a distanza.</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La foto mia con i capelli a ananas è per dire che cercavo sempre un </a:t>
            </a:r>
            <a:r>
              <a:rPr lang="it-IT" baseline="0" dirty="0" err="1" smtClean="0"/>
              <a:t>confornto</a:t>
            </a:r>
            <a:r>
              <a:rPr lang="it-IT" baseline="0" dirty="0" smtClean="0"/>
              <a:t> con la comunità scientifica, tanto che i risultati che avevo raccolto li portavo ai convegni. Non voleva il mio </a:t>
            </a:r>
            <a:r>
              <a:rPr lang="it-IT" baseline="0" dirty="0" err="1" smtClean="0"/>
              <a:t>esere</a:t>
            </a:r>
            <a:r>
              <a:rPr lang="it-IT" baseline="0" dirty="0" smtClean="0"/>
              <a:t> un monologo da cane </a:t>
            </a:r>
            <a:r>
              <a:rPr lang="it-IT" baseline="0" dirty="0" err="1" smtClean="0"/>
              <a:t>scilto</a:t>
            </a:r>
            <a:r>
              <a:rPr lang="it-IT" baseline="0" dirty="0" smtClean="0"/>
              <a:t>, ma un </a:t>
            </a:r>
            <a:r>
              <a:rPr lang="it-IT" baseline="0" dirty="0" err="1" smtClean="0"/>
              <a:t>confornto</a:t>
            </a:r>
            <a:r>
              <a:rPr lang="it-IT" baseline="0" dirty="0" smtClean="0"/>
              <a:t> su cose pionieristiche con la società scientifica.</a:t>
            </a:r>
          </a:p>
        </p:txBody>
      </p:sp>
    </p:spTree>
    <p:extLst>
      <p:ext uri="{BB962C8B-B14F-4D97-AF65-F5344CB8AC3E}">
        <p14:creationId xmlns="" xmlns:p14="http://schemas.microsoft.com/office/powerpoint/2010/main" val="1481172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Partirei con uno </a:t>
            </a:r>
            <a:r>
              <a:rPr lang="it-IT" baseline="0" dirty="0" err="1" smtClean="0"/>
              <a:t>storitelling</a:t>
            </a:r>
            <a:r>
              <a:rPr lang="it-IT" baseline="0" dirty="0" smtClean="0"/>
              <a:t> che includa la parte in cantina con </a:t>
            </a:r>
            <a:r>
              <a:rPr lang="it-IT" baseline="0" dirty="0" err="1" smtClean="0"/>
              <a:t>pischedda</a:t>
            </a:r>
            <a:r>
              <a:rPr lang="it-I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Magari lo riprendo dal libro sul </a:t>
            </a:r>
            <a:r>
              <a:rPr lang="it-IT" baseline="0" dirty="0" err="1" smtClean="0"/>
              <a:t>videomarketing</a:t>
            </a:r>
            <a:r>
              <a:rPr lang="it-I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Ultimo punto della slide è prendermi il rischio di pubblicare contenuti quasi “sovversivi” per la mia professione. E poi ti spiego nella prossima slide quali i miei timori</a:t>
            </a:r>
            <a:r>
              <a:rPr lang="mr-IN" baseline="0" dirty="0" smtClean="0"/>
              <a:t>…</a:t>
            </a:r>
            <a:r>
              <a:rPr lang="it-IT" baseline="0" dirty="0" smtClean="0"/>
              <a:t>.</a:t>
            </a:r>
          </a:p>
        </p:txBody>
      </p:sp>
    </p:spTree>
    <p:extLst>
      <p:ext uri="{BB962C8B-B14F-4D97-AF65-F5344CB8AC3E}">
        <p14:creationId xmlns="" xmlns:p14="http://schemas.microsoft.com/office/powerpoint/2010/main" val="52463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Avevo paura all’inizio.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La gente non capiva, e sinceramente non capivo nemmeno io se era giusto o no quello che facevo.</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Inserire le mie </a:t>
            </a:r>
            <a:r>
              <a:rPr lang="it-IT" baseline="0" dirty="0" err="1" smtClean="0"/>
              <a:t>fruystrazioni</a:t>
            </a:r>
            <a:r>
              <a:rPr lang="it-IT" baseline="0" dirty="0" smtClean="0"/>
              <a:t> </a:t>
            </a:r>
            <a:r>
              <a:rPr lang="it-IT" baseline="0" dirty="0" err="1" smtClean="0"/>
              <a:t>dellìepoca</a:t>
            </a:r>
            <a:r>
              <a:rPr lang="it-IT" baseline="0" dirty="0" smtClean="0"/>
              <a:t>? Cosa mi diceva la gente? Che ero uno sfigato? Che avevo paura? Che mi tremavano le mani e la voce? Che facevo dei video tremendi?</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Ero francamente confuso, Montemagno mi diceva: ragiona a lungo termine, cosa succede se tra 5 anni diventi lo psicologo più famoso d’Italia grazie ai video che seminerai in rete?</a:t>
            </a:r>
          </a:p>
        </p:txBody>
      </p:sp>
    </p:spTree>
    <p:extLst>
      <p:ext uri="{BB962C8B-B14F-4D97-AF65-F5344CB8AC3E}">
        <p14:creationId xmlns="" xmlns:p14="http://schemas.microsoft.com/office/powerpoint/2010/main" val="52463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rtl="0" fontAlgn="auto" latinLnBrk="0" hangingPunct="0">
              <a:lnSpc>
                <a:spcPct val="100000"/>
              </a:lnSpc>
              <a:spcBef>
                <a:spcPts val="0"/>
              </a:spcBef>
              <a:spcAft>
                <a:spcPts val="0"/>
              </a:spcAft>
              <a:buClrTx/>
              <a:buSzTx/>
              <a:buFont typeface="Arial"/>
              <a:buNone/>
              <a:tabLst/>
            </a:pPr>
            <a:endParaRPr kumimoji="0" lang="it-IT" sz="1200" b="0" i="0" u="none" strike="noStrike" cap="none" spc="0" normalizeH="0" baseline="0" dirty="0" smtClean="0">
              <a:ln>
                <a:noFill/>
              </a:ln>
              <a:solidFill>
                <a:srgbClr val="000000"/>
              </a:solidFill>
              <a:effectLst/>
              <a:uFillTx/>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Prima volevo più pazienti e ho iniziato a fare la bussola,</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Poi mi sono reso conto che avevo bisogno di più autorevolezza, non avevo nemmeno la barba, e ho iniziato a fare le interviste ai top player del settore.</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Poi volevo fare qualcosa per la professione e sono diventato vicepresidente </a:t>
            </a:r>
            <a:r>
              <a:rPr lang="it-IT" baseline="0" dirty="0" err="1" smtClean="0"/>
              <a:t>Opl</a:t>
            </a:r>
            <a:r>
              <a:rPr lang="it-IT" baseline="0" dirty="0" smtClean="0"/>
              <a:t> a suon di video utili ai colleghi;</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Poi ho </a:t>
            </a:r>
          </a:p>
          <a:p>
            <a:endParaRPr lang="it-IT" dirty="0"/>
          </a:p>
        </p:txBody>
      </p:sp>
    </p:spTree>
    <p:extLst>
      <p:ext uri="{BB962C8B-B14F-4D97-AF65-F5344CB8AC3E}">
        <p14:creationId xmlns="" xmlns:p14="http://schemas.microsoft.com/office/powerpoint/2010/main" val="540059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Vedevo che questa strategia funzionava e mi permetteva di essere un libero professionista che lavorava tanto.</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Poi però è successo qualcosa, che mi ha fatto capire il potere che avevo tra le mani, che era molto superiore a una normale p. iva.</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Mi hanno iniziato a contattare delle aziende, erano interessate al mio canale comunicativo, più forte di quello di grandi multinazionali che da anni operavano sul mercato.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1 video alla volta ho costruito il mio esercito, il mio </a:t>
            </a:r>
            <a:r>
              <a:rPr lang="it-IT" baseline="0" dirty="0" err="1" smtClean="0"/>
              <a:t>colosseo</a:t>
            </a:r>
            <a:r>
              <a:rPr lang="it-I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p:txBody>
      </p:sp>
    </p:spTree>
    <p:extLst>
      <p:ext uri="{BB962C8B-B14F-4D97-AF65-F5344CB8AC3E}">
        <p14:creationId xmlns="" xmlns:p14="http://schemas.microsoft.com/office/powerpoint/2010/main" val="444004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Ma va bene ma tutto questo digitale intangibile, poi, come lo monetizzi?</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Questi alcuni esempi, e per gestire tutto questo ho creato la SRL 6 mesi fa, e il fil </a:t>
            </a:r>
            <a:r>
              <a:rPr lang="it-IT" baseline="0" dirty="0" err="1" smtClean="0"/>
              <a:t>rouge</a:t>
            </a:r>
            <a:r>
              <a:rPr lang="it-IT" baseline="0" dirty="0" smtClean="0"/>
              <a:t> è quello di creare contenuti psicologici da mettere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Attenzione: ci ho messo tempo. All’inizio devi crederci e andare avanti, per il piacere di dare agli altri, senza aspettare nulla in cambio.</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Non cambierei i miei video con la </a:t>
            </a:r>
            <a:r>
              <a:rPr lang="it-IT" baseline="0" dirty="0" err="1" smtClean="0"/>
              <a:t>lamborghini</a:t>
            </a:r>
            <a:r>
              <a:rPr lang="it-IT" baseline="0" dirty="0" smtClean="0"/>
              <a:t> di </a:t>
            </a:r>
            <a:r>
              <a:rPr lang="it-IT" baseline="0" dirty="0" err="1" smtClean="0"/>
              <a:t>condello</a:t>
            </a:r>
            <a:r>
              <a:rPr lang="it-IT" baseline="0" dirty="0" smtClean="0"/>
              <a:t>. Per me sono un punto di prestigio che mi differenzia da tutti: nessuno psicologo in Italia ha 500 video su YT, ma di imprenditori con la Lamborghini ce ne sono diversi</a:t>
            </a:r>
          </a:p>
        </p:txBody>
      </p:sp>
    </p:spTree>
    <p:extLst>
      <p:ext uri="{BB962C8B-B14F-4D97-AF65-F5344CB8AC3E}">
        <p14:creationId xmlns="" xmlns:p14="http://schemas.microsoft.com/office/powerpoint/2010/main" val="357865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85964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272921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Ero partito che sognavo un lavoro da psicologo in camice</a:t>
            </a:r>
            <a:r>
              <a:rPr lang="it-IT" baseline="0" dirty="0" smtClean="0"/>
              <a:t> in ospedale, ho dovuto iniziare a </a:t>
            </a:r>
            <a:r>
              <a:rPr lang="it-IT" baseline="0" dirty="0" err="1" smtClean="0"/>
              <a:t>cecaer</a:t>
            </a:r>
            <a:r>
              <a:rPr lang="it-IT" baseline="0" dirty="0" smtClean="0"/>
              <a:t> mentori che parlassero di marketing e comunicazione. Mi sono sporcato le mani con i rom nel fango e ho avuto l’illuminazione dell’andare verso attraverso i video.</a:t>
            </a:r>
          </a:p>
          <a:p>
            <a:r>
              <a:rPr lang="it-IT" baseline="0" dirty="0" smtClean="0"/>
              <a:t>Studia quello che in università non ti insegnano. </a:t>
            </a:r>
            <a:endParaRPr lang="it-IT" dirty="0"/>
          </a:p>
        </p:txBody>
      </p:sp>
    </p:spTree>
    <p:extLst>
      <p:ext uri="{BB962C8B-B14F-4D97-AF65-F5344CB8AC3E}">
        <p14:creationId xmlns="" xmlns:p14="http://schemas.microsoft.com/office/powerpoint/2010/main" val="54005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20463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Il primo </a:t>
            </a:r>
            <a:r>
              <a:rPr lang="en-US" dirty="0" err="1" smtClean="0"/>
              <a:t>punto</a:t>
            </a:r>
            <a:r>
              <a:rPr lang="en-US" dirty="0" smtClean="0"/>
              <a:t> per </a:t>
            </a:r>
            <a:r>
              <a:rPr lang="en-US" dirty="0" err="1" smtClean="0"/>
              <a:t>generaer</a:t>
            </a:r>
            <a:r>
              <a:rPr lang="en-US" dirty="0" smtClean="0"/>
              <a:t> </a:t>
            </a:r>
            <a:r>
              <a:rPr lang="en-US" dirty="0" err="1" smtClean="0"/>
              <a:t>valore</a:t>
            </a:r>
            <a:r>
              <a:rPr lang="en-US" dirty="0" smtClean="0"/>
              <a:t> </a:t>
            </a:r>
            <a:r>
              <a:rPr lang="en-US" dirty="0" err="1" smtClean="0"/>
              <a:t>oggi</a:t>
            </a:r>
            <a:r>
              <a:rPr lang="en-US" dirty="0" smtClean="0"/>
              <a:t> </a:t>
            </a:r>
            <a:r>
              <a:rPr lang="en-US" dirty="0" err="1" smtClean="0"/>
              <a:t>è</a:t>
            </a:r>
            <a:r>
              <a:rPr lang="en-US" dirty="0" smtClean="0"/>
              <a:t> </a:t>
            </a:r>
            <a:r>
              <a:rPr lang="en-US" dirty="0" err="1" smtClean="0"/>
              <a:t>uscire</a:t>
            </a:r>
            <a:r>
              <a:rPr lang="en-US" dirty="0" smtClean="0"/>
              <a:t> </a:t>
            </a:r>
            <a:r>
              <a:rPr lang="en-US" dirty="0" err="1" smtClean="0"/>
              <a:t>dalla</a:t>
            </a:r>
            <a:r>
              <a:rPr lang="en-US" dirty="0" smtClean="0"/>
              <a:t> </a:t>
            </a:r>
            <a:r>
              <a:rPr lang="en-US" dirty="0" err="1" smtClean="0"/>
              <a:t>zona</a:t>
            </a:r>
            <a:r>
              <a:rPr lang="en-US" dirty="0" smtClean="0"/>
              <a:t> di comfort</a:t>
            </a:r>
          </a:p>
          <a:p>
            <a:pPr marL="171450" indent="-171450">
              <a:buFontTx/>
              <a:buChar char="-"/>
            </a:pPr>
            <a:r>
              <a:rPr lang="en-US" dirty="0" err="1" smtClean="0"/>
              <a:t>Cosa</a:t>
            </a:r>
            <a:r>
              <a:rPr lang="en-US" dirty="0" smtClean="0"/>
              <a:t> </a:t>
            </a:r>
            <a:r>
              <a:rPr lang="en-US" dirty="0" err="1" smtClean="0"/>
              <a:t>è</a:t>
            </a:r>
            <a:r>
              <a:rPr lang="en-US" dirty="0" smtClean="0"/>
              <a:t> la </a:t>
            </a:r>
            <a:r>
              <a:rPr lang="en-US" dirty="0" err="1" smtClean="0"/>
              <a:t>zona</a:t>
            </a:r>
            <a:r>
              <a:rPr lang="en-US" dirty="0" smtClean="0"/>
              <a:t> di comfort? Routine e </a:t>
            </a:r>
            <a:r>
              <a:rPr lang="en-US" dirty="0" err="1" smtClean="0"/>
              <a:t>meccanismi</a:t>
            </a:r>
            <a:r>
              <a:rPr lang="en-US" dirty="0" smtClean="0"/>
              <a:t> </a:t>
            </a:r>
            <a:r>
              <a:rPr lang="en-US" dirty="0" err="1" smtClean="0"/>
              <a:t>che</a:t>
            </a:r>
            <a:r>
              <a:rPr lang="en-US" dirty="0" smtClean="0"/>
              <a:t> ci </a:t>
            </a:r>
            <a:r>
              <a:rPr lang="en-US" dirty="0" err="1" smtClean="0"/>
              <a:t>assicurano</a:t>
            </a:r>
            <a:r>
              <a:rPr lang="en-US" dirty="0" smtClean="0"/>
              <a:t> di </a:t>
            </a:r>
            <a:r>
              <a:rPr lang="en-US" dirty="0" err="1" smtClean="0"/>
              <a:t>tenere</a:t>
            </a:r>
            <a:r>
              <a:rPr lang="en-US" dirty="0" smtClean="0"/>
              <a:t> sotto </a:t>
            </a:r>
            <a:r>
              <a:rPr lang="en-US" dirty="0" err="1" smtClean="0"/>
              <a:t>controllo</a:t>
            </a:r>
            <a:r>
              <a:rPr lang="en-US" dirty="0" smtClean="0"/>
              <a:t> le </a:t>
            </a:r>
            <a:r>
              <a:rPr lang="en-US" dirty="0" err="1" smtClean="0"/>
              <a:t>cose</a:t>
            </a:r>
            <a:r>
              <a:rPr lang="en-US" dirty="0" smtClean="0"/>
              <a:t> </a:t>
            </a:r>
            <a:r>
              <a:rPr lang="en-US" dirty="0" err="1" smtClean="0"/>
              <a:t>attorno</a:t>
            </a:r>
            <a:r>
              <a:rPr lang="en-US" dirty="0" smtClean="0"/>
              <a:t> a </a:t>
            </a:r>
            <a:r>
              <a:rPr lang="en-US" dirty="0" err="1" smtClean="0"/>
              <a:t>noi</a:t>
            </a:r>
            <a:r>
              <a:rPr lang="en-US" dirty="0" smtClean="0"/>
              <a:t>, e </a:t>
            </a:r>
            <a:r>
              <a:rPr lang="en-US" dirty="0" err="1" smtClean="0"/>
              <a:t>iniziare</a:t>
            </a:r>
            <a:r>
              <a:rPr lang="en-US" dirty="0" smtClean="0"/>
              <a:t> a fare le </a:t>
            </a:r>
            <a:r>
              <a:rPr lang="en-US" dirty="0" err="1" smtClean="0"/>
              <a:t>cose</a:t>
            </a:r>
            <a:r>
              <a:rPr lang="en-US" dirty="0" smtClean="0"/>
              <a:t> </a:t>
            </a:r>
            <a:r>
              <a:rPr lang="en-US" dirty="0" err="1" smtClean="0"/>
              <a:t>che</a:t>
            </a:r>
            <a:r>
              <a:rPr lang="en-US" dirty="0" smtClean="0"/>
              <a:t> non </a:t>
            </a:r>
            <a:r>
              <a:rPr lang="en-US" dirty="0" err="1" smtClean="0"/>
              <a:t>sai</a:t>
            </a:r>
            <a:r>
              <a:rPr lang="en-US" dirty="0" smtClean="0"/>
              <a:t> fare</a:t>
            </a:r>
          </a:p>
          <a:p>
            <a:pPr marL="171450" indent="-171450">
              <a:buFontTx/>
              <a:buChar char="-"/>
            </a:pPr>
            <a:r>
              <a:rPr lang="en-US" dirty="0" err="1" smtClean="0"/>
              <a:t>Perchè</a:t>
            </a:r>
            <a:r>
              <a:rPr lang="en-US" dirty="0" smtClean="0"/>
              <a:t> </a:t>
            </a:r>
            <a:r>
              <a:rPr lang="en-US" dirty="0" err="1" smtClean="0"/>
              <a:t>devi</a:t>
            </a:r>
            <a:r>
              <a:rPr lang="en-US" dirty="0" smtClean="0"/>
              <a:t> </a:t>
            </a:r>
            <a:r>
              <a:rPr lang="en-US" dirty="0" err="1" smtClean="0"/>
              <a:t>uscire</a:t>
            </a:r>
            <a:r>
              <a:rPr lang="en-US" dirty="0" smtClean="0"/>
              <a:t> </a:t>
            </a:r>
            <a:r>
              <a:rPr lang="en-US" dirty="0" err="1" smtClean="0"/>
              <a:t>dalla</a:t>
            </a:r>
            <a:r>
              <a:rPr lang="en-US" dirty="0" smtClean="0"/>
              <a:t> </a:t>
            </a:r>
            <a:r>
              <a:rPr lang="en-US" dirty="0" err="1" smtClean="0"/>
              <a:t>zona</a:t>
            </a:r>
            <a:r>
              <a:rPr lang="en-US" dirty="0" smtClean="0"/>
              <a:t> di comfort? </a:t>
            </a:r>
            <a:r>
              <a:rPr lang="en-US" dirty="0" err="1" smtClean="0"/>
              <a:t>Perchè</a:t>
            </a:r>
            <a:r>
              <a:rPr lang="en-US" dirty="0" smtClean="0"/>
              <a:t> </a:t>
            </a:r>
            <a:r>
              <a:rPr lang="en-US" dirty="0" err="1" smtClean="0"/>
              <a:t>il</a:t>
            </a:r>
            <a:r>
              <a:rPr lang="en-US" dirty="0" smtClean="0"/>
              <a:t> </a:t>
            </a:r>
            <a:r>
              <a:rPr lang="en-US" dirty="0" err="1" smtClean="0"/>
              <a:t>valore</a:t>
            </a:r>
            <a:r>
              <a:rPr lang="en-US" dirty="0" smtClean="0"/>
              <a:t> lo </a:t>
            </a:r>
            <a:r>
              <a:rPr lang="en-US" dirty="0" err="1" smtClean="0"/>
              <a:t>crei</a:t>
            </a:r>
            <a:r>
              <a:rPr lang="en-US" dirty="0" smtClean="0"/>
              <a:t> solo </a:t>
            </a:r>
            <a:r>
              <a:rPr lang="en-US" dirty="0" err="1" smtClean="0"/>
              <a:t>così</a:t>
            </a:r>
            <a:r>
              <a:rPr lang="en-US" dirty="0" smtClean="0"/>
              <a:t>, </a:t>
            </a:r>
            <a:r>
              <a:rPr lang="en-US" dirty="0" err="1" smtClean="0"/>
              <a:t>altrimenti</a:t>
            </a:r>
            <a:r>
              <a:rPr lang="en-US" dirty="0" smtClean="0"/>
              <a:t> </a:t>
            </a:r>
            <a:r>
              <a:rPr lang="en-US" dirty="0" err="1" smtClean="0"/>
              <a:t>bruci</a:t>
            </a:r>
            <a:r>
              <a:rPr lang="en-US" dirty="0" smtClean="0"/>
              <a:t> </a:t>
            </a:r>
            <a:r>
              <a:rPr lang="en-US" dirty="0" err="1" smtClean="0"/>
              <a:t>quanto</a:t>
            </a:r>
            <a:r>
              <a:rPr lang="en-US" dirty="0" smtClean="0"/>
              <a:t> ad </a:t>
            </a:r>
            <a:r>
              <a:rPr lang="en-US" dirty="0" err="1" smtClean="0"/>
              <a:t>oggi</a:t>
            </a:r>
            <a:r>
              <a:rPr lang="en-US" dirty="0" smtClean="0"/>
              <a:t> </a:t>
            </a:r>
            <a:r>
              <a:rPr lang="en-US" dirty="0" err="1" smtClean="0"/>
              <a:t>hai</a:t>
            </a:r>
            <a:r>
              <a:rPr lang="en-US" dirty="0" smtClean="0"/>
              <a:t> </a:t>
            </a:r>
            <a:r>
              <a:rPr lang="en-US" dirty="0" err="1" smtClean="0"/>
              <a:t>accumulato</a:t>
            </a:r>
            <a:r>
              <a:rPr lang="en-US" dirty="0" smtClean="0"/>
              <a:t>. </a:t>
            </a:r>
            <a:r>
              <a:rPr lang="en-US" dirty="0" err="1" smtClean="0"/>
              <a:t>Pensa</a:t>
            </a:r>
            <a:r>
              <a:rPr lang="en-US" dirty="0" smtClean="0"/>
              <a:t> </a:t>
            </a:r>
            <a:r>
              <a:rPr lang="en-US" dirty="0" err="1" smtClean="0"/>
              <a:t>alle</a:t>
            </a:r>
            <a:r>
              <a:rPr lang="en-US" dirty="0" smtClean="0"/>
              <a:t> </a:t>
            </a:r>
            <a:r>
              <a:rPr lang="en-US" dirty="0" err="1" smtClean="0"/>
              <a:t>cose</a:t>
            </a:r>
            <a:r>
              <a:rPr lang="en-US" dirty="0" smtClean="0"/>
              <a:t> </a:t>
            </a:r>
            <a:r>
              <a:rPr lang="en-US" dirty="0" err="1" smtClean="0"/>
              <a:t>che</a:t>
            </a:r>
            <a:r>
              <a:rPr lang="en-US" dirty="0" smtClean="0"/>
              <a:t> </a:t>
            </a:r>
            <a:r>
              <a:rPr lang="en-US" dirty="0" err="1" smtClean="0"/>
              <a:t>hai</a:t>
            </a:r>
            <a:r>
              <a:rPr lang="en-US" dirty="0" smtClean="0"/>
              <a:t> </a:t>
            </a:r>
            <a:r>
              <a:rPr lang="en-US" dirty="0" err="1" smtClean="0"/>
              <a:t>conquistato</a:t>
            </a:r>
            <a:r>
              <a:rPr lang="en-US" baseline="0" dirty="0" smtClean="0"/>
              <a:t> e </a:t>
            </a:r>
            <a:r>
              <a:rPr lang="en-US" baseline="0" dirty="0" err="1" smtClean="0"/>
              <a:t>che</a:t>
            </a:r>
            <a:r>
              <a:rPr lang="en-US" baseline="0" dirty="0" smtClean="0"/>
              <a:t> </a:t>
            </a:r>
            <a:r>
              <a:rPr lang="en-US" baseline="0" dirty="0" err="1" smtClean="0"/>
              <a:t>oggi</a:t>
            </a:r>
            <a:r>
              <a:rPr lang="en-US" baseline="0" dirty="0" smtClean="0"/>
              <a:t> per </a:t>
            </a:r>
            <a:r>
              <a:rPr lang="en-US" baseline="0" dirty="0" err="1" smtClean="0"/>
              <a:t>te</a:t>
            </a:r>
            <a:r>
              <a:rPr lang="en-US" baseline="0" dirty="0" smtClean="0"/>
              <a:t> </a:t>
            </a:r>
            <a:r>
              <a:rPr lang="en-US" baseline="0" dirty="0" err="1" smtClean="0"/>
              <a:t>hanno</a:t>
            </a:r>
            <a:r>
              <a:rPr lang="en-US" baseline="0" dirty="0" smtClean="0"/>
              <a:t> </a:t>
            </a:r>
            <a:r>
              <a:rPr lang="en-US" baseline="0" dirty="0" err="1" smtClean="0"/>
              <a:t>valore</a:t>
            </a:r>
            <a:r>
              <a:rPr lang="en-US" baseline="0" dirty="0" smtClean="0"/>
              <a:t>. Per </a:t>
            </a:r>
            <a:r>
              <a:rPr lang="en-US" baseline="0" dirty="0" err="1" smtClean="0"/>
              <a:t>uscire</a:t>
            </a:r>
            <a:r>
              <a:rPr lang="en-US" baseline="0" dirty="0" smtClean="0"/>
              <a:t> con </a:t>
            </a:r>
            <a:r>
              <a:rPr lang="en-US" baseline="0" dirty="0" err="1" smtClean="0"/>
              <a:t>il</a:t>
            </a:r>
            <a:r>
              <a:rPr lang="en-US" baseline="0" dirty="0" smtClean="0"/>
              <a:t> </a:t>
            </a:r>
            <a:r>
              <a:rPr lang="en-US" baseline="0" dirty="0" err="1" smtClean="0"/>
              <a:t>tuo</a:t>
            </a:r>
            <a:r>
              <a:rPr lang="en-US" baseline="0" dirty="0" smtClean="0"/>
              <a:t> partner </a:t>
            </a:r>
            <a:r>
              <a:rPr lang="en-US" baseline="0" dirty="0" err="1" smtClean="0"/>
              <a:t>dovevi</a:t>
            </a:r>
            <a:r>
              <a:rPr lang="en-US" baseline="0" dirty="0" smtClean="0"/>
              <a:t> </a:t>
            </a:r>
            <a:r>
              <a:rPr lang="en-US" baseline="0" dirty="0" err="1" smtClean="0"/>
              <a:t>superare</a:t>
            </a:r>
            <a:r>
              <a:rPr lang="en-US" baseline="0" dirty="0" smtClean="0"/>
              <a:t> </a:t>
            </a:r>
            <a:r>
              <a:rPr lang="en-US" baseline="0" dirty="0" err="1" smtClean="0"/>
              <a:t>una</a:t>
            </a:r>
            <a:r>
              <a:rPr lang="en-US" baseline="0" dirty="0" smtClean="0"/>
              <a:t> </a:t>
            </a:r>
            <a:r>
              <a:rPr lang="en-US" baseline="0" dirty="0" err="1" smtClean="0"/>
              <a:t>timidezza</a:t>
            </a:r>
            <a:r>
              <a:rPr lang="en-US" baseline="0" dirty="0" smtClean="0"/>
              <a:t>, </a:t>
            </a:r>
            <a:r>
              <a:rPr lang="en-US" baseline="0" dirty="0" err="1" smtClean="0"/>
              <a:t>paure</a:t>
            </a:r>
            <a:r>
              <a:rPr lang="en-US" baseline="0" dirty="0" smtClean="0"/>
              <a:t>, etc. o </a:t>
            </a:r>
            <a:r>
              <a:rPr lang="en-US" baseline="0" dirty="0" err="1" smtClean="0"/>
              <a:t>diventare</a:t>
            </a:r>
            <a:r>
              <a:rPr lang="en-US" baseline="0" dirty="0" smtClean="0"/>
              <a:t> </a:t>
            </a:r>
            <a:r>
              <a:rPr lang="en-US" baseline="0" dirty="0" err="1" smtClean="0"/>
              <a:t>padri</a:t>
            </a:r>
            <a:r>
              <a:rPr lang="en-US" baseline="0" dirty="0" smtClean="0"/>
              <a:t>. Se </a:t>
            </a:r>
            <a:r>
              <a:rPr lang="en-US" baseline="0" dirty="0" err="1" smtClean="0"/>
              <a:t>fai</a:t>
            </a:r>
            <a:r>
              <a:rPr lang="en-US" baseline="0" dirty="0" smtClean="0"/>
              <a:t> </a:t>
            </a:r>
            <a:r>
              <a:rPr lang="en-US" baseline="0" dirty="0" err="1" smtClean="0"/>
              <a:t>riunioni</a:t>
            </a:r>
            <a:r>
              <a:rPr lang="en-US" baseline="0" dirty="0" smtClean="0"/>
              <a:t> solo con </a:t>
            </a:r>
            <a:r>
              <a:rPr lang="en-US" baseline="0" dirty="0" err="1" smtClean="0"/>
              <a:t>persone</a:t>
            </a:r>
            <a:r>
              <a:rPr lang="en-US" baseline="0" dirty="0" smtClean="0"/>
              <a:t> </a:t>
            </a:r>
            <a:r>
              <a:rPr lang="en-US" baseline="0" dirty="0" err="1" smtClean="0"/>
              <a:t>che</a:t>
            </a:r>
            <a:r>
              <a:rPr lang="en-US" baseline="0" dirty="0" smtClean="0"/>
              <a:t> </a:t>
            </a:r>
            <a:r>
              <a:rPr lang="en-US" baseline="0" dirty="0" err="1" smtClean="0"/>
              <a:t>sono</a:t>
            </a:r>
            <a:r>
              <a:rPr lang="en-US" baseline="0" dirty="0" smtClean="0"/>
              <a:t> </a:t>
            </a:r>
            <a:r>
              <a:rPr lang="en-US" baseline="0" dirty="0" err="1" smtClean="0"/>
              <a:t>d’accordo</a:t>
            </a:r>
            <a:r>
              <a:rPr lang="en-US" baseline="0" dirty="0" smtClean="0"/>
              <a:t> con </a:t>
            </a:r>
            <a:r>
              <a:rPr lang="en-US" baseline="0" dirty="0" err="1" smtClean="0"/>
              <a:t>te</a:t>
            </a:r>
            <a:r>
              <a:rPr lang="en-US" baseline="0" dirty="0" smtClean="0"/>
              <a:t>, </a:t>
            </a:r>
            <a:r>
              <a:rPr lang="en-US" baseline="0" dirty="0" err="1" smtClean="0"/>
              <a:t>rinforzi</a:t>
            </a:r>
            <a:r>
              <a:rPr lang="en-US" baseline="0" dirty="0" smtClean="0"/>
              <a:t> la </a:t>
            </a:r>
            <a:r>
              <a:rPr lang="en-US" baseline="0" dirty="0" err="1" smtClean="0"/>
              <a:t>tua</a:t>
            </a:r>
            <a:r>
              <a:rPr lang="en-US" baseline="0" dirty="0" smtClean="0"/>
              <a:t> </a:t>
            </a:r>
            <a:r>
              <a:rPr lang="en-US" baseline="0" dirty="0" err="1" smtClean="0"/>
              <a:t>staticità</a:t>
            </a:r>
            <a:r>
              <a:rPr lang="en-US" baseline="0" dirty="0" smtClean="0"/>
              <a:t>.</a:t>
            </a:r>
            <a:endParaRPr lang="en-US" dirty="0" smtClean="0"/>
          </a:p>
          <a:p>
            <a:pPr marL="171450" indent="-171450">
              <a:buFontTx/>
              <a:buChar char="-"/>
            </a:pPr>
            <a:r>
              <a:rPr lang="en-US" dirty="0" smtClean="0"/>
              <a:t>Da dove</a:t>
            </a:r>
            <a:r>
              <a:rPr lang="en-US" baseline="0" dirty="0" smtClean="0"/>
              <a:t> </a:t>
            </a:r>
            <a:r>
              <a:rPr lang="en-US" baseline="0" dirty="0" err="1" smtClean="0"/>
              <a:t>iniziare</a:t>
            </a:r>
            <a:r>
              <a:rPr lang="en-US" baseline="0" dirty="0" smtClean="0"/>
              <a:t> per </a:t>
            </a:r>
            <a:r>
              <a:rPr lang="en-US" baseline="0" dirty="0" err="1" smtClean="0"/>
              <a:t>uscire</a:t>
            </a:r>
            <a:r>
              <a:rPr lang="en-US" baseline="0" dirty="0" smtClean="0"/>
              <a:t> </a:t>
            </a:r>
            <a:r>
              <a:rPr lang="en-US" baseline="0" dirty="0" err="1" smtClean="0"/>
              <a:t>dalla</a:t>
            </a:r>
            <a:r>
              <a:rPr lang="en-US" baseline="0" dirty="0" smtClean="0"/>
              <a:t> </a:t>
            </a:r>
            <a:r>
              <a:rPr lang="en-US" baseline="0" dirty="0" err="1" smtClean="0"/>
              <a:t>zona</a:t>
            </a:r>
            <a:r>
              <a:rPr lang="en-US" baseline="0" dirty="0" smtClean="0"/>
              <a:t> di comfort? </a:t>
            </a:r>
            <a:r>
              <a:rPr lang="en-US" baseline="0" dirty="0" err="1" smtClean="0"/>
              <a:t>Uscire</a:t>
            </a:r>
            <a:r>
              <a:rPr lang="en-US" baseline="0" dirty="0" smtClean="0"/>
              <a:t> </a:t>
            </a:r>
            <a:r>
              <a:rPr lang="en-US" baseline="0" dirty="0" err="1" smtClean="0"/>
              <a:t>spaventa</a:t>
            </a:r>
            <a:r>
              <a:rPr lang="en-US" baseline="0" dirty="0" smtClean="0"/>
              <a:t>, </a:t>
            </a:r>
            <a:r>
              <a:rPr lang="en-US" baseline="0" dirty="0" err="1" smtClean="0"/>
              <a:t>perchè</a:t>
            </a:r>
            <a:r>
              <a:rPr lang="en-US" baseline="0" dirty="0" smtClean="0"/>
              <a:t> </a:t>
            </a:r>
            <a:r>
              <a:rPr lang="en-US" baseline="0" dirty="0" err="1" smtClean="0"/>
              <a:t>incontri</a:t>
            </a:r>
            <a:r>
              <a:rPr lang="en-US" baseline="0" dirty="0" smtClean="0"/>
              <a:t> </a:t>
            </a:r>
            <a:r>
              <a:rPr lang="en-US" baseline="0" dirty="0" err="1" smtClean="0"/>
              <a:t>qualcosa</a:t>
            </a:r>
            <a:r>
              <a:rPr lang="en-US" baseline="0" dirty="0" smtClean="0"/>
              <a:t> di </a:t>
            </a:r>
            <a:r>
              <a:rPr lang="en-US" baseline="0" dirty="0" err="1" smtClean="0"/>
              <a:t>nuovo</a:t>
            </a:r>
            <a:r>
              <a:rPr lang="en-US" baseline="0" dirty="0" smtClean="0"/>
              <a:t> e </a:t>
            </a:r>
            <a:r>
              <a:rPr lang="en-US" baseline="0" dirty="0" err="1" smtClean="0"/>
              <a:t>sconosciuto</a:t>
            </a:r>
            <a:r>
              <a:rPr lang="en-US" baseline="0" dirty="0" smtClean="0"/>
              <a:t>. E </a:t>
            </a:r>
            <a:r>
              <a:rPr lang="en-US" baseline="0" dirty="0" err="1" smtClean="0"/>
              <a:t>all’inizio</a:t>
            </a:r>
            <a:r>
              <a:rPr lang="en-US" baseline="0" dirty="0" smtClean="0"/>
              <a:t> </a:t>
            </a:r>
            <a:r>
              <a:rPr lang="en-US" baseline="0" dirty="0" err="1" smtClean="0"/>
              <a:t>senti</a:t>
            </a:r>
            <a:r>
              <a:rPr lang="en-US" baseline="0" dirty="0" smtClean="0"/>
              <a:t> </a:t>
            </a:r>
            <a:r>
              <a:rPr lang="en-US" baseline="0" dirty="0" err="1" smtClean="0"/>
              <a:t>una</a:t>
            </a:r>
            <a:r>
              <a:rPr lang="en-US" baseline="0" dirty="0" smtClean="0"/>
              <a:t> </a:t>
            </a:r>
            <a:r>
              <a:rPr lang="en-US" baseline="0" dirty="0" err="1" smtClean="0"/>
              <a:t>forza</a:t>
            </a:r>
            <a:r>
              <a:rPr lang="en-US" baseline="0" dirty="0" smtClean="0"/>
              <a:t> </a:t>
            </a:r>
            <a:r>
              <a:rPr lang="en-US" baseline="0" dirty="0" err="1" smtClean="0"/>
              <a:t>che</a:t>
            </a:r>
            <a:r>
              <a:rPr lang="en-US" baseline="0" dirty="0" smtClean="0"/>
              <a:t> </a:t>
            </a:r>
            <a:r>
              <a:rPr lang="en-US" baseline="0" dirty="0" err="1" smtClean="0"/>
              <a:t>ti</a:t>
            </a:r>
            <a:r>
              <a:rPr lang="en-US" baseline="0" dirty="0" smtClean="0"/>
              <a:t> </a:t>
            </a:r>
            <a:r>
              <a:rPr lang="en-US" baseline="0" dirty="0" err="1" smtClean="0"/>
              <a:t>riporta</a:t>
            </a:r>
            <a:r>
              <a:rPr lang="en-US" baseline="0" dirty="0" smtClean="0"/>
              <a:t> </a:t>
            </a:r>
            <a:r>
              <a:rPr lang="en-US" baseline="0" dirty="0" err="1" smtClean="0"/>
              <a:t>all’interno</a:t>
            </a:r>
            <a:r>
              <a:rPr lang="en-US" baseline="0" dirty="0" smtClean="0"/>
              <a:t>. Ma </a:t>
            </a:r>
            <a:r>
              <a:rPr lang="en-US" baseline="0" dirty="0" err="1" smtClean="0"/>
              <a:t>devi</a:t>
            </a:r>
            <a:r>
              <a:rPr lang="en-US" baseline="0" dirty="0" smtClean="0"/>
              <a:t> </a:t>
            </a:r>
            <a:r>
              <a:rPr lang="en-US" baseline="0" dirty="0" err="1" smtClean="0"/>
              <a:t>resistere</a:t>
            </a:r>
            <a:r>
              <a:rPr lang="en-US" baseline="0" dirty="0" smtClean="0"/>
              <a:t> per </a:t>
            </a:r>
            <a:r>
              <a:rPr lang="en-US" baseline="0" dirty="0" err="1" smtClean="0"/>
              <a:t>creare</a:t>
            </a:r>
            <a:r>
              <a:rPr lang="en-US" baseline="0" dirty="0" smtClean="0"/>
              <a:t> </a:t>
            </a:r>
            <a:r>
              <a:rPr lang="en-US" baseline="0" dirty="0" err="1" smtClean="0"/>
              <a:t>valore</a:t>
            </a:r>
            <a:r>
              <a:rPr lang="en-US" baseline="0" dirty="0" smtClean="0"/>
              <a:t>. </a:t>
            </a:r>
            <a:endParaRPr lang="en-US" dirty="0" smtClean="0"/>
          </a:p>
          <a:p>
            <a:endParaRPr lang="en-US" dirty="0"/>
          </a:p>
        </p:txBody>
      </p:sp>
    </p:spTree>
    <p:extLst>
      <p:ext uri="{BB962C8B-B14F-4D97-AF65-F5344CB8AC3E}">
        <p14:creationId xmlns="" xmlns:p14="http://schemas.microsoft.com/office/powerpoint/2010/main" val="1365167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baseline="0" dirty="0" smtClean="0"/>
          </a:p>
          <a:p>
            <a:r>
              <a:rPr lang="it-IT" baseline="0" dirty="0" smtClean="0"/>
              <a:t>Questa frase è di </a:t>
            </a:r>
            <a:r>
              <a:rPr lang="it-IT" baseline="0" dirty="0" err="1" smtClean="0"/>
              <a:t>Jim</a:t>
            </a:r>
            <a:r>
              <a:rPr lang="it-IT" baseline="0" dirty="0" smtClean="0"/>
              <a:t> </a:t>
            </a:r>
            <a:r>
              <a:rPr lang="it-IT" baseline="0" dirty="0" err="1" smtClean="0"/>
              <a:t>Rohn</a:t>
            </a:r>
            <a:r>
              <a:rPr lang="it-IT" baseline="0" dirty="0" smtClean="0"/>
              <a:t>, non di </a:t>
            </a:r>
            <a:r>
              <a:rPr lang="it-IT" baseline="0" dirty="0" err="1" smtClean="0"/>
              <a:t>anthony</a:t>
            </a:r>
            <a:r>
              <a:rPr lang="it-IT" baseline="0" dirty="0" smtClean="0"/>
              <a:t> </a:t>
            </a:r>
            <a:r>
              <a:rPr lang="it-IT" baseline="0" dirty="0" err="1" smtClean="0"/>
              <a:t>robbins</a:t>
            </a:r>
            <a:r>
              <a:rPr lang="it-IT" baseline="0" dirty="0" smtClean="0"/>
              <a:t> come i più credono. </a:t>
            </a:r>
          </a:p>
          <a:p>
            <a:r>
              <a:rPr lang="it-IT" baseline="0" dirty="0" smtClean="0"/>
              <a:t>Questa è la ratio della uscita dalla zona di comfort.</a:t>
            </a:r>
          </a:p>
          <a:p>
            <a:r>
              <a:rPr lang="it-IT" baseline="0" dirty="0" smtClean="0"/>
              <a:t>Nel concreto si possono fare tantissime cose per iniziare a uscire dalla zona di comfort. </a:t>
            </a:r>
          </a:p>
          <a:p>
            <a:r>
              <a:rPr lang="it-IT" baseline="0" dirty="0" smtClean="0"/>
              <a:t>Io suggerisco sempre i piccoli passi in ambienti conosciuti.</a:t>
            </a:r>
          </a:p>
          <a:p>
            <a:r>
              <a:rPr lang="it-IT" baseline="0" dirty="0" smtClean="0"/>
              <a:t>Inizi da piccole alterazioni alle tue routine quotidiane e vedi cosa succede. </a:t>
            </a:r>
          </a:p>
          <a:p>
            <a:endParaRPr lang="it-IT" baseline="0" dirty="0" smtClean="0"/>
          </a:p>
          <a:p>
            <a:r>
              <a:rPr lang="it-IT" baseline="0" dirty="0" smtClean="0"/>
              <a:t>Prima hai paura, ma poi sei entusiasta, senti l’adrenalina.</a:t>
            </a:r>
          </a:p>
          <a:p>
            <a:r>
              <a:rPr lang="it-IT" baseline="0" dirty="0" smtClean="0"/>
              <a:t>I tuoi entusiasmi di oggi, sono le paure di ieri</a:t>
            </a:r>
            <a:endParaRPr lang="it-IT" dirty="0"/>
          </a:p>
        </p:txBody>
      </p:sp>
    </p:spTree>
    <p:extLst>
      <p:ext uri="{BB962C8B-B14F-4D97-AF65-F5344CB8AC3E}">
        <p14:creationId xmlns="" xmlns:p14="http://schemas.microsoft.com/office/powerpoint/2010/main" val="1250129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285750" marR="0" indent="-285750" defTabSz="914400" rtl="0" fontAlgn="auto" latinLnBrk="0" hangingPunct="0">
              <a:lnSpc>
                <a:spcPct val="100000"/>
              </a:lnSpc>
              <a:spcBef>
                <a:spcPts val="0"/>
              </a:spcBef>
              <a:spcAft>
                <a:spcPts val="0"/>
              </a:spcAft>
              <a:buClrTx/>
              <a:buSzTx/>
              <a:buFont typeface="Arial"/>
              <a:buChar char="•"/>
              <a:tabLst/>
            </a:pPr>
            <a:r>
              <a:rPr lang="it-IT" sz="1200" baseline="0" dirty="0" smtClean="0"/>
              <a:t>Professionista più preparato</a:t>
            </a:r>
          </a:p>
          <a:p>
            <a:pPr marL="285750" marR="0" indent="-285750" defTabSz="914400" rtl="0" fontAlgn="auto" latinLnBrk="0" hangingPunct="0">
              <a:lnSpc>
                <a:spcPct val="100000"/>
              </a:lnSpc>
              <a:spcBef>
                <a:spcPts val="0"/>
              </a:spcBef>
              <a:spcAft>
                <a:spcPts val="0"/>
              </a:spcAft>
              <a:buClrTx/>
              <a:buSzTx/>
              <a:buFont typeface="Arial"/>
              <a:buChar char="•"/>
              <a:tabLst/>
            </a:pPr>
            <a:r>
              <a:rPr kumimoji="0" lang="it-IT" sz="1200" b="0" i="0" u="none" strike="noStrike" cap="none" spc="0" normalizeH="0" dirty="0" smtClean="0">
                <a:ln>
                  <a:noFill/>
                </a:ln>
                <a:solidFill>
                  <a:srgbClr val="000000"/>
                </a:solidFill>
                <a:effectLst/>
                <a:uFillTx/>
                <a:sym typeface="Calibri"/>
              </a:rPr>
              <a:t>Relazioni importanti e strategiche</a:t>
            </a:r>
          </a:p>
          <a:p>
            <a:pPr marL="285750" marR="0" indent="-285750" defTabSz="914400" rtl="0" fontAlgn="auto" latinLnBrk="0" hangingPunct="0">
              <a:lnSpc>
                <a:spcPct val="100000"/>
              </a:lnSpc>
              <a:spcBef>
                <a:spcPts val="0"/>
              </a:spcBef>
              <a:spcAft>
                <a:spcPts val="0"/>
              </a:spcAft>
              <a:buClrTx/>
              <a:buSzTx/>
              <a:buFont typeface="Arial"/>
              <a:buChar char="•"/>
              <a:tabLst/>
            </a:pPr>
            <a:r>
              <a:rPr lang="it-IT" sz="1200" baseline="0" dirty="0" smtClean="0"/>
              <a:t>Una persona migliore, più capace di parlare in pubblico e usare le strategie e strumenti dei social</a:t>
            </a:r>
          </a:p>
          <a:p>
            <a:pPr marL="285750" marR="0" indent="-285750" defTabSz="914400" rtl="0" fontAlgn="auto" latinLnBrk="0" hangingPunct="0">
              <a:lnSpc>
                <a:spcPct val="100000"/>
              </a:lnSpc>
              <a:spcBef>
                <a:spcPts val="0"/>
              </a:spcBef>
              <a:spcAft>
                <a:spcPts val="0"/>
              </a:spcAft>
              <a:buClrTx/>
              <a:buSzTx/>
              <a:buFont typeface="Arial"/>
              <a:buChar char="•"/>
              <a:tabLst/>
            </a:pPr>
            <a:endParaRPr kumimoji="0" lang="it-IT" sz="1200" b="0" i="0" u="none" strike="noStrike" cap="none" spc="0" normalizeH="0" baseline="0" dirty="0" smtClean="0">
              <a:ln>
                <a:noFill/>
              </a:ln>
              <a:solidFill>
                <a:srgbClr val="000000"/>
              </a:solidFill>
              <a:effectLst/>
              <a:uFillTx/>
              <a:sym typeface="Calibri"/>
            </a:endParaRPr>
          </a:p>
          <a:p>
            <a:pPr marL="0" marR="0" lvl="0" indent="0" defTabSz="914400" rtl="0" eaLnBrk="1" fontAlgn="auto" latinLnBrk="0" hangingPunct="0">
              <a:lnSpc>
                <a:spcPct val="100000"/>
              </a:lnSpc>
              <a:spcBef>
                <a:spcPts val="0"/>
              </a:spcBef>
              <a:spcAft>
                <a:spcPts val="0"/>
              </a:spcAft>
              <a:buClrTx/>
              <a:buSzTx/>
              <a:buFont typeface="Arial"/>
              <a:buNone/>
              <a:tabLst/>
              <a:defRPr/>
            </a:pPr>
            <a:r>
              <a:rPr lang="it-IT" sz="1200" dirty="0" smtClean="0">
                <a:effectLst/>
                <a:latin typeface="+mn-lt"/>
                <a:ea typeface="+mn-ea"/>
                <a:cs typeface="+mn-cs"/>
                <a:sym typeface="Calibri"/>
              </a:rPr>
              <a:t>Facendo video/contenuti online diventi una persona migliore e quindi un professionista migliore e fai vincere tutti: tu che migliori, il tuo business che prospera, chi guarda i video che gratuitamente impara.</a:t>
            </a:r>
            <a:endParaRPr lang="en-GB" sz="1200" dirty="0" smtClean="0">
              <a:effectLst/>
              <a:latin typeface="+mn-lt"/>
              <a:ea typeface="+mn-ea"/>
              <a:cs typeface="+mn-cs"/>
              <a:sym typeface="Calibri"/>
            </a:endParaRPr>
          </a:p>
          <a:p>
            <a:pPr marL="0" marR="0" indent="0" defTabSz="914400" rtl="0" fontAlgn="auto" latinLnBrk="0" hangingPunct="0">
              <a:lnSpc>
                <a:spcPct val="100000"/>
              </a:lnSpc>
              <a:spcBef>
                <a:spcPts val="0"/>
              </a:spcBef>
              <a:spcAft>
                <a:spcPts val="0"/>
              </a:spcAft>
              <a:buClrTx/>
              <a:buSzTx/>
              <a:buFont typeface="Arial"/>
              <a:buNone/>
              <a:tabLst/>
            </a:pPr>
            <a:endParaRPr kumimoji="0" lang="it-IT" sz="1200" b="0" i="0" u="none" strike="noStrike" cap="none" spc="0" normalizeH="0" baseline="0" dirty="0" smtClean="0">
              <a:ln>
                <a:noFill/>
              </a:ln>
              <a:solidFill>
                <a:srgbClr val="000000"/>
              </a:solidFill>
              <a:effectLst/>
              <a:uFillTx/>
              <a:sym typeface="Calibri"/>
            </a:endParaRPr>
          </a:p>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Ma va bene ma tutto questo digitale intangibile, poi, come lo monetizzi?</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Questi alcuni esempi, e per gestire tutto questo ho creato la SRL 6 mesi fa, e il fil </a:t>
            </a:r>
            <a:r>
              <a:rPr lang="it-IT" baseline="0" dirty="0" err="1" smtClean="0"/>
              <a:t>rouge</a:t>
            </a:r>
            <a:r>
              <a:rPr lang="it-IT" baseline="0" dirty="0" smtClean="0"/>
              <a:t> è quello di creare contenuti psicologici da mettere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Attenzione: ci ho messo tempo. All’inizio devi crederci e andare avanti, per il piacere di dare agli altri, senza aspettare nulla in cambio.</a:t>
            </a: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Non cambierei i miei video con la </a:t>
            </a:r>
            <a:r>
              <a:rPr lang="it-IT" baseline="0" dirty="0" err="1" smtClean="0"/>
              <a:t>lamborghini</a:t>
            </a:r>
            <a:r>
              <a:rPr lang="it-IT" baseline="0" dirty="0" smtClean="0"/>
              <a:t> di </a:t>
            </a:r>
            <a:r>
              <a:rPr lang="it-IT" baseline="0" dirty="0" err="1" smtClean="0"/>
              <a:t>condello</a:t>
            </a:r>
            <a:r>
              <a:rPr lang="it-IT" baseline="0" dirty="0" smtClean="0"/>
              <a:t>. Per me sono un punto di prestigio che mi differenzia da tutti: nessuno psicologo in Italia ha 500 video su YT, ma di imprenditori con la Lamborghini ce ne sono diversi</a:t>
            </a:r>
          </a:p>
        </p:txBody>
      </p:sp>
    </p:spTree>
    <p:extLst>
      <p:ext uri="{BB962C8B-B14F-4D97-AF65-F5344CB8AC3E}">
        <p14:creationId xmlns="" xmlns:p14="http://schemas.microsoft.com/office/powerpoint/2010/main" val="357865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baseline="0" dirty="0" smtClean="0"/>
          </a:p>
        </p:txBody>
      </p:sp>
    </p:spTree>
    <p:extLst>
      <p:ext uri="{BB962C8B-B14F-4D97-AF65-F5344CB8AC3E}">
        <p14:creationId xmlns="" xmlns:p14="http://schemas.microsoft.com/office/powerpoint/2010/main" val="1891617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rtl="0" fontAlgn="auto" latinLnBrk="0" hangingPunct="0">
              <a:lnSpc>
                <a:spcPct val="100000"/>
              </a:lnSpc>
              <a:spcBef>
                <a:spcPts val="0"/>
              </a:spcBef>
              <a:spcAft>
                <a:spcPts val="0"/>
              </a:spcAft>
              <a:buClrTx/>
              <a:buSzTx/>
              <a:buFont typeface="Arial"/>
              <a:buNone/>
              <a:tabLst/>
            </a:pPr>
            <a:r>
              <a:rPr kumimoji="0" lang="it-IT" sz="1200" b="0" i="0" u="none" strike="noStrike" cap="none" spc="0" normalizeH="0" baseline="0" dirty="0" smtClean="0">
                <a:ln>
                  <a:noFill/>
                </a:ln>
                <a:solidFill>
                  <a:srgbClr val="000000"/>
                </a:solidFill>
                <a:effectLst/>
                <a:uFillTx/>
                <a:sym typeface="Calibri"/>
              </a:rPr>
              <a:t>Il secondo insegnamento è dai valore alle persone</a:t>
            </a:r>
          </a:p>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Non mi </a:t>
            </a:r>
            <a:r>
              <a:rPr lang="en-US" dirty="0" err="1" smtClean="0"/>
              <a:t>sono</a:t>
            </a:r>
            <a:r>
              <a:rPr lang="en-US" dirty="0" smtClean="0"/>
              <a:t> </a:t>
            </a:r>
            <a:r>
              <a:rPr lang="en-US" dirty="0" err="1" smtClean="0"/>
              <a:t>fermato</a:t>
            </a:r>
            <a:r>
              <a:rPr lang="en-US" dirty="0" smtClean="0"/>
              <a:t> </a:t>
            </a:r>
            <a:r>
              <a:rPr lang="en-US" dirty="0" err="1" smtClean="0"/>
              <a:t>alla</a:t>
            </a:r>
            <a:r>
              <a:rPr lang="en-US" dirty="0" smtClean="0"/>
              <a:t> </a:t>
            </a:r>
            <a:r>
              <a:rPr lang="en-US" dirty="0" err="1" smtClean="0"/>
              <a:t>cosìdetta</a:t>
            </a:r>
            <a:r>
              <a:rPr lang="en-US" dirty="0" smtClean="0"/>
              <a:t> </a:t>
            </a:r>
            <a:r>
              <a:rPr lang="en-US" dirty="0" err="1" smtClean="0"/>
              <a:t>legge</a:t>
            </a:r>
            <a:r>
              <a:rPr lang="en-US" baseline="0" dirty="0" smtClean="0"/>
              <a:t> </a:t>
            </a:r>
            <a:r>
              <a:rPr lang="en-US" baseline="0" dirty="0" err="1" smtClean="0"/>
              <a:t>dell’attrazione</a:t>
            </a:r>
            <a:r>
              <a:rPr lang="en-US" baseline="0" dirty="0" smtClean="0"/>
              <a:t>, ma ho  </a:t>
            </a:r>
            <a:r>
              <a:rPr lang="en-US" baseline="0" dirty="0" err="1" smtClean="0"/>
              <a:t>fatto</a:t>
            </a:r>
            <a:r>
              <a:rPr lang="en-US" baseline="0" dirty="0" smtClean="0"/>
              <a:t> u </a:t>
            </a:r>
            <a:r>
              <a:rPr lang="en-US" baseline="0" dirty="0" err="1" smtClean="0"/>
              <a:t>npaso</a:t>
            </a:r>
            <a:r>
              <a:rPr lang="en-US" baseline="0" dirty="0" smtClean="0"/>
              <a:t> in </a:t>
            </a:r>
            <a:r>
              <a:rPr lang="en-US" baseline="0" dirty="0" err="1" smtClean="0"/>
              <a:t>più</a:t>
            </a:r>
            <a:r>
              <a:rPr lang="en-US" baseline="0" dirty="0" smtClean="0"/>
              <a:t>: la </a:t>
            </a:r>
            <a:r>
              <a:rPr lang="en-US" baseline="0" dirty="0" err="1" smtClean="0"/>
              <a:t>legge</a:t>
            </a:r>
            <a:r>
              <a:rPr lang="en-US" baseline="0" dirty="0" smtClean="0"/>
              <a:t> </a:t>
            </a:r>
            <a:r>
              <a:rPr lang="en-US" baseline="0" dirty="0" err="1" smtClean="0"/>
              <a:t>dell’influenza</a:t>
            </a:r>
            <a:r>
              <a:rPr lang="en-US" baseline="0" dirty="0" smtClean="0"/>
              <a:t>. </a:t>
            </a:r>
          </a:p>
          <a:p>
            <a:r>
              <a:rPr lang="en-US" baseline="0" dirty="0" err="1" smtClean="0"/>
              <a:t>Che</a:t>
            </a:r>
            <a:r>
              <a:rPr lang="en-US" baseline="0" dirty="0" smtClean="0"/>
              <a:t> dice </a:t>
            </a:r>
            <a:r>
              <a:rPr lang="en-US" baseline="0" dirty="0" err="1" smtClean="0"/>
              <a:t>che</a:t>
            </a:r>
            <a:r>
              <a:rPr lang="en-US" baseline="0" dirty="0" smtClean="0"/>
              <a:t> </a:t>
            </a:r>
            <a:r>
              <a:rPr lang="en-US" baseline="0" dirty="0" err="1" smtClean="0"/>
              <a:t>più</a:t>
            </a:r>
            <a:r>
              <a:rPr lang="en-US" baseline="0" dirty="0" smtClean="0"/>
              <a:t> </a:t>
            </a:r>
            <a:r>
              <a:rPr lang="en-US" baseline="0" dirty="0" err="1" smtClean="0"/>
              <a:t>impatti</a:t>
            </a:r>
            <a:r>
              <a:rPr lang="en-US" baseline="0" dirty="0" smtClean="0"/>
              <a:t> </a:t>
            </a:r>
            <a:r>
              <a:rPr lang="en-US" baseline="0" dirty="0" err="1" smtClean="0"/>
              <a:t>positivamente</a:t>
            </a:r>
            <a:r>
              <a:rPr lang="en-US" baseline="0" dirty="0" smtClean="0"/>
              <a:t> </a:t>
            </a:r>
            <a:r>
              <a:rPr lang="en-US" baseline="0" dirty="0" err="1" smtClean="0"/>
              <a:t>nella</a:t>
            </a:r>
            <a:r>
              <a:rPr lang="en-US" baseline="0" dirty="0" smtClean="0"/>
              <a:t> </a:t>
            </a:r>
            <a:r>
              <a:rPr lang="en-US" baseline="0" dirty="0" err="1" smtClean="0"/>
              <a:t>ita</a:t>
            </a:r>
            <a:r>
              <a:rPr lang="en-US" baseline="0" dirty="0" smtClean="0"/>
              <a:t> </a:t>
            </a:r>
            <a:r>
              <a:rPr lang="en-US" baseline="0" dirty="0" err="1" smtClean="0"/>
              <a:t>delle</a:t>
            </a:r>
            <a:r>
              <a:rPr lang="en-US" baseline="0" dirty="0" smtClean="0"/>
              <a:t> </a:t>
            </a:r>
            <a:r>
              <a:rPr lang="en-US" baseline="0" dirty="0" err="1" smtClean="0"/>
              <a:t>persone</a:t>
            </a:r>
            <a:r>
              <a:rPr lang="en-US" baseline="0" dirty="0" smtClean="0"/>
              <a:t>, </a:t>
            </a:r>
            <a:r>
              <a:rPr lang="en-US" baseline="0" dirty="0" err="1" smtClean="0"/>
              <a:t>più</a:t>
            </a:r>
            <a:r>
              <a:rPr lang="en-US" baseline="0" dirty="0" smtClean="0"/>
              <a:t> </a:t>
            </a:r>
            <a:r>
              <a:rPr lang="en-US" baseline="0" dirty="0" err="1" smtClean="0"/>
              <a:t>acquisisci</a:t>
            </a:r>
            <a:r>
              <a:rPr lang="en-US" baseline="0" dirty="0" smtClean="0"/>
              <a:t> </a:t>
            </a:r>
            <a:r>
              <a:rPr lang="en-US" baseline="0" dirty="0" err="1" smtClean="0"/>
              <a:t>valore</a:t>
            </a:r>
            <a:r>
              <a:rPr lang="en-US" baseline="0" dirty="0" smtClean="0"/>
              <a:t>. </a:t>
            </a:r>
            <a:r>
              <a:rPr lang="en-US" baseline="0" dirty="0" err="1" smtClean="0"/>
              <a:t>Anche</a:t>
            </a:r>
            <a:r>
              <a:rPr lang="en-US" baseline="0" dirty="0" smtClean="0"/>
              <a:t> </a:t>
            </a:r>
            <a:r>
              <a:rPr lang="en-US" baseline="0" dirty="0" err="1" smtClean="0"/>
              <a:t>economico</a:t>
            </a:r>
            <a:r>
              <a:rPr lang="en-US" baseline="0" dirty="0" smtClean="0"/>
              <a:t>, </a:t>
            </a:r>
            <a:r>
              <a:rPr lang="en-US" baseline="0" dirty="0" err="1" smtClean="0"/>
              <a:t>ovviamente</a:t>
            </a:r>
            <a:r>
              <a:rPr lang="en-US" baseline="0" dirty="0" smtClean="0"/>
              <a:t>, ma non solo.</a:t>
            </a:r>
            <a:endParaRPr lang="en-US" dirty="0"/>
          </a:p>
        </p:txBody>
      </p:sp>
    </p:spTree>
    <p:extLst>
      <p:ext uri="{BB962C8B-B14F-4D97-AF65-F5344CB8AC3E}">
        <p14:creationId xmlns="" xmlns:p14="http://schemas.microsoft.com/office/powerpoint/2010/main" val="1365167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Ma </a:t>
            </a:r>
            <a:r>
              <a:rPr lang="en-US" dirty="0" err="1" smtClean="0"/>
              <a:t>questa</a:t>
            </a:r>
            <a:r>
              <a:rPr lang="en-US" dirty="0" smtClean="0"/>
              <a:t> </a:t>
            </a:r>
            <a:r>
              <a:rPr lang="en-US" dirty="0" err="1" smtClean="0"/>
              <a:t>regola</a:t>
            </a:r>
            <a:r>
              <a:rPr lang="en-US" dirty="0" smtClean="0"/>
              <a:t> non vale solo per </a:t>
            </a:r>
            <a:r>
              <a:rPr lang="en-US" dirty="0" err="1" smtClean="0"/>
              <a:t>gli</a:t>
            </a:r>
            <a:r>
              <a:rPr lang="en-US" dirty="0" smtClean="0"/>
              <a:t> influencer.</a:t>
            </a:r>
          </a:p>
          <a:p>
            <a:r>
              <a:rPr lang="en-US" dirty="0" smtClean="0"/>
              <a:t>Chi </a:t>
            </a:r>
            <a:r>
              <a:rPr lang="en-US" dirty="0" err="1" smtClean="0"/>
              <a:t>sa</a:t>
            </a:r>
            <a:r>
              <a:rPr lang="en-US" dirty="0" smtClean="0"/>
              <a:t> chi </a:t>
            </a:r>
            <a:r>
              <a:rPr lang="en-US" dirty="0" err="1" smtClean="0"/>
              <a:t>è</a:t>
            </a:r>
            <a:r>
              <a:rPr lang="en-US" dirty="0" smtClean="0"/>
              <a:t> </a:t>
            </a:r>
            <a:r>
              <a:rPr lang="en-US" dirty="0" err="1" smtClean="0"/>
              <a:t>il</a:t>
            </a:r>
            <a:r>
              <a:rPr lang="en-US" dirty="0" smtClean="0"/>
              <a:t> </a:t>
            </a:r>
            <a:r>
              <a:rPr lang="en-US" dirty="0" err="1" smtClean="0"/>
              <a:t>più</a:t>
            </a:r>
            <a:r>
              <a:rPr lang="en-US" dirty="0" smtClean="0"/>
              <a:t> </a:t>
            </a:r>
            <a:r>
              <a:rPr lang="en-US" dirty="0" err="1" smtClean="0"/>
              <a:t>ricco</a:t>
            </a:r>
            <a:r>
              <a:rPr lang="en-US" dirty="0" smtClean="0"/>
              <a:t> di </a:t>
            </a:r>
            <a:r>
              <a:rPr lang="en-US" dirty="0" err="1" smtClean="0"/>
              <a:t>roma</a:t>
            </a:r>
            <a:r>
              <a:rPr lang="en-US" dirty="0" smtClean="0"/>
              <a:t> </a:t>
            </a:r>
            <a:r>
              <a:rPr lang="en-US" dirty="0" err="1" smtClean="0"/>
              <a:t>fino</a:t>
            </a:r>
            <a:r>
              <a:rPr lang="en-US" dirty="0" smtClean="0"/>
              <a:t> a </a:t>
            </a:r>
            <a:r>
              <a:rPr lang="en-US" dirty="0" err="1" smtClean="0"/>
              <a:t>poco</a:t>
            </a:r>
            <a:r>
              <a:rPr lang="en-US" dirty="0" smtClean="0"/>
              <a:t> tempo </a:t>
            </a:r>
            <a:r>
              <a:rPr lang="en-US" dirty="0" err="1" smtClean="0"/>
              <a:t>fa</a:t>
            </a:r>
            <a:r>
              <a:rPr lang="en-US" dirty="0" smtClean="0"/>
              <a:t>?</a:t>
            </a:r>
          </a:p>
          <a:p>
            <a:endParaRPr lang="en-US" dirty="0"/>
          </a:p>
        </p:txBody>
      </p:sp>
    </p:spTree>
    <p:extLst>
      <p:ext uri="{BB962C8B-B14F-4D97-AF65-F5344CB8AC3E}">
        <p14:creationId xmlns="" xmlns:p14="http://schemas.microsoft.com/office/powerpoint/2010/main" val="1815545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Se</a:t>
            </a:r>
            <a:r>
              <a:rPr lang="en-US" baseline="0" dirty="0" smtClean="0"/>
              <a:t> lo </a:t>
            </a:r>
            <a:r>
              <a:rPr lang="en-US" baseline="0" dirty="0" err="1" smtClean="0"/>
              <a:t>avesse</a:t>
            </a:r>
            <a:r>
              <a:rPr lang="en-US" baseline="0" dirty="0" smtClean="0"/>
              <a:t> </a:t>
            </a:r>
            <a:r>
              <a:rPr lang="en-US" baseline="0" dirty="0" err="1" smtClean="0"/>
              <a:t>chiuso</a:t>
            </a:r>
            <a:r>
              <a:rPr lang="en-US" baseline="0" dirty="0" smtClean="0"/>
              <a:t>, </a:t>
            </a:r>
            <a:r>
              <a:rPr lang="en-US" baseline="0" dirty="0" err="1" smtClean="0"/>
              <a:t>l’istituto</a:t>
            </a:r>
            <a:r>
              <a:rPr lang="en-US" baseline="0" dirty="0" smtClean="0"/>
              <a:t> </a:t>
            </a:r>
            <a:r>
              <a:rPr lang="en-US" baseline="0" dirty="0" err="1" smtClean="0"/>
              <a:t>bancario</a:t>
            </a:r>
            <a:r>
              <a:rPr lang="en-US" baseline="0" dirty="0" smtClean="0"/>
              <a:t> del </a:t>
            </a:r>
            <a:r>
              <a:rPr lang="en-US" baseline="0" dirty="0" err="1" smtClean="0"/>
              <a:t>Vaticano</a:t>
            </a:r>
            <a:r>
              <a:rPr lang="en-US" baseline="0" dirty="0" smtClean="0"/>
              <a:t> </a:t>
            </a:r>
            <a:r>
              <a:rPr lang="en-US" baseline="0" dirty="0" err="1" smtClean="0"/>
              <a:t>avrebbe</a:t>
            </a:r>
            <a:r>
              <a:rPr lang="en-US" baseline="0" dirty="0" smtClean="0"/>
              <a:t> </a:t>
            </a:r>
            <a:r>
              <a:rPr lang="en-US" baseline="0" dirty="0" err="1" smtClean="0"/>
              <a:t>rischiato</a:t>
            </a:r>
            <a:r>
              <a:rPr lang="en-US" baseline="0" dirty="0" smtClean="0"/>
              <a:t> </a:t>
            </a:r>
            <a:r>
              <a:rPr lang="en-US" baseline="0" dirty="0" err="1" smtClean="0"/>
              <a:t>il</a:t>
            </a:r>
            <a:r>
              <a:rPr lang="en-US" baseline="0" dirty="0" smtClean="0"/>
              <a:t> default.</a:t>
            </a:r>
          </a:p>
          <a:p>
            <a:r>
              <a:rPr lang="en-US" baseline="0" dirty="0" err="1" smtClean="0"/>
              <a:t>Questo</a:t>
            </a:r>
            <a:r>
              <a:rPr lang="en-US" baseline="0" dirty="0" smtClean="0"/>
              <a:t> </a:t>
            </a:r>
            <a:r>
              <a:rPr lang="en-US" baseline="0" dirty="0" err="1" smtClean="0"/>
              <a:t>è</a:t>
            </a:r>
            <a:r>
              <a:rPr lang="en-US" baseline="0" dirty="0" smtClean="0"/>
              <a:t> un </a:t>
            </a:r>
            <a:r>
              <a:rPr lang="en-US" baseline="0" dirty="0" err="1" smtClean="0"/>
              <a:t>articolo</a:t>
            </a:r>
            <a:r>
              <a:rPr lang="en-US" baseline="0" dirty="0" smtClean="0"/>
              <a:t> </a:t>
            </a:r>
            <a:r>
              <a:rPr lang="en-US" baseline="0" dirty="0" err="1" smtClean="0"/>
              <a:t>su</a:t>
            </a:r>
            <a:r>
              <a:rPr lang="en-US" baseline="0" dirty="0" smtClean="0"/>
              <a:t> Il </a:t>
            </a:r>
            <a:r>
              <a:rPr lang="en-US" baseline="0" dirty="0" err="1" smtClean="0"/>
              <a:t>giornale</a:t>
            </a:r>
            <a:r>
              <a:rPr lang="en-US" baseline="0" dirty="0" smtClean="0"/>
              <a:t>.</a:t>
            </a:r>
            <a:endParaRPr lang="en-US" dirty="0"/>
          </a:p>
        </p:txBody>
      </p:sp>
    </p:spTree>
    <p:extLst>
      <p:ext uri="{BB962C8B-B14F-4D97-AF65-F5344CB8AC3E}">
        <p14:creationId xmlns="" xmlns:p14="http://schemas.microsoft.com/office/powerpoint/2010/main" val="1365167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E questo è uno</a:t>
            </a:r>
            <a:r>
              <a:rPr lang="it-IT" baseline="0" dirty="0" smtClean="0"/>
              <a:t> degli insegnamenti che possiamo trarre dalla ricchezza accumulata da madre </a:t>
            </a:r>
            <a:r>
              <a:rPr lang="it-IT" baseline="0" dirty="0" err="1" smtClean="0"/>
              <a:t>teresa</a:t>
            </a:r>
            <a:r>
              <a:rPr lang="it-IT" baseline="0" dirty="0" smtClean="0"/>
              <a:t> di </a:t>
            </a:r>
            <a:r>
              <a:rPr lang="it-IT" baseline="0" dirty="0" err="1" smtClean="0"/>
              <a:t>calcutta</a:t>
            </a:r>
            <a:endParaRPr lang="it-IT" baseline="0" dirty="0" smtClean="0"/>
          </a:p>
        </p:txBody>
      </p:sp>
    </p:spTree>
    <p:extLst>
      <p:ext uri="{BB962C8B-B14F-4D97-AF65-F5344CB8AC3E}">
        <p14:creationId xmlns="" xmlns:p14="http://schemas.microsoft.com/office/powerpoint/2010/main" val="125012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Ho fatto tante cose, alcune in contraddizione tra loro, mi sono iscritto prima a medicina, poi ho mollato e sono andato a psicologia, sono partito</a:t>
            </a:r>
            <a:r>
              <a:rPr lang="it-IT" baseline="0" dirty="0" smtClean="0"/>
              <a:t> a fare la clinica e poi mi sono ritrovato a fare la psicologia della comunicazione, oggi lavoro nella psicologia del benessere</a:t>
            </a:r>
            <a:r>
              <a:rPr lang="mr-IN" baseline="0" dirty="0" smtClean="0"/>
              <a:t>…</a:t>
            </a:r>
            <a:r>
              <a:rPr lang="it-IT" baseline="0" dirty="0" smtClean="0"/>
              <a:t>.</a:t>
            </a:r>
          </a:p>
          <a:p>
            <a:r>
              <a:rPr lang="it-IT" baseline="0" dirty="0" smtClean="0"/>
              <a:t>Insomma io ho faticato a trovare la mia strada, e ancora oggi ogni 6-7 anni la cambio.</a:t>
            </a:r>
            <a:endParaRPr lang="it-IT" dirty="0"/>
          </a:p>
        </p:txBody>
      </p:sp>
    </p:spTree>
    <p:extLst>
      <p:ext uri="{BB962C8B-B14F-4D97-AF65-F5344CB8AC3E}">
        <p14:creationId xmlns="" xmlns:p14="http://schemas.microsoft.com/office/powerpoint/2010/main" val="769249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baseline="0" dirty="0" smtClean="0"/>
              <a:t>Dare </a:t>
            </a:r>
            <a:r>
              <a:rPr lang="en-US" baseline="0" dirty="0" err="1" smtClean="0"/>
              <a:t>valore</a:t>
            </a:r>
            <a:r>
              <a:rPr lang="en-US" baseline="0" dirty="0" smtClean="0"/>
              <a:t> </a:t>
            </a:r>
            <a:r>
              <a:rPr lang="en-US" baseline="0" dirty="0" err="1" smtClean="0"/>
              <a:t>significa</a:t>
            </a:r>
            <a:r>
              <a:rPr lang="en-US" baseline="0" dirty="0" smtClean="0"/>
              <a:t> dare un </a:t>
            </a:r>
            <a:r>
              <a:rPr lang="en-US" baseline="0" dirty="0" err="1" smtClean="0"/>
              <a:t>contributo</a:t>
            </a:r>
            <a:r>
              <a:rPr lang="en-US" baseline="0" dirty="0" smtClean="0"/>
              <a:t> al </a:t>
            </a:r>
            <a:r>
              <a:rPr lang="en-US" baseline="0" dirty="0" err="1" smtClean="0"/>
              <a:t>mondo</a:t>
            </a:r>
            <a:r>
              <a:rPr lang="en-US" baseline="0" dirty="0" smtClean="0"/>
              <a:t> </a:t>
            </a:r>
            <a:r>
              <a:rPr lang="en-US" baseline="0" dirty="0" err="1" smtClean="0"/>
              <a:t>che</a:t>
            </a:r>
            <a:r>
              <a:rPr lang="en-US" baseline="0" dirty="0" smtClean="0"/>
              <a:t> ci </a:t>
            </a:r>
            <a:r>
              <a:rPr lang="en-US" baseline="0" dirty="0" err="1" smtClean="0"/>
              <a:t>circonda</a:t>
            </a:r>
            <a:r>
              <a:rPr lang="en-US" baseline="0" dirty="0" smtClean="0"/>
              <a:t>. E </a:t>
            </a:r>
            <a:r>
              <a:rPr lang="en-US" baseline="0" dirty="0" err="1" smtClean="0"/>
              <a:t>farlo</a:t>
            </a:r>
            <a:r>
              <a:rPr lang="en-US" baseline="0" dirty="0" smtClean="0"/>
              <a:t> </a:t>
            </a:r>
            <a:r>
              <a:rPr lang="en-US" baseline="0" dirty="0" err="1" smtClean="0"/>
              <a:t>fino</a:t>
            </a:r>
            <a:r>
              <a:rPr lang="en-US" baseline="0" dirty="0" smtClean="0"/>
              <a:t> </a:t>
            </a:r>
            <a:r>
              <a:rPr lang="en-US" baseline="0" dirty="0" err="1" smtClean="0"/>
              <a:t>all’ultimo</a:t>
            </a:r>
            <a:r>
              <a:rPr lang="en-US" baseline="0" dirty="0" smtClean="0"/>
              <a:t> </a:t>
            </a:r>
            <a:r>
              <a:rPr lang="en-US" baseline="0" dirty="0" err="1" smtClean="0"/>
              <a:t>dei</a:t>
            </a:r>
            <a:r>
              <a:rPr lang="en-US" baseline="0" dirty="0" smtClean="0"/>
              <a:t> </a:t>
            </a:r>
            <a:r>
              <a:rPr lang="en-US" baseline="0" dirty="0" err="1" smtClean="0"/>
              <a:t>nostri</a:t>
            </a:r>
            <a:r>
              <a:rPr lang="en-US" baseline="0" dirty="0" smtClean="0"/>
              <a:t> </a:t>
            </a:r>
            <a:r>
              <a:rPr lang="en-US" baseline="0" dirty="0" err="1" smtClean="0"/>
              <a:t>giorni</a:t>
            </a:r>
            <a:r>
              <a:rPr lang="en-US" baseline="0" dirty="0" smtClean="0"/>
              <a:t>.</a:t>
            </a:r>
            <a:endParaRPr lang="en-US" dirty="0" smtClean="0"/>
          </a:p>
          <a:p>
            <a:endParaRPr lang="it-IT" dirty="0"/>
          </a:p>
        </p:txBody>
      </p:sp>
    </p:spTree>
    <p:extLst>
      <p:ext uri="{BB962C8B-B14F-4D97-AF65-F5344CB8AC3E}">
        <p14:creationId xmlns="" xmlns:p14="http://schemas.microsoft.com/office/powerpoint/2010/main" val="1250129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Per</a:t>
            </a:r>
            <a:r>
              <a:rPr lang="it-IT" baseline="0" dirty="0" smtClean="0"/>
              <a:t> portare valore nel mondo, e quindi ricevere valore dal mondo, devi diventare tu per primo una persona di valore.</a:t>
            </a:r>
            <a:endParaRPr lang="it-IT" dirty="0"/>
          </a:p>
        </p:txBody>
      </p:sp>
    </p:spTree>
    <p:extLst>
      <p:ext uri="{BB962C8B-B14F-4D97-AF65-F5344CB8AC3E}">
        <p14:creationId xmlns="" xmlns:p14="http://schemas.microsoft.com/office/powerpoint/2010/main" val="1250129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La</a:t>
            </a:r>
            <a:r>
              <a:rPr lang="it-IT" baseline="0" dirty="0" smtClean="0"/>
              <a:t> mia terza vita si sviluppa parallelamente alle altre 2 viste qui, ma ovviamente si accende nel momento in cui </a:t>
            </a:r>
            <a:r>
              <a:rPr lang="it-IT" baseline="0" dirty="0" err="1" smtClean="0"/>
              <a:t>ivento</a:t>
            </a:r>
            <a:r>
              <a:rPr lang="it-IT" baseline="0" dirty="0" smtClean="0"/>
              <a:t> bravino a comunicare. </a:t>
            </a:r>
          </a:p>
          <a:p>
            <a:r>
              <a:rPr lang="it-IT" baseline="0" dirty="0" smtClean="0"/>
              <a:t>Il problema degli psicologi oggi è che sono una categoria </a:t>
            </a:r>
            <a:r>
              <a:rPr lang="it-IT" baseline="0" dirty="0" err="1" smtClean="0"/>
              <a:t>iperformata</a:t>
            </a:r>
            <a:r>
              <a:rPr lang="it-IT" baseline="0" dirty="0" smtClean="0"/>
              <a:t>, ma se non si esercita non diventa nemmeno tanto brava.</a:t>
            </a:r>
          </a:p>
          <a:p>
            <a:r>
              <a:rPr lang="it-IT" sz="1200" dirty="0" smtClean="0">
                <a:effectLst/>
                <a:latin typeface="+mn-lt"/>
                <a:ea typeface="+mn-ea"/>
                <a:cs typeface="+mn-cs"/>
                <a:sym typeface="Calibri"/>
              </a:rPr>
              <a:t>La psicoterapia mi ha forgiato lo spirito, mi ha fatto vedere dentro alle persone e anche dentro a me stesso. Mi ha dato un timbro improntato all’ascolto, al rispetto, al coltivare il dubbio e a sostanziare scientificamente le mie affermazioni.</a:t>
            </a:r>
            <a:r>
              <a:rPr lang="en-US" dirty="0" smtClean="0">
                <a:effectLst/>
              </a:rPr>
              <a:t> </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Intercettare bisogni</a:t>
            </a:r>
            <a:r>
              <a:rPr lang="it-IT" baseline="0" dirty="0" smtClean="0"/>
              <a:t> e dispensare parole: lo psicologo in farmacia</a:t>
            </a:r>
          </a:p>
          <a:p>
            <a:r>
              <a:rPr lang="it-IT" baseline="0" dirty="0" smtClean="0"/>
              <a:t>Poi in consultorio, in Etnopsichiatria e quindi privato.</a:t>
            </a:r>
          </a:p>
          <a:p>
            <a:r>
              <a:rPr lang="it-IT" baseline="0" dirty="0" smtClean="0"/>
              <a:t>Per dire che ho visto gente un po’ di tutti i tipi.</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Qui</a:t>
            </a:r>
            <a:r>
              <a:rPr lang="it-IT" baseline="0" dirty="0" smtClean="0"/>
              <a:t> dire che ho studiato un botto, sono eclettico</a:t>
            </a:r>
            <a:r>
              <a:rPr lang="mr-IN" baseline="0" dirty="0" smtClean="0"/>
              <a:t>…</a:t>
            </a:r>
            <a:endParaRPr lang="it-IT" baseline="0" dirty="0" smtClean="0"/>
          </a:p>
          <a:p>
            <a:r>
              <a:rPr lang="it-IT" baseline="0" dirty="0" smtClean="0"/>
              <a:t>Non solo perché ho fatto 3 scuole, ma anche perché proprio grazie ai video mi tenevo sempre aggiornato sulle ultime novità del settore.</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Qualcosa sulle attività nelle scuole per i</a:t>
            </a:r>
            <a:r>
              <a:rPr lang="it-IT" baseline="0" dirty="0" smtClean="0"/>
              <a:t> nativi digitali?</a:t>
            </a:r>
          </a:p>
          <a:p>
            <a:r>
              <a:rPr lang="it-IT" baseline="0" dirty="0" smtClean="0"/>
              <a:t>Diciamo che ho lavorato dalle scuole medie fino alla terza età, dai vip ai servizi per persone senza fissa dimora e senza permesso di soggiorno. Dalle palestre a lavorare sul benessere ai consultori famigliari pubblici.</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56</a:t>
            </a:fld>
            <a:endParaRPr lang="en-US"/>
          </a:p>
        </p:txBody>
      </p:sp>
    </p:spTree>
    <p:extLst>
      <p:ext uri="{BB962C8B-B14F-4D97-AF65-F5344CB8AC3E}">
        <p14:creationId xmlns="" xmlns:p14="http://schemas.microsoft.com/office/powerpoint/2010/main" val="479550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Dopo 10 anni di mani</a:t>
            </a:r>
            <a:r>
              <a:rPr lang="it-IT" baseline="0" dirty="0" smtClean="0"/>
              <a:t> in pasta nella psicologia e psicoterapia, queste sono alcune delle cose che mi porto a casa.</a:t>
            </a:r>
          </a:p>
          <a:p>
            <a:r>
              <a:rPr lang="it-IT" baseline="0" dirty="0" smtClean="0"/>
              <a:t>E’ </a:t>
            </a:r>
            <a:r>
              <a:rPr lang="it-IT" baseline="0" dirty="0" err="1" smtClean="0"/>
              <a:t>difficilel</a:t>
            </a:r>
            <a:r>
              <a:rPr lang="it-IT" baseline="0" dirty="0" smtClean="0"/>
              <a:t>, forse la parte più difficile da spiegare, perché non ci sono cose concrete, ma è una cosa che sono diventato e mi ha profondamente trasformato.</a:t>
            </a:r>
          </a:p>
          <a:p>
            <a:endParaRPr lang="it-IT" baseline="0" dirty="0" smtClean="0"/>
          </a:p>
          <a:p>
            <a:r>
              <a:rPr lang="it-IT" baseline="0" dirty="0" smtClean="0"/>
              <a:t>Entrare in contatto con persone devastate dalla vita ma che </a:t>
            </a:r>
            <a:r>
              <a:rPr lang="it-IT" baseline="0" dirty="0" err="1" smtClean="0"/>
              <a:t>cmq</a:t>
            </a:r>
            <a:r>
              <a:rPr lang="it-IT" baseline="0" dirty="0" smtClean="0"/>
              <a:t> sono in grado di andare avanti. Non in tutte, ma in alcune </a:t>
            </a:r>
            <a:r>
              <a:rPr lang="it-IT" baseline="0" smtClean="0"/>
              <a:t>cose sì.</a:t>
            </a:r>
            <a:endParaRPr lang="it-IT" dirty="0"/>
          </a:p>
        </p:txBody>
      </p:sp>
    </p:spTree>
    <p:extLst>
      <p:ext uri="{BB962C8B-B14F-4D97-AF65-F5344CB8AC3E}">
        <p14:creationId xmlns="" xmlns:p14="http://schemas.microsoft.com/office/powerpoint/2010/main" val="1272921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sz="1200" dirty="0" smtClean="0">
                <a:effectLst/>
                <a:latin typeface="+mn-lt"/>
                <a:ea typeface="+mn-ea"/>
                <a:cs typeface="+mn-cs"/>
                <a:sym typeface="Calibri"/>
              </a:rPr>
              <a:t>3 domande per capire i valori (come i miei pazienti si perdevano senza prospettiva, anche io avevo bisogno di mete.</a:t>
            </a:r>
            <a:r>
              <a:rPr lang="en-US" dirty="0" smtClean="0">
                <a:effectLst/>
              </a:rPr>
              <a:t> </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sz="1000" kern="1200" dirty="0">
                <a:solidFill>
                  <a:schemeClr val="tx1"/>
                </a:solidFill>
                <a:effectLst/>
                <a:latin typeface="+mn-lt"/>
                <a:ea typeface="+mn-ea"/>
                <a:cs typeface="+mn-cs"/>
              </a:rPr>
              <a:t>Una domanda che mi aiuta a ricordarmi le mie responsabilità nell’impiegare al meglio il tempo a mia disposizione è questa: “La vita è breve?”.</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Lo so, è una domanda che ad alcuni sembrerà sciocca. Uno dei rimpianti più gettonati quando le persone diventano nostalgiche è la risposta positiva a questa domanda: “La vita è breve”.</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Ma non è questo l’unico modo di vedere la questione.</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Seneca, ad esempio, sosteneva che non è che abbiamo troppo poco tempo per vivere, ma che ne disperdiamo molto.</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Se spendiamo bene il nostro tempo, la vita di norma è abbastanza lunga per fare cose grandi e belle.</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Chiedermi “la vita è breve?”, mi ricorda che devo impiegare il mio tempo per un buono scopo, per un buon fine. E che non è vero che riceviamo tutti quanti in dono una vita breve, ma è vero che molti di noi la rendono tale.</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Io sto con Seneca, la vita non deve essere breve, abbiamo tutti 24 ore al giorno, ognuno di noi.</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Possiamo usarle per creare qualcosa di eccezionale, per visitare qualcuno che ci manca, per provvedere alla nostra famiglia o goderci un grande momento.</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Pormi la domanda “La vita è breve?” mi aiuta a non sprecare le mie ore, cercando di seminare alle mie spalle un sentiero di risultati e sorrisi.</a:t>
            </a:r>
            <a:endParaRPr lang="en-US" sz="1000" kern="1200" dirty="0">
              <a:solidFill>
                <a:schemeClr val="tx1"/>
              </a:solidFill>
              <a:effectLst/>
              <a:latin typeface="+mn-lt"/>
              <a:ea typeface="+mn-ea"/>
              <a:cs typeface="+mn-cs"/>
            </a:endParaRPr>
          </a:p>
          <a:p>
            <a:r>
              <a:rPr lang="it-IT" sz="1000"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59</a:t>
            </a:fld>
            <a:endParaRPr lang="en-US"/>
          </a:p>
        </p:txBody>
      </p:sp>
    </p:spTree>
    <p:extLst>
      <p:ext uri="{BB962C8B-B14F-4D97-AF65-F5344CB8AC3E}">
        <p14:creationId xmlns="" xmlns:p14="http://schemas.microsoft.com/office/powerpoint/2010/main" val="200351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Introduco dicendo che ogni 6/7 anni io cambio vita, oggi vediamo le mie 4 più importanti da un punto di vista lavorativo, ma anche umano.</a:t>
            </a:r>
            <a:endParaRPr lang="en-US" sz="1200" dirty="0" smtClean="0">
              <a:effectLst/>
              <a:latin typeface="+mn-lt"/>
              <a:ea typeface="+mn-ea"/>
              <a:cs typeface="+mn-cs"/>
              <a:sym typeface="Calibri"/>
            </a:endParaRPr>
          </a:p>
          <a:p>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250129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sz="1200" dirty="0" smtClean="0">
                <a:effectLst/>
                <a:latin typeface="+mn-lt"/>
                <a:ea typeface="+mn-ea"/>
                <a:cs typeface="+mn-cs"/>
                <a:sym typeface="Calibri"/>
              </a:rPr>
              <a:t>Molte persone ritengono che la vita sia breve. Seneca sosteneva che non è vero che abbiamo poco tempo per vivere, ma che ne disperdiamo troppo. Se spendiamo bene il tempo a disposizione, infatti, la vita di norma è abbastanza lunga per fare cose belle e grandi. Mi trovo molto in sintonia con il pensiero di Seneca e per questo a lungo ho cercato di adottare una abitudine per utilizzare al meglio il tempo che ogni giorno mi è donato: un problema che abbiamo in molti.</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Immagina di alzarti ogni giorno con 86.400 euro sul tuo conto in banca, e che alla fine della giornata, arrivata mezzanotte, tutti i soldi svaniscano, che tu li abbia spesi o meno. E il giorno dopo, allo scattare della mezzanotte, hai di nuovo 86.400 euro. Che cosa faresti con quei soldi? </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Bene, ogni giorno 86.400 secondi vengono depositati sul conto della tua vita. Alla fine della giornata saranno tutti usati, e otterrai nuovamente altri 86.400 secondi. Se fossero soldi non li sprecheremmo mai, ma allora perché li usiamo in maniera superficiale pur essendo il nostro tempo? Purtroppo il tempo è gratis, e come tutte le cose gratuite tendiamo a darle per scontate, eppure il suo valore è inestimabile.</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Gli antichi utilizzavano il detto “memento mori”, una locuzione latina che tradotta significa “ricordati che devi morire”.</a:t>
            </a:r>
            <a:br>
              <a:rPr lang="it-IT" sz="1200" dirty="0" smtClean="0">
                <a:effectLst/>
                <a:latin typeface="+mn-lt"/>
                <a:ea typeface="+mn-ea"/>
                <a:cs typeface="+mn-cs"/>
                <a:sym typeface="Calibri"/>
              </a:rPr>
            </a:br>
            <a:r>
              <a:rPr lang="it-IT" sz="1200" dirty="0" smtClean="0">
                <a:effectLst/>
                <a:latin typeface="+mn-lt"/>
                <a:ea typeface="+mn-ea"/>
                <a:cs typeface="+mn-cs"/>
                <a:sym typeface="Calibri"/>
              </a:rPr>
              <a:t>Ora i più converranno che quello della morte è un argomento antipatico, spinoso, che la nostra cultura odierna ha reso tabù, ignorandolo o evitandolo in più modi. Tuttavia, recuperare il nostro rapporto con la dimensione della morte ci riavvicina inevitabilmente alla dimensione della vita aiutandoci a spendere il nostro tempo in modo più consapevole e utile.</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I saggi e i potenti dell’antichità erano soliti allestire le loro abitazioni con totem che ricordavano loro il “memento mori”, oppure lo tatuavano sul corpo, lo indossavano sulle targhe delle collane o con anelli ad hoc. Insomma usavano anche loro dei segnali che facessero scattare il pensiero in una determinata direzione da loro auspicata.</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Anche noi possiamo fare come loro: io ho una moneta con inciso sopra “memento mori” che porto con me. Quando la mia mano va a frugare nella tasca e la incontra, prendo consapevolezza del fatto che ho una data di scadenza e devo fare quanto mi è possibile per non sprecare la mia vita. Non credo sia morboso pensare alla morte molto spesso, anzi credo sia ingenuo non farlo. E’ un’abitudine alla quale sono molto grato, perché mi crea delle prospettive e mi pone davanti alle urgenze reali, aiutandomi a trattare il tempo come un dono.</a:t>
            </a:r>
            <a:endParaRPr lang="en-US" sz="1200" dirty="0" smtClean="0">
              <a:effectLst/>
              <a:latin typeface="+mn-lt"/>
              <a:ea typeface="+mn-ea"/>
              <a:cs typeface="+mn-cs"/>
              <a:sym typeface="Calibri"/>
            </a:endParaRPr>
          </a:p>
          <a:p>
            <a:r>
              <a:rPr lang="it-IT" sz="1200" dirty="0" smtClean="0">
                <a:effectLst/>
                <a:latin typeface="+mn-lt"/>
                <a:ea typeface="+mn-ea"/>
                <a:cs typeface="+mn-cs"/>
                <a:sym typeface="Calibri"/>
              </a:rPr>
              <a:t>Seneca ha ragione: non riceviamo in dono una vita breve, ma molti di noi la rendiamo tale. Abbiamo tutti 24 ore al giorno da spendere, e la moneta che porto con me mi aiuta a farlo nel migliore dei modi.</a:t>
            </a:r>
            <a:endParaRPr lang="en-US" sz="1200" dirty="0" smtClean="0">
              <a:effectLst/>
              <a:latin typeface="+mn-lt"/>
              <a:ea typeface="+mn-ea"/>
              <a:cs typeface="+mn-cs"/>
              <a:sym typeface="Calibri"/>
            </a:endParaRPr>
          </a:p>
          <a:p>
            <a:endParaRPr lang="en-US"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61</a:t>
            </a:fld>
            <a:endParaRPr lang="en-US"/>
          </a:p>
        </p:txBody>
      </p:sp>
    </p:spTree>
    <p:extLst>
      <p:ext uri="{BB962C8B-B14F-4D97-AF65-F5344CB8AC3E}">
        <p14:creationId xmlns="" xmlns:p14="http://schemas.microsoft.com/office/powerpoint/2010/main" val="2003511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sz="1200" dirty="0" smtClean="0">
                <a:effectLst/>
                <a:latin typeface="+mn-lt"/>
                <a:ea typeface="+mn-ea"/>
                <a:cs typeface="+mn-cs"/>
                <a:sym typeface="Calibri"/>
              </a:rPr>
              <a:t>3 domande per capire i valori (come i miei pazienti si perdevano senza prospettiva, anche io avevo bisogno di mete.</a:t>
            </a:r>
            <a:r>
              <a:rPr lang="en-US" dirty="0" smtClean="0">
                <a:effectLst/>
              </a:rPr>
              <a:t> </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“non esiste il vento favorevole al marinaio che non sappia dove andare”.</a:t>
            </a:r>
          </a:p>
          <a:p>
            <a:r>
              <a:rPr lang="it-IT" dirty="0" smtClean="0"/>
              <a:t>Vediamo</a:t>
            </a:r>
            <a:r>
              <a:rPr lang="it-IT" baseline="0" dirty="0" smtClean="0"/>
              <a:t> alcune domande per </a:t>
            </a:r>
            <a:r>
              <a:rPr lang="it-IT" baseline="0" dirty="0" err="1" smtClean="0"/>
              <a:t>impsotare</a:t>
            </a:r>
            <a:r>
              <a:rPr lang="it-IT" baseline="0" dirty="0" smtClean="0"/>
              <a:t> i valori, e iniziare a riflettere sulla tua direzione di vita.</a:t>
            </a:r>
            <a:endParaRPr lang="it-IT" dirty="0" smtClean="0"/>
          </a:p>
        </p:txBody>
      </p:sp>
    </p:spTree>
    <p:extLst>
      <p:ext uri="{BB962C8B-B14F-4D97-AF65-F5344CB8AC3E}">
        <p14:creationId xmlns="" xmlns:p14="http://schemas.microsoft.com/office/powerpoint/2010/main" val="560827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it-IT" dirty="0" smtClean="0"/>
              <a:t>Queste</a:t>
            </a:r>
            <a:r>
              <a:rPr lang="it-IT" baseline="0" dirty="0" smtClean="0"/>
              <a:t> sono 3 domande molto potenti per fare emergere i tuoi valori.</a:t>
            </a:r>
          </a:p>
          <a:p>
            <a:r>
              <a:rPr lang="it-IT" baseline="0" dirty="0" smtClean="0"/>
              <a:t>Perché è importante farli emergere? Perché </a:t>
            </a:r>
            <a:r>
              <a:rPr lang="it-IT" b="1" baseline="0" dirty="0" smtClean="0"/>
              <a:t>se i tuoi obiettivi sono aderenti ai tuoi valori, più facilmente li potrai portare a termine.</a:t>
            </a:r>
            <a:r>
              <a:rPr lang="it-IT" dirty="0" smtClean="0"/>
              <a:t> </a:t>
            </a:r>
          </a:p>
          <a:p>
            <a:r>
              <a:rPr lang="it-IT" dirty="0" smtClean="0"/>
              <a:t>Cosa sono i Valori?</a:t>
            </a:r>
            <a:r>
              <a:rPr lang="it-IT" baseline="0" dirty="0" smtClean="0"/>
              <a:t> Sono ciò per cui la vita merita di essere vissuta, perché ti danno VALORE: E’ ciò che per te VALE.</a:t>
            </a:r>
          </a:p>
          <a:p>
            <a:endParaRPr lang="it-IT"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it-IT" dirty="0" smtClean="0"/>
              <a:t>Una domanda che aiuta a definire la </a:t>
            </a:r>
            <a:r>
              <a:rPr lang="it-IT" dirty="0" err="1" smtClean="0"/>
              <a:t>prorpia</a:t>
            </a:r>
            <a:r>
              <a:rPr lang="it-IT" dirty="0" smtClean="0"/>
              <a:t> direzione di vita è: “Come vorresti essere ricordato?”. Immaginando il tuo funerale, cosa vorresti gli altri dicessero di te? “E’ stata una persona che ha saputo…”</a:t>
            </a:r>
          </a:p>
          <a:p>
            <a:pPr marL="0" marR="0" indent="0" defTabSz="914400" eaLnBrk="1" fontAlgn="auto" latinLnBrk="0" hangingPunct="1">
              <a:lnSpc>
                <a:spcPct val="100000"/>
              </a:lnSpc>
              <a:spcBef>
                <a:spcPts val="0"/>
              </a:spcBef>
              <a:spcAft>
                <a:spcPts val="0"/>
              </a:spcAft>
              <a:buClrTx/>
              <a:buSzTx/>
              <a:buFontTx/>
              <a:buNone/>
              <a:tabLst/>
              <a:defRPr/>
            </a:pPr>
            <a:r>
              <a:rPr lang="it-IT" dirty="0" smtClean="0"/>
              <a:t>Una versione più soft</a:t>
            </a:r>
            <a:r>
              <a:rPr lang="it-IT" baseline="0" dirty="0" smtClean="0"/>
              <a:t> è “cosa vorresti che gli altri dicessero quando tu sei fuori dalla stanza?”</a:t>
            </a:r>
            <a:endParaRPr lang="it-IT" dirty="0" smtClean="0"/>
          </a:p>
          <a:p>
            <a:endParaRPr lang="it-IT" dirty="0" smtClean="0"/>
          </a:p>
          <a:p>
            <a:r>
              <a:rPr lang="it-IT" dirty="0" smtClean="0"/>
              <a:t>Cosa ti dice la tua risposta a queste domande su ciò che per te HA VALORE?</a:t>
            </a:r>
          </a:p>
          <a:p>
            <a:r>
              <a:rPr lang="it-IT" dirty="0" smtClean="0"/>
              <a:t>Compila la tabella successiva</a:t>
            </a:r>
            <a:endParaRPr lang="it-IT" dirty="0"/>
          </a:p>
        </p:txBody>
      </p:sp>
    </p:spTree>
    <p:extLst>
      <p:ext uri="{BB962C8B-B14F-4D97-AF65-F5344CB8AC3E}">
        <p14:creationId xmlns="" xmlns:p14="http://schemas.microsoft.com/office/powerpoint/2010/main" val="456584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lvl="0"/>
            <a:r>
              <a:rPr lang="it-IT" sz="1200" b="1" dirty="0" smtClean="0">
                <a:effectLst/>
                <a:latin typeface="+mn-lt"/>
                <a:ea typeface="+mn-ea"/>
                <a:cs typeface="+mn-cs"/>
                <a:sym typeface="Calibri"/>
              </a:rPr>
              <a:t>Non cambi le persone -&gt; linguaggio emotivo Vs Tono logico (</a:t>
            </a:r>
            <a:r>
              <a:rPr lang="it-IT" sz="1200" b="1" dirty="0" err="1" smtClean="0">
                <a:effectLst/>
                <a:latin typeface="+mn-lt"/>
                <a:ea typeface="+mn-ea"/>
                <a:cs typeface="+mn-cs"/>
                <a:sym typeface="Calibri"/>
              </a:rPr>
              <a:t>Holliwood</a:t>
            </a:r>
            <a:r>
              <a:rPr lang="it-IT" sz="1200" b="1" dirty="0" smtClean="0">
                <a:effectLst/>
                <a:latin typeface="+mn-lt"/>
                <a:ea typeface="+mn-ea"/>
                <a:cs typeface="+mn-cs"/>
                <a:sym typeface="Calibri"/>
              </a:rPr>
              <a:t> che conquista il mondo)</a:t>
            </a:r>
            <a:endParaRPr lang="en-US" sz="1200" dirty="0" smtClean="0">
              <a:effectLst/>
              <a:latin typeface="+mn-lt"/>
              <a:ea typeface="+mn-ea"/>
              <a:cs typeface="+mn-cs"/>
              <a:sym typeface="Calibri"/>
            </a:endParaRPr>
          </a:p>
          <a:p>
            <a:r>
              <a:rPr lang="it-IT" sz="1200" i="1" dirty="0" smtClean="0">
                <a:effectLst/>
                <a:latin typeface="+mn-lt"/>
                <a:ea typeface="+mn-ea"/>
                <a:cs typeface="+mn-cs"/>
                <a:sym typeface="Calibri"/>
              </a:rPr>
              <a:t>Messaggio forte</a:t>
            </a:r>
            <a:r>
              <a:rPr lang="it-IT" sz="1200" dirty="0" smtClean="0">
                <a:effectLst/>
                <a:latin typeface="+mn-lt"/>
                <a:ea typeface="+mn-ea"/>
                <a:cs typeface="+mn-cs"/>
                <a:sym typeface="Calibri"/>
              </a:rPr>
              <a:t>: le persone non cambiano, tu puoi farle emozionare e in questo modo puoi determinare le loro vite.</a:t>
            </a:r>
          </a:p>
          <a:p>
            <a:endParaRPr lang="it-IT" sz="1200" dirty="0" smtClean="0">
              <a:effectLst/>
              <a:latin typeface="+mn-lt"/>
              <a:ea typeface="+mn-ea"/>
              <a:cs typeface="+mn-cs"/>
              <a:sym typeface="Calibri"/>
            </a:endParaRPr>
          </a:p>
          <a:p>
            <a:r>
              <a:rPr lang="it-IT" sz="1200" dirty="0" smtClean="0">
                <a:effectLst/>
                <a:latin typeface="+mn-lt"/>
                <a:ea typeface="+mn-ea"/>
                <a:cs typeface="+mn-cs"/>
                <a:sym typeface="Calibri"/>
              </a:rPr>
              <a:t>Non puoi cambiare le persone perché</a:t>
            </a:r>
            <a:r>
              <a:rPr lang="it-IT" sz="1200" baseline="0" dirty="0" smtClean="0">
                <a:effectLst/>
                <a:latin typeface="+mn-lt"/>
                <a:ea typeface="+mn-ea"/>
                <a:cs typeface="+mn-cs"/>
                <a:sym typeface="Calibri"/>
              </a:rPr>
              <a:t> sono loro a dovere decidere di farlo.</a:t>
            </a:r>
          </a:p>
          <a:p>
            <a:r>
              <a:rPr lang="it-IT" sz="1200" baseline="0" dirty="0" smtClean="0">
                <a:effectLst/>
                <a:latin typeface="+mn-lt"/>
                <a:ea typeface="+mn-ea"/>
                <a:cs typeface="+mn-cs"/>
                <a:sym typeface="Calibri"/>
              </a:rPr>
              <a:t>Tu puoi aiutarle a prendere una decisione.</a:t>
            </a:r>
          </a:p>
          <a:p>
            <a:r>
              <a:rPr lang="it-IT" sz="1200" baseline="0" dirty="0" smtClean="0">
                <a:effectLst/>
                <a:latin typeface="+mn-lt"/>
                <a:ea typeface="+mn-ea"/>
                <a:cs typeface="+mn-cs"/>
                <a:sym typeface="Calibri"/>
              </a:rPr>
              <a:t>Ma pensiamo un attimo: quando prendi le decisioni veramente importanti della tua vita?</a:t>
            </a:r>
            <a:endParaRPr lang="en-US" sz="1200" dirty="0" smtClean="0">
              <a:effectLst/>
              <a:latin typeface="+mn-lt"/>
              <a:ea typeface="+mn-ea"/>
              <a:cs typeface="+mn-cs"/>
              <a:sym typeface="Calibri"/>
            </a:endParaRPr>
          </a:p>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it-IT" dirty="0" smtClean="0"/>
              <a:t>Prima di ogni importante decisione della</a:t>
            </a:r>
            <a:r>
              <a:rPr lang="it-IT" baseline="0" dirty="0" smtClean="0"/>
              <a:t> nostra vita c’è una emozione.</a:t>
            </a:r>
          </a:p>
          <a:p>
            <a:r>
              <a:rPr lang="it-IT" baseline="0" dirty="0" smtClean="0"/>
              <a:t>Non una emozione qualsiasi, attenzione, ma una tempesta emotiva.</a:t>
            </a:r>
            <a:endParaRPr lang="it-IT" dirty="0"/>
          </a:p>
        </p:txBody>
      </p:sp>
    </p:spTree>
    <p:extLst>
      <p:ext uri="{BB962C8B-B14F-4D97-AF65-F5344CB8AC3E}">
        <p14:creationId xmlns="" xmlns:p14="http://schemas.microsoft.com/office/powerpoint/2010/main" val="456584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it-IT" sz="1200" dirty="0" smtClean="0">
                <a:effectLst/>
                <a:latin typeface="+mn-lt"/>
                <a:ea typeface="+mn-ea"/>
                <a:cs typeface="+mn-cs"/>
                <a:sym typeface="Calibri"/>
              </a:rPr>
              <a:t>Quando tu provi una emozione, per un attimo la tua vita diventa a colori. La maggior parte delle persone invece vivono delle vite in bianco e nero, delle vite del cazzo. Non ci sono emozioni se non </a:t>
            </a:r>
            <a:r>
              <a:rPr lang="it-IT" sz="1200" dirty="0" err="1" smtClean="0">
                <a:effectLst/>
                <a:latin typeface="+mn-lt"/>
                <a:ea typeface="+mn-ea"/>
                <a:cs typeface="+mn-cs"/>
                <a:sym typeface="Calibri"/>
              </a:rPr>
              <a:t>maria</a:t>
            </a:r>
            <a:r>
              <a:rPr lang="it-IT" sz="1200" dirty="0" smtClean="0">
                <a:effectLst/>
                <a:latin typeface="+mn-lt"/>
                <a:ea typeface="+mn-ea"/>
                <a:cs typeface="+mn-cs"/>
                <a:sym typeface="Calibri"/>
              </a:rPr>
              <a:t> de filippi. Si alzano, vanno a lavorare, tornano dai bambini e dormono.  Vivono una vita in bianco e nero. Perché questa attenzione spasmodica sul esso? È una emozione, del le piaccio o non le piaccio. </a:t>
            </a:r>
            <a:r>
              <a:rPr lang="it-IT" sz="1200" dirty="0" err="1" smtClean="0">
                <a:effectLst/>
                <a:latin typeface="+mn-lt"/>
                <a:ea typeface="+mn-ea"/>
                <a:cs typeface="+mn-cs"/>
                <a:sym typeface="Calibri"/>
              </a:rPr>
              <a:t>Lemozione</a:t>
            </a:r>
            <a:r>
              <a:rPr lang="it-IT" sz="1200" dirty="0" smtClean="0">
                <a:effectLst/>
                <a:latin typeface="+mn-lt"/>
                <a:ea typeface="+mn-ea"/>
                <a:cs typeface="+mn-cs"/>
                <a:sym typeface="Calibri"/>
              </a:rPr>
              <a:t> di avere qualcuno che ti vuole bene. Perché </a:t>
            </a:r>
            <a:r>
              <a:rPr lang="it-IT" sz="1200" dirty="0" err="1" smtClean="0">
                <a:effectLst/>
                <a:latin typeface="+mn-lt"/>
                <a:ea typeface="+mn-ea"/>
                <a:cs typeface="+mn-cs"/>
                <a:sym typeface="Calibri"/>
              </a:rPr>
              <a:t>ronaldo</a:t>
            </a:r>
            <a:r>
              <a:rPr lang="it-IT" sz="1200" dirty="0" smtClean="0">
                <a:effectLst/>
                <a:latin typeface="+mn-lt"/>
                <a:ea typeface="+mn-ea"/>
                <a:cs typeface="+mn-cs"/>
                <a:sym typeface="Calibri"/>
              </a:rPr>
              <a:t> costa 150milioni di euro? Perché crea emozioni. E con quelle vendi le magliette e gli abbonamenti. Fanno bene a </a:t>
            </a:r>
            <a:r>
              <a:rPr lang="it-IT" sz="1200" dirty="0" err="1" smtClean="0">
                <a:effectLst/>
                <a:latin typeface="+mn-lt"/>
                <a:ea typeface="+mn-ea"/>
                <a:cs typeface="+mn-cs"/>
                <a:sym typeface="Calibri"/>
              </a:rPr>
              <a:t>pagalro</a:t>
            </a:r>
            <a:r>
              <a:rPr lang="it-IT" sz="1200" dirty="0" smtClean="0">
                <a:effectLst/>
                <a:latin typeface="+mn-lt"/>
                <a:ea typeface="+mn-ea"/>
                <a:cs typeface="+mn-cs"/>
                <a:sym typeface="Calibri"/>
              </a:rPr>
              <a:t> 150milioni. Chi genera emozioni vale tantissimo. </a:t>
            </a:r>
            <a:endParaRPr lang="it-IT" dirty="0"/>
          </a:p>
        </p:txBody>
      </p:sp>
    </p:spTree>
    <p:extLst>
      <p:ext uri="{BB962C8B-B14F-4D97-AF65-F5344CB8AC3E}">
        <p14:creationId xmlns="" xmlns:p14="http://schemas.microsoft.com/office/powerpoint/2010/main" val="456584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228600" indent="-228600">
              <a:buAutoNum type="arabicParenR"/>
            </a:pPr>
            <a:r>
              <a:rPr lang="it-IT" dirty="0" smtClean="0"/>
              <a:t>La mia prima vita inizia qui, la gavetta dopo avere conquistato la laurea</a:t>
            </a:r>
            <a:r>
              <a:rPr lang="it-IT" baseline="0" dirty="0" smtClean="0"/>
              <a:t> in psicologia.</a:t>
            </a:r>
            <a:endParaRPr lang="it-IT" dirty="0" smtClean="0"/>
          </a:p>
          <a:p>
            <a:r>
              <a:rPr lang="it-IT" dirty="0" smtClean="0"/>
              <a:t>Con la </a:t>
            </a:r>
            <a:r>
              <a:rPr lang="it-IT" baseline="0" dirty="0" smtClean="0"/>
              <a:t>mia ingenuità entro nel mondo del lavoro laureato con il </a:t>
            </a:r>
            <a:r>
              <a:rPr lang="it-IT" baseline="0" dirty="0" err="1" smtClean="0"/>
              <a:t>masimo</a:t>
            </a:r>
            <a:r>
              <a:rPr lang="it-IT" baseline="0" dirty="0" smtClean="0"/>
              <a:t> dei voti , o meglio dei disoccupati con questo sorriso: un sorriso ingenuo, un sorriso felice, un sorriso di chi non sa cosa gli sarebbe aspettato dal 15 luglio 2004. </a:t>
            </a:r>
            <a:r>
              <a:rPr lang="it-IT" dirty="0" smtClean="0"/>
              <a:t>Questa è una foto di un momento felice, la mia laurea. Il mio ingresso nel mondo dei disoccupati! </a:t>
            </a:r>
            <a:r>
              <a:rPr lang="it-IT" dirty="0" err="1" smtClean="0"/>
              <a:t>Proabilmente</a:t>
            </a:r>
            <a:r>
              <a:rPr lang="it-IT" dirty="0" smtClean="0"/>
              <a:t> ricco di speranze e aspettative che si sarebbero dovute scontrare con la realtà. Con una laurea ci fai ben poco</a:t>
            </a:r>
            <a:r>
              <a:rPr lang="it-IT" baseline="0" dirty="0" smtClean="0"/>
              <a:t> se non la sai vendere.</a:t>
            </a:r>
            <a:endParaRPr lang="it-IT" dirty="0" smtClean="0"/>
          </a:p>
          <a:p>
            <a:endParaRPr lang="en-US" dirty="0" smtClean="0"/>
          </a:p>
          <a:p>
            <a:endParaRPr lang="en-US" dirty="0" smtClean="0"/>
          </a:p>
          <a:p>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it-IT" dirty="0" err="1" smtClean="0"/>
              <a:t>L’america</a:t>
            </a:r>
            <a:r>
              <a:rPr lang="it-IT" dirty="0" smtClean="0"/>
              <a:t> ha conquistato il mondo con </a:t>
            </a:r>
            <a:r>
              <a:rPr lang="it-IT" dirty="0" err="1" smtClean="0"/>
              <a:t>hollywood</a:t>
            </a:r>
            <a:r>
              <a:rPr lang="it-IT" dirty="0" smtClean="0"/>
              <a:t>.</a:t>
            </a:r>
          </a:p>
          <a:p>
            <a:r>
              <a:rPr lang="it-IT" dirty="0" smtClean="0"/>
              <a:t>Ci ha fatto emozionare e ci siamo affezionati a lei,</a:t>
            </a:r>
            <a:r>
              <a:rPr lang="it-IT" baseline="0" dirty="0" smtClean="0"/>
              <a:t> le abbiamo dato credibilità.</a:t>
            </a:r>
            <a:endParaRPr lang="it-IT" dirty="0" smtClean="0"/>
          </a:p>
          <a:p>
            <a:r>
              <a:rPr lang="it-IT" dirty="0" smtClean="0"/>
              <a:t>CI</a:t>
            </a:r>
            <a:r>
              <a:rPr lang="it-IT" baseline="0" dirty="0" smtClean="0"/>
              <a:t> hanno detto che i cowboy erano i buoni e gli indiani i cattivi. </a:t>
            </a:r>
          </a:p>
          <a:p>
            <a:r>
              <a:rPr lang="it-IT" dirty="0" smtClean="0"/>
              <a:t>E ci abbiamo creduto.</a:t>
            </a:r>
            <a:endParaRPr lang="it-IT" dirty="0"/>
          </a:p>
        </p:txBody>
      </p:sp>
    </p:spTree>
    <p:extLst>
      <p:ext uri="{BB962C8B-B14F-4D97-AF65-F5344CB8AC3E}">
        <p14:creationId xmlns="" xmlns:p14="http://schemas.microsoft.com/office/powerpoint/2010/main" val="4565840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Imprenditore per me significa iniziare a fare corsi miei, </a:t>
            </a:r>
            <a:r>
              <a:rPr lang="it-IT" dirty="0" err="1" smtClean="0"/>
              <a:t>inforpodotti</a:t>
            </a:r>
            <a:r>
              <a:rPr lang="it-IT" dirty="0" smtClean="0"/>
              <a:t>, creare una struttura in grado di gestire tutte le proposte che mi arrivavano di lavoro.</a:t>
            </a:r>
          </a:p>
          <a:p>
            <a:r>
              <a:rPr lang="it-IT" dirty="0" smtClean="0"/>
              <a:t>Una volta che avevo il pubblico, ho iniziato a preparare dei prodotti per loro</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Una domenica mattina in una</a:t>
            </a:r>
            <a:r>
              <a:rPr lang="it-IT" baseline="0" dirty="0" smtClean="0"/>
              <a:t> piccola chiesa del </a:t>
            </a:r>
            <a:r>
              <a:rPr lang="it-IT" baseline="0" dirty="0" err="1" smtClean="0"/>
              <a:t>piemonte</a:t>
            </a:r>
            <a:r>
              <a:rPr lang="it-IT" baseline="0" dirty="0" smtClean="0"/>
              <a:t>, un imprenditore ascolta una omelia sul perdono</a:t>
            </a:r>
            <a:r>
              <a:rPr lang="mr-IN" baseline="0" dirty="0" smtClean="0"/>
              <a:t>…</a:t>
            </a:r>
            <a:endParaRPr lang="it-IT" baseline="0" dirty="0" smtClean="0"/>
          </a:p>
          <a:p>
            <a:r>
              <a:rPr lang="it-IT" baseline="0" dirty="0" smtClean="0"/>
              <a:t>Storia di papini</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La storia di generali</a:t>
            </a:r>
            <a:endParaRPr lang="it-IT" dirty="0"/>
          </a:p>
        </p:txBody>
      </p:sp>
    </p:spTree>
    <p:extLst>
      <p:ext uri="{BB962C8B-B14F-4D97-AF65-F5344CB8AC3E}">
        <p14:creationId xmlns="" xmlns:p14="http://schemas.microsoft.com/office/powerpoint/2010/main" val="2267868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E a un certo punto ho mi sono detto: devo prendere qualcuno che mi aiuti per creare qualcosa di grande.</a:t>
            </a:r>
          </a:p>
          <a:p>
            <a:r>
              <a:rPr lang="it-IT" dirty="0" smtClean="0"/>
              <a:t>Ho provato a fare un salto</a:t>
            </a:r>
            <a:r>
              <a:rPr lang="it-IT" baseline="0" dirty="0" smtClean="0"/>
              <a:t> e m</a:t>
            </a:r>
            <a:r>
              <a:rPr lang="it-IT" dirty="0" smtClean="0"/>
              <a:t>i sono fidato di una persona</a:t>
            </a:r>
            <a:r>
              <a:rPr lang="it-IT" baseline="0" dirty="0" smtClean="0"/>
              <a:t> che mi ha detto: fallo.</a:t>
            </a:r>
          </a:p>
          <a:p>
            <a:r>
              <a:rPr lang="it-IT" baseline="0" dirty="0" smtClean="0"/>
              <a:t>Volevo creare qualcosa di più grande. Se da solo riuscivo a generare tanto valore (in senso lato( per me e per gli altri, con una squadra cosa sarei </a:t>
            </a:r>
            <a:r>
              <a:rPr lang="it-IT" baseline="0" dirty="0" err="1" smtClean="0"/>
              <a:t>risucito</a:t>
            </a:r>
            <a:r>
              <a:rPr lang="it-IT" baseline="0" dirty="0" smtClean="0"/>
              <a:t> a fare?</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Questa</a:t>
            </a:r>
            <a:r>
              <a:rPr lang="it-IT" baseline="0" dirty="0" smtClean="0"/>
              <a:t> vita per me è agli esordi, ed è molto quello che devo ancora imparare, però ci sono alcune idee che vorrei già oggi condividere con voi.</a:t>
            </a:r>
            <a:endParaRPr lang="it-IT" dirty="0"/>
          </a:p>
        </p:txBody>
      </p:sp>
    </p:spTree>
    <p:extLst>
      <p:ext uri="{BB962C8B-B14F-4D97-AF65-F5344CB8AC3E}">
        <p14:creationId xmlns="" xmlns:p14="http://schemas.microsoft.com/office/powerpoint/2010/main" val="12729211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La vita  è ciò che te ne fai di quello che di capita.</a:t>
            </a:r>
          </a:p>
          <a:p>
            <a:r>
              <a:rPr lang="it-IT" dirty="0" smtClean="0"/>
              <a:t>Perché ne parlo nel capitolo</a:t>
            </a:r>
            <a:r>
              <a:rPr lang="it-IT" baseline="0" dirty="0" smtClean="0"/>
              <a:t> comunicatore? Perché all’inizio non mi rendevo conto di quanto la mentalità fosse fondamentale in questo lavoro.</a:t>
            </a:r>
          </a:p>
          <a:p>
            <a:r>
              <a:rPr lang="it-IT" baseline="0" dirty="0" smtClean="0"/>
              <a:t>Un buon padre, un bravo ciclista, un bravo comunicatore devono avere un certo approccio mentale alla vita.</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dirty="0" smtClean="0"/>
              <a:t>Lo Yale studying about aging, di Becca Levy</a:t>
            </a:r>
          </a:p>
          <a:p>
            <a:r>
              <a:rPr lang="en-US" dirty="0" smtClean="0"/>
              <a:t>Hanno </a:t>
            </a:r>
            <a:r>
              <a:rPr lang="en-US" dirty="0" err="1" smtClean="0"/>
              <a:t>studiato</a:t>
            </a:r>
            <a:r>
              <a:rPr lang="en-US" dirty="0" smtClean="0"/>
              <a:t> per 23 </a:t>
            </a:r>
            <a:r>
              <a:rPr lang="en-US" dirty="0" err="1" smtClean="0"/>
              <a:t>anni</a:t>
            </a:r>
            <a:r>
              <a:rPr lang="en-US" dirty="0" smtClean="0"/>
              <a:t> 660 </a:t>
            </a:r>
            <a:r>
              <a:rPr lang="en-US" dirty="0" err="1" smtClean="0"/>
              <a:t>persone</a:t>
            </a:r>
            <a:r>
              <a:rPr lang="en-US" dirty="0" smtClean="0"/>
              <a:t>, e </a:t>
            </a:r>
            <a:r>
              <a:rPr lang="en-US" dirty="0" err="1" smtClean="0"/>
              <a:t>hanno</a:t>
            </a:r>
            <a:r>
              <a:rPr lang="en-US" dirty="0" smtClean="0"/>
              <a:t> </a:t>
            </a:r>
            <a:r>
              <a:rPr lang="en-US" dirty="0" err="1" smtClean="0"/>
              <a:t>chiesto</a:t>
            </a:r>
            <a:r>
              <a:rPr lang="en-US" dirty="0" smtClean="0"/>
              <a:t> </a:t>
            </a:r>
            <a:r>
              <a:rPr lang="en-US" dirty="0" err="1" smtClean="0"/>
              <a:t>loro</a:t>
            </a:r>
            <a:r>
              <a:rPr lang="en-US" dirty="0" smtClean="0"/>
              <a:t> le </a:t>
            </a:r>
            <a:r>
              <a:rPr lang="en-US" dirty="0" err="1" smtClean="0"/>
              <a:t>credenze</a:t>
            </a:r>
            <a:r>
              <a:rPr lang="en-US" dirty="0" smtClean="0"/>
              <a:t> </a:t>
            </a:r>
            <a:r>
              <a:rPr lang="en-US" dirty="0" err="1" smtClean="0"/>
              <a:t>che</a:t>
            </a:r>
            <a:r>
              <a:rPr lang="en-US" dirty="0" smtClean="0"/>
              <a:t> </a:t>
            </a:r>
            <a:r>
              <a:rPr lang="en-US" dirty="0" err="1" smtClean="0"/>
              <a:t>avevano</a:t>
            </a:r>
            <a:r>
              <a:rPr lang="en-US" dirty="0" smtClean="0"/>
              <a:t> </a:t>
            </a:r>
            <a:r>
              <a:rPr lang="en-US" dirty="0" err="1" smtClean="0"/>
              <a:t>sull’invecchiamento</a:t>
            </a:r>
            <a:r>
              <a:rPr lang="en-US" dirty="0" smtClean="0"/>
              <a:t>.</a:t>
            </a:r>
          </a:p>
          <a:p>
            <a:pPr marL="0" indent="0">
              <a:buNone/>
            </a:pPr>
            <a:endParaRPr lang="en-US" sz="1200" dirty="0" smtClean="0"/>
          </a:p>
          <a:p>
            <a:pPr marL="0" indent="0">
              <a:buNone/>
            </a:pPr>
            <a:r>
              <a:rPr lang="en-US" sz="1200" dirty="0" err="1" smtClean="0"/>
              <a:t>Perchè</a:t>
            </a:r>
            <a:r>
              <a:rPr lang="en-US" sz="1200" dirty="0" smtClean="0"/>
              <a:t>? Se </a:t>
            </a:r>
            <a:r>
              <a:rPr lang="en-US" sz="1200" dirty="0" err="1" smtClean="0"/>
              <a:t>tu</a:t>
            </a:r>
            <a:r>
              <a:rPr lang="en-US" sz="1200" dirty="0" smtClean="0"/>
              <a:t> </a:t>
            </a:r>
            <a:r>
              <a:rPr lang="en-US" sz="1200" dirty="0" err="1" smtClean="0"/>
              <a:t>hai</a:t>
            </a:r>
            <a:r>
              <a:rPr lang="en-US" sz="1200" dirty="0" smtClean="0"/>
              <a:t> un </a:t>
            </a:r>
            <a:r>
              <a:rPr lang="en-US" sz="1200" dirty="0" err="1" smtClean="0"/>
              <a:t>punto</a:t>
            </a:r>
            <a:r>
              <a:rPr lang="en-US" sz="1200" dirty="0" smtClean="0"/>
              <a:t> di vista </a:t>
            </a:r>
            <a:r>
              <a:rPr lang="en-US" sz="1200" dirty="0" err="1" smtClean="0"/>
              <a:t>positivo</a:t>
            </a:r>
            <a:r>
              <a:rPr lang="en-US" sz="1200" dirty="0" smtClean="0"/>
              <a:t> </a:t>
            </a:r>
            <a:r>
              <a:rPr lang="en-US" sz="1200" dirty="0" err="1" smtClean="0"/>
              <a:t>sulla</a:t>
            </a:r>
            <a:r>
              <a:rPr lang="en-US" sz="1200" dirty="0" smtClean="0"/>
              <a:t> </a:t>
            </a:r>
            <a:r>
              <a:rPr lang="en-US" sz="1200" dirty="0" err="1" smtClean="0"/>
              <a:t>vecchiaia</a:t>
            </a:r>
            <a:r>
              <a:rPr lang="en-US" sz="1200" dirty="0" smtClean="0"/>
              <a:t>, </a:t>
            </a:r>
            <a:r>
              <a:rPr lang="en-US" sz="1200" dirty="0" err="1" smtClean="0"/>
              <a:t>continuerai</a:t>
            </a:r>
            <a:r>
              <a:rPr lang="en-US" sz="1200" dirty="0" smtClean="0"/>
              <a:t> a </a:t>
            </a:r>
            <a:r>
              <a:rPr lang="en-US" sz="1200" dirty="0" err="1" smtClean="0"/>
              <a:t>mettere</a:t>
            </a:r>
            <a:r>
              <a:rPr lang="en-US" sz="1200" dirty="0" smtClean="0"/>
              <a:t> in </a:t>
            </a:r>
            <a:r>
              <a:rPr lang="en-US" sz="1200" dirty="0" err="1" smtClean="0"/>
              <a:t>atto</a:t>
            </a:r>
            <a:r>
              <a:rPr lang="en-US" sz="1200" dirty="0" smtClean="0"/>
              <a:t> </a:t>
            </a:r>
            <a:r>
              <a:rPr lang="en-US" sz="1200" dirty="0" err="1" smtClean="0"/>
              <a:t>azioni</a:t>
            </a:r>
            <a:r>
              <a:rPr lang="en-US" sz="1200" dirty="0" smtClean="0"/>
              <a:t> </a:t>
            </a:r>
            <a:r>
              <a:rPr lang="en-US" sz="1200" dirty="0" err="1" smtClean="0"/>
              <a:t>salutari</a:t>
            </a:r>
            <a:r>
              <a:rPr lang="en-US" sz="1200" dirty="0" smtClean="0"/>
              <a:t>.</a:t>
            </a:r>
          </a:p>
          <a:p>
            <a:pPr marL="0" indent="0">
              <a:buNone/>
            </a:pPr>
            <a:endParaRPr lang="en-US" sz="1200" dirty="0" smtClean="0"/>
          </a:p>
          <a:p>
            <a:pPr marL="0" indent="0">
              <a:buNone/>
            </a:pPr>
            <a:r>
              <a:rPr lang="en-US" sz="1200" dirty="0" smtClean="0"/>
              <a:t>Se </a:t>
            </a:r>
            <a:r>
              <a:rPr lang="en-US" sz="1200" dirty="0" err="1" smtClean="0"/>
              <a:t>il</a:t>
            </a:r>
            <a:r>
              <a:rPr lang="en-US" sz="1200" dirty="0" smtClean="0"/>
              <a:t> </a:t>
            </a:r>
            <a:r>
              <a:rPr lang="en-US" sz="1200" dirty="0" err="1" smtClean="0"/>
              <a:t>tuo</a:t>
            </a:r>
            <a:r>
              <a:rPr lang="en-US" sz="1200" dirty="0" smtClean="0"/>
              <a:t> </a:t>
            </a:r>
            <a:r>
              <a:rPr lang="en-US" sz="1200" dirty="0" err="1" smtClean="0"/>
              <a:t>punto</a:t>
            </a:r>
            <a:r>
              <a:rPr lang="en-US" sz="1200" dirty="0" smtClean="0"/>
              <a:t> di vista </a:t>
            </a:r>
            <a:r>
              <a:rPr lang="en-US" sz="1200" dirty="0" err="1" smtClean="0"/>
              <a:t>è</a:t>
            </a:r>
            <a:r>
              <a:rPr lang="en-US" sz="1200" dirty="0" smtClean="0"/>
              <a:t> </a:t>
            </a:r>
            <a:r>
              <a:rPr lang="en-US" sz="1200" dirty="0" err="1" smtClean="0"/>
              <a:t>negativo</a:t>
            </a:r>
            <a:r>
              <a:rPr lang="en-US" sz="1200" dirty="0" smtClean="0"/>
              <a:t>, </a:t>
            </a:r>
            <a:r>
              <a:rPr lang="en-US" sz="1200" dirty="0" err="1" smtClean="0"/>
              <a:t>il</a:t>
            </a:r>
            <a:r>
              <a:rPr lang="en-US" sz="1200" dirty="0" smtClean="0"/>
              <a:t> </a:t>
            </a:r>
            <a:r>
              <a:rPr lang="en-US" sz="1200" dirty="0" err="1" smtClean="0"/>
              <a:t>deterioramento</a:t>
            </a:r>
            <a:r>
              <a:rPr lang="en-US" sz="1200" dirty="0" smtClean="0"/>
              <a:t> </a:t>
            </a:r>
            <a:r>
              <a:rPr lang="en-US" sz="1200" dirty="0" err="1" smtClean="0"/>
              <a:t>della</a:t>
            </a:r>
            <a:r>
              <a:rPr lang="en-US" sz="1200" dirty="0" smtClean="0"/>
              <a:t> </a:t>
            </a:r>
            <a:r>
              <a:rPr lang="en-US" sz="1200" dirty="0" err="1" smtClean="0"/>
              <a:t>tua</a:t>
            </a:r>
            <a:r>
              <a:rPr lang="en-US" sz="1200" dirty="0" smtClean="0"/>
              <a:t> salute </a:t>
            </a:r>
            <a:r>
              <a:rPr lang="en-US" sz="1200" dirty="0" err="1" smtClean="0"/>
              <a:t>è</a:t>
            </a:r>
            <a:r>
              <a:rPr lang="en-US" sz="1200" dirty="0" smtClean="0"/>
              <a:t> </a:t>
            </a:r>
            <a:r>
              <a:rPr lang="en-US" sz="1200" dirty="0" err="1" smtClean="0"/>
              <a:t>inevitabile</a:t>
            </a:r>
            <a:r>
              <a:rPr lang="en-US" sz="1200" dirty="0" smtClean="0"/>
              <a:t>.</a:t>
            </a:r>
            <a:endParaRPr lang="en-US" dirty="0" smtClean="0"/>
          </a:p>
          <a:p>
            <a:endParaRPr lang="en-US" dirty="0" smtClean="0"/>
          </a:p>
          <a:p>
            <a:r>
              <a:rPr lang="en-US" dirty="0" err="1" smtClean="0"/>
              <a:t>Idee</a:t>
            </a:r>
            <a:r>
              <a:rPr lang="en-US" dirty="0" smtClean="0"/>
              <a:t> diverse, </a:t>
            </a:r>
            <a:r>
              <a:rPr lang="en-US" dirty="0" err="1" smtClean="0"/>
              <a:t>portano</a:t>
            </a:r>
            <a:r>
              <a:rPr lang="en-US" dirty="0" smtClean="0"/>
              <a:t> a </a:t>
            </a:r>
            <a:r>
              <a:rPr lang="en-US" dirty="0" err="1" smtClean="0"/>
              <a:t>comportamenti</a:t>
            </a:r>
            <a:r>
              <a:rPr lang="en-US" dirty="0" smtClean="0"/>
              <a:t> </a:t>
            </a:r>
            <a:r>
              <a:rPr lang="en-US" dirty="0" err="1" smtClean="0"/>
              <a:t>diversi</a:t>
            </a:r>
            <a:r>
              <a:rPr lang="en-US" dirty="0" smtClean="0"/>
              <a:t>, </a:t>
            </a:r>
            <a:r>
              <a:rPr lang="en-US" dirty="0" err="1" smtClean="0"/>
              <a:t>che</a:t>
            </a:r>
            <a:r>
              <a:rPr lang="en-US" dirty="0" smtClean="0"/>
              <a:t> </a:t>
            </a:r>
            <a:r>
              <a:rPr lang="en-US" dirty="0" err="1" smtClean="0"/>
              <a:t>portano</a:t>
            </a:r>
            <a:r>
              <a:rPr lang="en-US" dirty="0" smtClean="0"/>
              <a:t> a </a:t>
            </a:r>
            <a:r>
              <a:rPr lang="en-US" dirty="0" err="1" smtClean="0"/>
              <a:t>risultati</a:t>
            </a:r>
            <a:r>
              <a:rPr lang="en-US" dirty="0" smtClean="0"/>
              <a:t> </a:t>
            </a:r>
            <a:r>
              <a:rPr lang="en-US" dirty="0" err="1" smtClean="0"/>
              <a:t>diversi</a:t>
            </a:r>
            <a:r>
              <a:rPr lang="en-US" dirty="0" smtClean="0"/>
              <a:t>.</a:t>
            </a:r>
          </a:p>
          <a:p>
            <a:r>
              <a:rPr lang="en-US" dirty="0" err="1" smtClean="0"/>
              <a:t>Quello</a:t>
            </a:r>
            <a:r>
              <a:rPr lang="en-US" dirty="0" smtClean="0"/>
              <a:t> </a:t>
            </a:r>
            <a:r>
              <a:rPr lang="en-US" dirty="0" err="1" smtClean="0"/>
              <a:t>che</a:t>
            </a:r>
            <a:r>
              <a:rPr lang="en-US" dirty="0" smtClean="0"/>
              <a:t> cambia </a:t>
            </a:r>
            <a:r>
              <a:rPr lang="en-US" dirty="0" err="1" smtClean="0"/>
              <a:t>è</a:t>
            </a:r>
            <a:r>
              <a:rPr lang="en-US" dirty="0" smtClean="0"/>
              <a:t> </a:t>
            </a:r>
            <a:r>
              <a:rPr lang="en-US" dirty="0" err="1" smtClean="0"/>
              <a:t>il</a:t>
            </a:r>
            <a:r>
              <a:rPr lang="en-US" dirty="0" smtClean="0"/>
              <a:t> mindset, le </a:t>
            </a:r>
            <a:r>
              <a:rPr lang="en-US" dirty="0" err="1" smtClean="0"/>
              <a:t>credenze</a:t>
            </a:r>
            <a:r>
              <a:rPr lang="en-US" dirty="0" smtClean="0"/>
              <a:t>, </a:t>
            </a:r>
            <a:r>
              <a:rPr lang="en-US" dirty="0" err="1" smtClean="0"/>
              <a:t>il</a:t>
            </a:r>
            <a:r>
              <a:rPr lang="en-US" dirty="0" smtClean="0"/>
              <a:t> </a:t>
            </a:r>
            <a:r>
              <a:rPr lang="en-US" dirty="0" err="1" smtClean="0"/>
              <a:t>modo</a:t>
            </a:r>
            <a:r>
              <a:rPr lang="en-US" dirty="0" smtClean="0"/>
              <a:t> di </a:t>
            </a:r>
            <a:r>
              <a:rPr lang="en-US" dirty="0" err="1" smtClean="0"/>
              <a:t>vedere</a:t>
            </a:r>
            <a:r>
              <a:rPr lang="en-US" dirty="0" smtClean="0"/>
              <a:t> la vita.</a:t>
            </a:r>
          </a:p>
          <a:p>
            <a:endParaRPr lang="en-US" dirty="0" smtClean="0"/>
          </a:p>
          <a:p>
            <a:r>
              <a:rPr lang="en-US" dirty="0" smtClean="0"/>
              <a:t>Il mindset </a:t>
            </a:r>
            <a:r>
              <a:rPr lang="en-US" dirty="0" err="1" smtClean="0"/>
              <a:t>è</a:t>
            </a:r>
            <a:r>
              <a:rPr lang="en-US" dirty="0" smtClean="0"/>
              <a:t> </a:t>
            </a:r>
            <a:r>
              <a:rPr lang="en-US" dirty="0" err="1" smtClean="0"/>
              <a:t>una</a:t>
            </a:r>
            <a:r>
              <a:rPr lang="en-US" dirty="0" smtClean="0"/>
              <a:t> parte </a:t>
            </a:r>
            <a:r>
              <a:rPr lang="en-US" dirty="0" err="1" smtClean="0"/>
              <a:t>della</a:t>
            </a:r>
            <a:r>
              <a:rPr lang="en-US" dirty="0" smtClean="0"/>
              <a:t> nostra </a:t>
            </a:r>
            <a:r>
              <a:rPr lang="en-US" dirty="0" err="1" smtClean="0"/>
              <a:t>identità</a:t>
            </a:r>
            <a:r>
              <a:rPr lang="en-US" dirty="0" smtClean="0"/>
              <a:t> (</a:t>
            </a:r>
            <a:r>
              <a:rPr lang="en-US" dirty="0" err="1" smtClean="0"/>
              <a:t>anello</a:t>
            </a:r>
            <a:r>
              <a:rPr lang="en-US" dirty="0" smtClean="0"/>
              <a:t> </a:t>
            </a:r>
            <a:r>
              <a:rPr lang="en-US" dirty="0" err="1" smtClean="0"/>
              <a:t>più</a:t>
            </a:r>
            <a:r>
              <a:rPr lang="en-US" dirty="0" smtClean="0"/>
              <a:t> </a:t>
            </a:r>
            <a:r>
              <a:rPr lang="en-US" dirty="0" err="1" smtClean="0"/>
              <a:t>profondo</a:t>
            </a:r>
            <a:r>
              <a:rPr lang="en-US" baseline="0" dirty="0" smtClean="0"/>
              <a:t> </a:t>
            </a:r>
            <a:r>
              <a:rPr lang="en-US" baseline="0" dirty="0" err="1" smtClean="0"/>
              <a:t>tra</a:t>
            </a:r>
            <a:r>
              <a:rPr lang="en-US" baseline="0" dirty="0" smtClean="0"/>
              <a:t> I 3 di cui </a:t>
            </a:r>
            <a:r>
              <a:rPr lang="en-US" baseline="0" dirty="0" err="1" smtClean="0"/>
              <a:t>parlerò</a:t>
            </a:r>
            <a:r>
              <a:rPr lang="en-US" baseline="0" dirty="0" smtClean="0"/>
              <a:t> poi)</a:t>
            </a:r>
          </a:p>
          <a:p>
            <a:endParaRPr lang="en-US" baseline="0" dirty="0" smtClean="0"/>
          </a:p>
          <a:p>
            <a:endParaRPr lang="en-US" dirty="0" smtClean="0"/>
          </a:p>
          <a:p>
            <a:endParaRPr lang="en-US" dirty="0" smtClean="0"/>
          </a:p>
          <a:p>
            <a:endParaRPr lang="it-IT" dirty="0"/>
          </a:p>
        </p:txBody>
      </p:sp>
    </p:spTree>
    <p:extLst>
      <p:ext uri="{BB962C8B-B14F-4D97-AF65-F5344CB8AC3E}">
        <p14:creationId xmlns="" xmlns:p14="http://schemas.microsoft.com/office/powerpoint/2010/main" val="2416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it-IT" dirty="0" smtClean="0"/>
              <a:t>Non avevo messo a fuoco le barriere di accesso alla mia professione.</a:t>
            </a:r>
          </a:p>
          <a:p>
            <a:r>
              <a:rPr lang="it-IT" dirty="0" smtClean="0"/>
              <a:t>Gli stereotipi da una parte, dall’altra la</a:t>
            </a:r>
            <a:r>
              <a:rPr lang="it-IT" baseline="0" dirty="0" smtClean="0"/>
              <a:t> difficoltà a collocarsi </a:t>
            </a:r>
            <a:r>
              <a:rPr lang="it-IT" baseline="0" dirty="0" err="1" smtClean="0"/>
              <a:t>lavorativamente</a:t>
            </a:r>
            <a:r>
              <a:rPr lang="it-IT" baseline="0" dirty="0" smtClean="0"/>
              <a:t>.</a:t>
            </a:r>
          </a:p>
          <a:p>
            <a:endParaRPr lang="it-IT" baseline="0" dirty="0" smtClean="0"/>
          </a:p>
          <a:p>
            <a:r>
              <a:rPr lang="it-IT" dirty="0" smtClean="0"/>
              <a:t>Oltretutto, anche</a:t>
            </a:r>
            <a:r>
              <a:rPr lang="it-IT" baseline="0" dirty="0" smtClean="0"/>
              <a:t> senza stereotipi, la situazione era abbastanza in salita. Questi i redditi dichiarati dai colleghi nel 2013. </a:t>
            </a:r>
          </a:p>
          <a:p>
            <a:r>
              <a:rPr lang="it-IT" dirty="0" smtClean="0"/>
              <a:t>100mila psicologi in </a:t>
            </a:r>
            <a:r>
              <a:rPr lang="it-IT" dirty="0" err="1" smtClean="0"/>
              <a:t>italia</a:t>
            </a:r>
            <a:r>
              <a:rPr lang="it-IT" dirty="0" smtClean="0"/>
              <a:t> nel 2016, oggi ce ne sono 18mila in </a:t>
            </a:r>
            <a:r>
              <a:rPr lang="it-IT" dirty="0" err="1" smtClean="0"/>
              <a:t>lombardia</a:t>
            </a:r>
            <a:r>
              <a:rPr lang="it-IT" dirty="0" smtClean="0"/>
              <a:t> di cui la metà circa in Milano.</a:t>
            </a:r>
          </a:p>
          <a:p>
            <a:endParaRPr lang="it-IT" dirty="0" smtClean="0"/>
          </a:p>
          <a:p>
            <a:r>
              <a:rPr lang="it-IT" dirty="0" smtClean="0"/>
              <a:t>Mettere gli occhi nelle tasche dei professionisti è sempre una cosa che </a:t>
            </a:r>
            <a:r>
              <a:rPr lang="it-IT" dirty="0" err="1" smtClean="0"/>
              <a:t>solitamnte</a:t>
            </a:r>
            <a:r>
              <a:rPr lang="it-IT" dirty="0" smtClean="0"/>
              <a:t> piace molto…</a:t>
            </a:r>
          </a:p>
          <a:p>
            <a:r>
              <a:rPr lang="it-IT" dirty="0" smtClean="0"/>
              <a:t>Quindi alla faccia del luogo comune</a:t>
            </a:r>
            <a:r>
              <a:rPr lang="it-IT" baseline="0" dirty="0" smtClean="0"/>
              <a:t> che lo psicologo si paga la jacuzzi con i soldi dei pazienti….</a:t>
            </a:r>
          </a:p>
          <a:p>
            <a:r>
              <a:rPr lang="it-IT" baseline="0" dirty="0" smtClean="0"/>
              <a:t>Cornuto e </a:t>
            </a:r>
            <a:r>
              <a:rPr lang="it-IT" baseline="0" dirty="0" err="1" smtClean="0"/>
              <a:t>mazzato</a:t>
            </a:r>
            <a:r>
              <a:rPr lang="it-IT" baseline="0" dirty="0" smtClean="0"/>
              <a:t>, perché dici: se almeno fosse vero io l’etichetta di chi prende soldi per non fare nulla potrei anche pensare di prendermela… </a:t>
            </a:r>
            <a:r>
              <a:rPr lang="it-IT" baseline="0" dirty="0" smtClean="0">
                <a:sym typeface="Wingdings"/>
              </a:rPr>
              <a:t></a:t>
            </a:r>
            <a:endParaRPr lang="it-IT" dirty="0" smtClean="0"/>
          </a:p>
          <a:p>
            <a:endParaRPr lang="en-US" dirty="0" smtClean="0"/>
          </a:p>
          <a:p>
            <a:endParaRPr lang="en-US" dirty="0"/>
          </a:p>
        </p:txBody>
      </p:sp>
    </p:spTree>
    <p:extLst>
      <p:ext uri="{BB962C8B-B14F-4D97-AF65-F5344CB8AC3E}">
        <p14:creationId xmlns="" xmlns:p14="http://schemas.microsoft.com/office/powerpoint/2010/main" val="15439959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baseline="0" dirty="0" err="1" smtClean="0"/>
              <a:t>Vorrei</a:t>
            </a:r>
            <a:r>
              <a:rPr lang="en-US" baseline="0" dirty="0" smtClean="0"/>
              <a:t> </a:t>
            </a:r>
            <a:r>
              <a:rPr lang="en-US" baseline="0" dirty="0" err="1" smtClean="0"/>
              <a:t>che</a:t>
            </a:r>
            <a:r>
              <a:rPr lang="en-US" baseline="0" dirty="0" smtClean="0"/>
              <a:t> </a:t>
            </a:r>
            <a:r>
              <a:rPr lang="en-US" baseline="0" dirty="0" err="1" smtClean="0"/>
              <a:t>riflettessimo</a:t>
            </a:r>
            <a:r>
              <a:rPr lang="en-US" baseline="0" dirty="0" smtClean="0"/>
              <a:t> un </a:t>
            </a:r>
            <a:r>
              <a:rPr lang="en-US" baseline="0" dirty="0" err="1" smtClean="0"/>
              <a:t>attimo</a:t>
            </a:r>
            <a:r>
              <a:rPr lang="en-US" baseline="0" dirty="0" smtClean="0"/>
              <a:t> </a:t>
            </a:r>
            <a:r>
              <a:rPr lang="en-US" baseline="0" dirty="0" err="1" smtClean="0"/>
              <a:t>su</a:t>
            </a:r>
            <a:r>
              <a:rPr lang="en-US" baseline="0" dirty="0" smtClean="0"/>
              <a:t> </a:t>
            </a:r>
            <a:r>
              <a:rPr lang="en-US" baseline="0" dirty="0" err="1" smtClean="0"/>
              <a:t>questo</a:t>
            </a:r>
            <a:r>
              <a:rPr lang="en-US" baseline="0" dirty="0" smtClean="0"/>
              <a:t> </a:t>
            </a:r>
            <a:r>
              <a:rPr lang="en-US" baseline="0" dirty="0" err="1" smtClean="0"/>
              <a:t>numero</a:t>
            </a:r>
            <a:r>
              <a:rPr lang="en-US" baseline="0" dirty="0" smtClean="0"/>
              <a:t>, </a:t>
            </a:r>
            <a:r>
              <a:rPr lang="en-US" baseline="0" dirty="0" err="1" smtClean="0"/>
              <a:t>che</a:t>
            </a:r>
            <a:r>
              <a:rPr lang="en-US" baseline="0" dirty="0" smtClean="0"/>
              <a:t> </a:t>
            </a:r>
            <a:r>
              <a:rPr lang="en-US" baseline="0" dirty="0" err="1" smtClean="0"/>
              <a:t>è</a:t>
            </a:r>
            <a:r>
              <a:rPr lang="en-US" baseline="0" dirty="0" smtClean="0"/>
              <a:t> </a:t>
            </a:r>
            <a:r>
              <a:rPr lang="en-US" baseline="0" dirty="0" err="1" smtClean="0"/>
              <a:t>una</a:t>
            </a:r>
            <a:r>
              <a:rPr lang="en-US" baseline="0" dirty="0" smtClean="0"/>
              <a:t> </a:t>
            </a:r>
            <a:r>
              <a:rPr lang="en-US" baseline="0" dirty="0" err="1" smtClean="0"/>
              <a:t>cifra</a:t>
            </a:r>
            <a:r>
              <a:rPr lang="en-US" baseline="0" dirty="0" smtClean="0"/>
              <a:t> </a:t>
            </a:r>
            <a:r>
              <a:rPr lang="en-US" baseline="0" dirty="0" err="1" smtClean="0"/>
              <a:t>pazzesca</a:t>
            </a:r>
            <a:r>
              <a:rPr lang="en-US" baseline="0" dirty="0" smtClean="0"/>
              <a:t>.</a:t>
            </a:r>
          </a:p>
          <a:p>
            <a:r>
              <a:rPr lang="en-US" baseline="0" dirty="0" smtClean="0"/>
              <a:t>In termini di salute </a:t>
            </a:r>
            <a:r>
              <a:rPr lang="en-US" baseline="0" dirty="0" err="1" smtClean="0"/>
              <a:t>pubblica</a:t>
            </a:r>
            <a:r>
              <a:rPr lang="en-US" baseline="0" dirty="0" smtClean="0"/>
              <a:t> </a:t>
            </a:r>
            <a:r>
              <a:rPr lang="en-US" baseline="0" dirty="0" err="1" smtClean="0"/>
              <a:t>è</a:t>
            </a:r>
            <a:r>
              <a:rPr lang="en-US" baseline="0" dirty="0" smtClean="0"/>
              <a:t> un </a:t>
            </a:r>
            <a:r>
              <a:rPr lang="en-US" baseline="0" dirty="0" err="1" smtClean="0"/>
              <a:t>dato</a:t>
            </a:r>
            <a:r>
              <a:rPr lang="en-US" baseline="0" dirty="0" smtClean="0"/>
              <a:t> </a:t>
            </a:r>
            <a:r>
              <a:rPr lang="en-US" baseline="0" dirty="0" err="1" smtClean="0"/>
              <a:t>estremamente</a:t>
            </a:r>
            <a:r>
              <a:rPr lang="en-US" baseline="0" dirty="0" smtClean="0"/>
              <a:t> </a:t>
            </a:r>
            <a:r>
              <a:rPr lang="en-US" baseline="0" dirty="0" err="1" smtClean="0"/>
              <a:t>significante</a:t>
            </a:r>
            <a:r>
              <a:rPr lang="en-US" baseline="0" dirty="0" smtClean="0"/>
              <a:t>.</a:t>
            </a:r>
          </a:p>
          <a:p>
            <a:r>
              <a:rPr lang="en-US" baseline="0" dirty="0" smtClean="0"/>
              <a:t>Una </a:t>
            </a:r>
            <a:r>
              <a:rPr lang="en-US" baseline="0" dirty="0" err="1" smtClean="0"/>
              <a:t>differenza</a:t>
            </a:r>
            <a:r>
              <a:rPr lang="en-US" baseline="0" dirty="0" smtClean="0"/>
              <a:t> </a:t>
            </a:r>
            <a:r>
              <a:rPr lang="en-US" baseline="0" dirty="0" err="1" smtClean="0"/>
              <a:t>pazzesca</a:t>
            </a:r>
            <a:r>
              <a:rPr lang="en-US" baseline="0" dirty="0" smtClean="0"/>
              <a:t>, </a:t>
            </a:r>
            <a:r>
              <a:rPr lang="en-US" baseline="0" dirty="0" err="1" smtClean="0"/>
              <a:t>forse</a:t>
            </a:r>
            <a:r>
              <a:rPr lang="en-US" baseline="0" dirty="0" smtClean="0"/>
              <a:t> </a:t>
            </a:r>
            <a:r>
              <a:rPr lang="en-US" baseline="0" dirty="0" err="1" smtClean="0"/>
              <a:t>maggiore</a:t>
            </a:r>
            <a:r>
              <a:rPr lang="en-US" baseline="0" dirty="0" smtClean="0"/>
              <a:t> </a:t>
            </a:r>
            <a:r>
              <a:rPr lang="en-US" baseline="0" dirty="0" err="1" smtClean="0"/>
              <a:t>rispetto</a:t>
            </a:r>
            <a:r>
              <a:rPr lang="en-US" baseline="0" dirty="0" smtClean="0"/>
              <a:t> </a:t>
            </a:r>
            <a:r>
              <a:rPr lang="en-US" baseline="0" dirty="0" err="1" smtClean="0"/>
              <a:t>agli</a:t>
            </a:r>
            <a:r>
              <a:rPr lang="en-US" baseline="0" dirty="0" smtClean="0"/>
              <a:t> </a:t>
            </a:r>
            <a:r>
              <a:rPr lang="en-US" baseline="0" dirty="0" err="1" smtClean="0"/>
              <a:t>altri</a:t>
            </a:r>
            <a:r>
              <a:rPr lang="en-US" baseline="0" dirty="0" smtClean="0"/>
              <a:t> </a:t>
            </a:r>
            <a:r>
              <a:rPr lang="en-US" baseline="0" dirty="0" err="1" smtClean="0"/>
              <a:t>indici</a:t>
            </a:r>
            <a:r>
              <a:rPr lang="en-US" baseline="0" dirty="0" smtClean="0"/>
              <a:t> </a:t>
            </a:r>
            <a:r>
              <a:rPr lang="en-US" baseline="0" dirty="0" err="1" smtClean="0"/>
              <a:t>che</a:t>
            </a:r>
            <a:r>
              <a:rPr lang="en-US" baseline="0" dirty="0" smtClean="0"/>
              <a:t> </a:t>
            </a:r>
            <a:r>
              <a:rPr lang="en-US" baseline="0" dirty="0" err="1" smtClean="0"/>
              <a:t>solitamente</a:t>
            </a:r>
            <a:r>
              <a:rPr lang="en-US" baseline="0" dirty="0" smtClean="0"/>
              <a:t> </a:t>
            </a:r>
            <a:r>
              <a:rPr lang="en-US" baseline="0" dirty="0" err="1" smtClean="0"/>
              <a:t>si</a:t>
            </a:r>
            <a:r>
              <a:rPr lang="en-US" baseline="0" dirty="0" smtClean="0"/>
              <a:t> </a:t>
            </a:r>
            <a:r>
              <a:rPr lang="en-US" baseline="0" dirty="0" err="1" smtClean="0"/>
              <a:t>vanno</a:t>
            </a:r>
            <a:r>
              <a:rPr lang="en-US" baseline="0" dirty="0" smtClean="0"/>
              <a:t> a </a:t>
            </a:r>
            <a:r>
              <a:rPr lang="en-US" baseline="0" dirty="0" err="1" smtClean="0"/>
              <a:t>misurare</a:t>
            </a:r>
            <a:r>
              <a:rPr lang="en-US" baseline="0" dirty="0" smtClean="0"/>
              <a:t> come </a:t>
            </a:r>
            <a:r>
              <a:rPr lang="en-US" baseline="0" dirty="0" err="1" smtClean="0"/>
              <a:t>l’esercizio</a:t>
            </a:r>
            <a:r>
              <a:rPr lang="en-US" baseline="0" dirty="0" smtClean="0"/>
              <a:t> </a:t>
            </a:r>
            <a:r>
              <a:rPr lang="en-US" baseline="0" dirty="0" err="1" smtClean="0"/>
              <a:t>fisico</a:t>
            </a:r>
            <a:r>
              <a:rPr lang="en-US" baseline="0" dirty="0" smtClean="0"/>
              <a:t> </a:t>
            </a:r>
            <a:r>
              <a:rPr lang="en-US" baseline="0" dirty="0" err="1" smtClean="0"/>
              <a:t>quotidiano</a:t>
            </a:r>
            <a:r>
              <a:rPr lang="en-US" baseline="0" dirty="0" smtClean="0"/>
              <a:t> o </a:t>
            </a:r>
            <a:r>
              <a:rPr lang="en-US" baseline="0" dirty="0" err="1" smtClean="0"/>
              <a:t>mangiare</a:t>
            </a:r>
            <a:r>
              <a:rPr lang="en-US" baseline="0" dirty="0" smtClean="0"/>
              <a:t> </a:t>
            </a:r>
            <a:r>
              <a:rPr lang="en-US" baseline="0" dirty="0" err="1" smtClean="0"/>
              <a:t>sano</a:t>
            </a:r>
            <a:r>
              <a:rPr lang="en-US" baseline="0" dirty="0" smtClean="0"/>
              <a:t>.</a:t>
            </a:r>
          </a:p>
        </p:txBody>
      </p:sp>
    </p:spTree>
    <p:extLst>
      <p:ext uri="{BB962C8B-B14F-4D97-AF65-F5344CB8AC3E}">
        <p14:creationId xmlns="" xmlns:p14="http://schemas.microsoft.com/office/powerpoint/2010/main" val="1719336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baseline="0" dirty="0" smtClean="0"/>
              <a:t>Questo è il </a:t>
            </a:r>
            <a:r>
              <a:rPr lang="it-IT" baseline="0" dirty="0" err="1" smtClean="0"/>
              <a:t>mindset</a:t>
            </a:r>
            <a:r>
              <a:rPr lang="it-IT" baseline="0" dirty="0" smtClean="0"/>
              <a:t> e il suo potere.</a:t>
            </a:r>
          </a:p>
          <a:p>
            <a:endParaRPr lang="it-IT" baseline="0" dirty="0" smtClean="0"/>
          </a:p>
          <a:p>
            <a:r>
              <a:rPr lang="en-US" baseline="0" dirty="0" smtClean="0"/>
              <a:t>Il </a:t>
            </a:r>
            <a:r>
              <a:rPr lang="en-US" baseline="0" dirty="0" err="1" smtClean="0"/>
              <a:t>modo</a:t>
            </a:r>
            <a:r>
              <a:rPr lang="en-US" baseline="0" dirty="0" smtClean="0"/>
              <a:t> in cui </a:t>
            </a:r>
            <a:r>
              <a:rPr lang="en-US" baseline="0" dirty="0" err="1" smtClean="0"/>
              <a:t>vediamo</a:t>
            </a:r>
            <a:r>
              <a:rPr lang="en-US" baseline="0" dirty="0" smtClean="0"/>
              <a:t> le </a:t>
            </a:r>
            <a:r>
              <a:rPr lang="en-US" baseline="0" dirty="0" err="1" smtClean="0"/>
              <a:t>cose</a:t>
            </a:r>
            <a:r>
              <a:rPr lang="en-US" baseline="0" dirty="0" smtClean="0"/>
              <a:t>, cambia le </a:t>
            </a:r>
            <a:r>
              <a:rPr lang="en-US" baseline="0" dirty="0" err="1" smtClean="0"/>
              <a:t>azioni</a:t>
            </a:r>
            <a:r>
              <a:rPr lang="en-US" baseline="0" dirty="0" smtClean="0"/>
              <a:t> </a:t>
            </a:r>
            <a:r>
              <a:rPr lang="en-US" baseline="0" dirty="0" err="1" smtClean="0"/>
              <a:t>che</a:t>
            </a:r>
            <a:r>
              <a:rPr lang="en-US" baseline="0" dirty="0" smtClean="0"/>
              <a:t> </a:t>
            </a:r>
            <a:r>
              <a:rPr lang="en-US" baseline="0" dirty="0" err="1" smtClean="0"/>
              <a:t>intraprendiamo</a:t>
            </a:r>
            <a:r>
              <a:rPr lang="en-US" baseline="0" dirty="0" smtClean="0"/>
              <a:t>.</a:t>
            </a:r>
          </a:p>
          <a:p>
            <a:r>
              <a:rPr lang="en-US" baseline="0" dirty="0" smtClean="0"/>
              <a:t>Se </a:t>
            </a:r>
            <a:r>
              <a:rPr lang="en-US" baseline="0" dirty="0" err="1" smtClean="0"/>
              <a:t>tu</a:t>
            </a:r>
            <a:r>
              <a:rPr lang="en-US" baseline="0" dirty="0" smtClean="0"/>
              <a:t> </a:t>
            </a:r>
            <a:r>
              <a:rPr lang="en-US" baseline="0" dirty="0" err="1" smtClean="0"/>
              <a:t>vedi</a:t>
            </a:r>
            <a:r>
              <a:rPr lang="en-US" baseline="0" dirty="0" smtClean="0"/>
              <a:t> </a:t>
            </a:r>
            <a:r>
              <a:rPr lang="en-US" baseline="0" dirty="0" err="1" smtClean="0"/>
              <a:t>quella</a:t>
            </a:r>
            <a:r>
              <a:rPr lang="en-US" baseline="0" dirty="0" smtClean="0"/>
              <a:t> </a:t>
            </a:r>
            <a:r>
              <a:rPr lang="en-US" baseline="0" dirty="0" err="1" smtClean="0"/>
              <a:t>cosa</a:t>
            </a:r>
            <a:r>
              <a:rPr lang="en-US" baseline="0" dirty="0" smtClean="0"/>
              <a:t> con </a:t>
            </a:r>
            <a:r>
              <a:rPr lang="en-US" baseline="0" dirty="0" err="1" smtClean="0"/>
              <a:t>una</a:t>
            </a:r>
            <a:r>
              <a:rPr lang="en-US" baseline="0" dirty="0" smtClean="0"/>
              <a:t> </a:t>
            </a:r>
            <a:r>
              <a:rPr lang="en-US" baseline="0" dirty="0" err="1" smtClean="0"/>
              <a:t>visione</a:t>
            </a:r>
            <a:r>
              <a:rPr lang="en-US" baseline="0" dirty="0" smtClean="0"/>
              <a:t> </a:t>
            </a:r>
            <a:r>
              <a:rPr lang="en-US" baseline="0" dirty="0" err="1" smtClean="0"/>
              <a:t>positiva</a:t>
            </a:r>
            <a:r>
              <a:rPr lang="en-US" baseline="0" dirty="0" smtClean="0"/>
              <a:t>, </a:t>
            </a:r>
            <a:r>
              <a:rPr lang="en-US" baseline="0" dirty="0" err="1" smtClean="0"/>
              <a:t>ti</a:t>
            </a:r>
            <a:r>
              <a:rPr lang="en-US" baseline="0" dirty="0" smtClean="0"/>
              <a:t> </a:t>
            </a:r>
            <a:r>
              <a:rPr lang="en-US" baseline="0" dirty="0" err="1" smtClean="0"/>
              <a:t>prendi</a:t>
            </a:r>
            <a:r>
              <a:rPr lang="en-US" baseline="0" dirty="0" smtClean="0"/>
              <a:t> </a:t>
            </a:r>
            <a:r>
              <a:rPr lang="en-US" baseline="0" dirty="0" err="1" smtClean="0"/>
              <a:t>cura</a:t>
            </a:r>
            <a:r>
              <a:rPr lang="en-US" baseline="0" dirty="0" smtClean="0"/>
              <a:t> di </a:t>
            </a:r>
            <a:r>
              <a:rPr lang="en-US" baseline="0" dirty="0" err="1" smtClean="0"/>
              <a:t>quella</a:t>
            </a:r>
            <a:r>
              <a:rPr lang="en-US" baseline="0" dirty="0" smtClean="0"/>
              <a:t> </a:t>
            </a:r>
            <a:r>
              <a:rPr lang="en-US" baseline="0" dirty="0" err="1" smtClean="0"/>
              <a:t>dimensione</a:t>
            </a:r>
            <a:r>
              <a:rPr lang="en-US" baseline="0" dirty="0" smtClean="0"/>
              <a:t>. “</a:t>
            </a:r>
            <a:r>
              <a:rPr lang="en-US" baseline="0" dirty="0" err="1" smtClean="0"/>
              <a:t>L’età</a:t>
            </a:r>
            <a:r>
              <a:rPr lang="en-US" baseline="0" dirty="0" smtClean="0"/>
              <a:t> </a:t>
            </a:r>
            <a:r>
              <a:rPr lang="en-US" baseline="0" dirty="0" err="1" smtClean="0"/>
              <a:t>è</a:t>
            </a:r>
            <a:r>
              <a:rPr lang="en-US" baseline="0" dirty="0" smtClean="0"/>
              <a:t> solo un </a:t>
            </a:r>
            <a:r>
              <a:rPr lang="en-US" baseline="0" dirty="0" err="1" smtClean="0"/>
              <a:t>numero</a:t>
            </a:r>
            <a:r>
              <a:rPr lang="en-US" baseline="0" dirty="0" smtClean="0"/>
              <a:t>, non </a:t>
            </a:r>
            <a:r>
              <a:rPr lang="en-US" baseline="0" dirty="0" err="1" smtClean="0"/>
              <a:t>è</a:t>
            </a:r>
            <a:r>
              <a:rPr lang="en-US" baseline="0" dirty="0" smtClean="0"/>
              <a:t> </a:t>
            </a:r>
            <a:r>
              <a:rPr lang="en-US" baseline="0" dirty="0" err="1" smtClean="0"/>
              <a:t>che</a:t>
            </a:r>
            <a:r>
              <a:rPr lang="en-US" baseline="0" dirty="0" smtClean="0"/>
              <a:t> </a:t>
            </a:r>
            <a:r>
              <a:rPr lang="en-US" baseline="0" dirty="0" err="1" smtClean="0"/>
              <a:t>siccome</a:t>
            </a:r>
            <a:r>
              <a:rPr lang="en-US" baseline="0" dirty="0" smtClean="0"/>
              <a:t> </a:t>
            </a:r>
            <a:r>
              <a:rPr lang="en-US" baseline="0" dirty="0" err="1" smtClean="0"/>
              <a:t>sto</a:t>
            </a:r>
            <a:r>
              <a:rPr lang="en-US" baseline="0" dirty="0" smtClean="0"/>
              <a:t> </a:t>
            </a:r>
            <a:r>
              <a:rPr lang="en-US" baseline="0" dirty="0" err="1" smtClean="0"/>
              <a:t>invecchiando</a:t>
            </a:r>
            <a:r>
              <a:rPr lang="en-US" baseline="0" dirty="0" smtClean="0"/>
              <a:t> devo </a:t>
            </a:r>
            <a:r>
              <a:rPr lang="en-US" baseline="0" dirty="0" err="1" smtClean="0"/>
              <a:t>smettere</a:t>
            </a:r>
            <a:r>
              <a:rPr lang="en-US" baseline="0" dirty="0" smtClean="0"/>
              <a:t> di fare </a:t>
            </a:r>
            <a:r>
              <a:rPr lang="en-US" baseline="0" dirty="0" err="1" smtClean="0"/>
              <a:t>esercizio</a:t>
            </a:r>
            <a:r>
              <a:rPr lang="en-US" baseline="0" dirty="0" smtClean="0"/>
              <a:t> </a:t>
            </a:r>
            <a:r>
              <a:rPr lang="en-US" baseline="0" dirty="0" err="1" smtClean="0"/>
              <a:t>fisico</a:t>
            </a:r>
            <a:r>
              <a:rPr lang="en-US" baseline="0" dirty="0" smtClean="0"/>
              <a:t>, dove </a:t>
            </a:r>
            <a:r>
              <a:rPr lang="en-US" baseline="0" dirty="0" err="1" smtClean="0"/>
              <a:t>sta</a:t>
            </a:r>
            <a:r>
              <a:rPr lang="en-US" baseline="0" dirty="0" smtClean="0"/>
              <a:t> </a:t>
            </a:r>
            <a:r>
              <a:rPr lang="en-US" baseline="0" dirty="0" err="1" smtClean="0"/>
              <a:t>scritto</a:t>
            </a:r>
            <a:r>
              <a:rPr lang="en-US" baseline="0" dirty="0" smtClean="0"/>
              <a:t>?”</a:t>
            </a:r>
          </a:p>
          <a:p>
            <a:r>
              <a:rPr lang="en-US" baseline="0" dirty="0" smtClean="0"/>
              <a:t>“ho </a:t>
            </a:r>
            <a:r>
              <a:rPr lang="en-US" baseline="0" dirty="0" err="1" smtClean="0"/>
              <a:t>ancora</a:t>
            </a:r>
            <a:r>
              <a:rPr lang="en-US" baseline="0" dirty="0" smtClean="0"/>
              <a:t> un </a:t>
            </a:r>
            <a:r>
              <a:rPr lang="en-US" baseline="0" dirty="0" err="1" smtClean="0"/>
              <a:t>sacco</a:t>
            </a:r>
            <a:r>
              <a:rPr lang="en-US" baseline="0" dirty="0" smtClean="0"/>
              <a:t> di </a:t>
            </a:r>
            <a:r>
              <a:rPr lang="en-US" baseline="0" dirty="0" err="1" smtClean="0"/>
              <a:t>cose</a:t>
            </a:r>
            <a:r>
              <a:rPr lang="en-US" baseline="0" dirty="0" smtClean="0"/>
              <a:t> </a:t>
            </a:r>
            <a:r>
              <a:rPr lang="en-US" baseline="0" dirty="0" err="1" smtClean="0"/>
              <a:t>che</a:t>
            </a:r>
            <a:r>
              <a:rPr lang="en-US" baseline="0" dirty="0" smtClean="0"/>
              <a:t> </a:t>
            </a:r>
            <a:r>
              <a:rPr lang="en-US" baseline="0" dirty="0" err="1" smtClean="0"/>
              <a:t>posso</a:t>
            </a:r>
            <a:r>
              <a:rPr lang="en-US" baseline="0" dirty="0" smtClean="0"/>
              <a:t> fare </a:t>
            </a:r>
            <a:r>
              <a:rPr lang="en-US" baseline="0" dirty="0" err="1" smtClean="0"/>
              <a:t>nei</a:t>
            </a:r>
            <a:r>
              <a:rPr lang="en-US" baseline="0" dirty="0" smtClean="0"/>
              <a:t> </a:t>
            </a:r>
            <a:r>
              <a:rPr lang="en-US" baseline="0" dirty="0" err="1" smtClean="0"/>
              <a:t>prossimi</a:t>
            </a:r>
            <a:r>
              <a:rPr lang="en-US" baseline="0" dirty="0" smtClean="0"/>
              <a:t> </a:t>
            </a:r>
            <a:r>
              <a:rPr lang="en-US" baseline="0" dirty="0" err="1" smtClean="0"/>
              <a:t>anni</a:t>
            </a:r>
            <a:r>
              <a:rPr lang="en-US" baseline="0" dirty="0" smtClean="0"/>
              <a:t>, </a:t>
            </a:r>
            <a:r>
              <a:rPr lang="en-US" baseline="0" dirty="0" err="1" smtClean="0"/>
              <a:t>qundi</a:t>
            </a:r>
            <a:r>
              <a:rPr lang="en-US" baseline="0" dirty="0" smtClean="0"/>
              <a:t> </a:t>
            </a:r>
            <a:r>
              <a:rPr lang="en-US" baseline="0" dirty="0" err="1" smtClean="0"/>
              <a:t>vado</a:t>
            </a:r>
            <a:r>
              <a:rPr lang="en-US" baseline="0" dirty="0" smtClean="0"/>
              <a:t> dal </a:t>
            </a:r>
            <a:r>
              <a:rPr lang="en-US" baseline="0" dirty="0" err="1" smtClean="0"/>
              <a:t>dottore</a:t>
            </a:r>
            <a:r>
              <a:rPr lang="en-US" baseline="0" dirty="0" smtClean="0"/>
              <a:t> per </a:t>
            </a:r>
            <a:r>
              <a:rPr lang="en-US" baseline="0" dirty="0" err="1" smtClean="0"/>
              <a:t>vedere</a:t>
            </a:r>
            <a:r>
              <a:rPr lang="en-US" baseline="0" dirty="0" smtClean="0"/>
              <a:t> di </a:t>
            </a:r>
            <a:r>
              <a:rPr lang="en-US" baseline="0" dirty="0" err="1" smtClean="0"/>
              <a:t>poterle</a:t>
            </a:r>
            <a:r>
              <a:rPr lang="en-US" baseline="0" dirty="0" smtClean="0"/>
              <a:t> </a:t>
            </a:r>
            <a:r>
              <a:rPr lang="en-US" baseline="0" dirty="0" err="1" smtClean="0"/>
              <a:t>affrontare</a:t>
            </a:r>
            <a:r>
              <a:rPr lang="en-US" baseline="0" dirty="0" smtClean="0"/>
              <a:t> al </a:t>
            </a:r>
            <a:r>
              <a:rPr lang="en-US" baseline="0" dirty="0" err="1" smtClean="0"/>
              <a:t>meglio</a:t>
            </a:r>
            <a:r>
              <a:rPr lang="en-US" baseline="0" dirty="0" smtClean="0"/>
              <a:t> </a:t>
            </a:r>
            <a:r>
              <a:rPr lang="en-US" baseline="0" dirty="0" err="1" smtClean="0"/>
              <a:t>delle</a:t>
            </a:r>
            <a:r>
              <a:rPr lang="en-US" baseline="0" dirty="0" smtClean="0"/>
              <a:t> </a:t>
            </a:r>
            <a:r>
              <a:rPr lang="en-US" baseline="0" dirty="0" err="1" smtClean="0"/>
              <a:t>mie</a:t>
            </a:r>
            <a:r>
              <a:rPr lang="en-US" baseline="0" dirty="0" smtClean="0"/>
              <a:t> </a:t>
            </a:r>
            <a:r>
              <a:rPr lang="en-US" baseline="0" dirty="0" err="1" smtClean="0"/>
              <a:t>possibilità</a:t>
            </a:r>
            <a:r>
              <a:rPr lang="en-US" baseline="0" dirty="0" smtClean="0"/>
              <a:t>” etc.</a:t>
            </a:r>
          </a:p>
          <a:p>
            <a:endParaRPr lang="en-US" baseline="0" dirty="0" smtClean="0"/>
          </a:p>
          <a:p>
            <a:r>
              <a:rPr lang="en-US" baseline="0" dirty="0" smtClean="0"/>
              <a:t>Se </a:t>
            </a:r>
            <a:r>
              <a:rPr lang="en-US" baseline="0" dirty="0" err="1" smtClean="0"/>
              <a:t>tu</a:t>
            </a:r>
            <a:r>
              <a:rPr lang="en-US" baseline="0" dirty="0" smtClean="0"/>
              <a:t> </a:t>
            </a:r>
            <a:r>
              <a:rPr lang="en-US" baseline="0" dirty="0" err="1" smtClean="0"/>
              <a:t>vedi</a:t>
            </a:r>
            <a:r>
              <a:rPr lang="en-US" baseline="0" dirty="0" smtClean="0"/>
              <a:t> </a:t>
            </a:r>
            <a:r>
              <a:rPr lang="en-US" baseline="0" dirty="0" err="1" smtClean="0"/>
              <a:t>che</a:t>
            </a:r>
            <a:r>
              <a:rPr lang="en-US" baseline="0" dirty="0" smtClean="0"/>
              <a:t> </a:t>
            </a:r>
            <a:r>
              <a:rPr lang="en-US" baseline="0" dirty="0" err="1" smtClean="0"/>
              <a:t>invecchiare</a:t>
            </a:r>
            <a:r>
              <a:rPr lang="en-US" baseline="0" dirty="0" smtClean="0"/>
              <a:t> </a:t>
            </a:r>
            <a:r>
              <a:rPr lang="en-US" baseline="0" dirty="0" err="1" smtClean="0"/>
              <a:t>è</a:t>
            </a:r>
            <a:r>
              <a:rPr lang="en-US" baseline="0" dirty="0" smtClean="0"/>
              <a:t> </a:t>
            </a:r>
            <a:r>
              <a:rPr lang="en-US" baseline="0" dirty="0" err="1" smtClean="0"/>
              <a:t>una</a:t>
            </a:r>
            <a:r>
              <a:rPr lang="en-US" baseline="0" dirty="0" smtClean="0"/>
              <a:t> </a:t>
            </a:r>
            <a:r>
              <a:rPr lang="en-US" baseline="0" dirty="0" err="1" smtClean="0"/>
              <a:t>cosa</a:t>
            </a:r>
            <a:r>
              <a:rPr lang="en-US" baseline="0" dirty="0" smtClean="0"/>
              <a:t> </a:t>
            </a:r>
            <a:r>
              <a:rPr lang="en-US" baseline="0" dirty="0" err="1" smtClean="0"/>
              <a:t>negativa</a:t>
            </a:r>
            <a:r>
              <a:rPr lang="en-US" baseline="0" dirty="0" smtClean="0"/>
              <a:t>, </a:t>
            </a:r>
            <a:r>
              <a:rPr lang="en-US" baseline="0" dirty="0" err="1" smtClean="0"/>
              <a:t>ti</a:t>
            </a:r>
            <a:r>
              <a:rPr lang="en-US" baseline="0" dirty="0" smtClean="0"/>
              <a:t> </a:t>
            </a:r>
            <a:r>
              <a:rPr lang="en-US" baseline="0" dirty="0" err="1" smtClean="0"/>
              <a:t>sembra</a:t>
            </a:r>
            <a:r>
              <a:rPr lang="en-US" baseline="0" dirty="0" smtClean="0"/>
              <a:t> </a:t>
            </a:r>
            <a:r>
              <a:rPr lang="en-US" baseline="0" dirty="0" err="1" smtClean="0"/>
              <a:t>che</a:t>
            </a:r>
            <a:r>
              <a:rPr lang="en-US" baseline="0" dirty="0" smtClean="0"/>
              <a:t> </a:t>
            </a:r>
            <a:r>
              <a:rPr lang="en-US" baseline="0" dirty="0" err="1" smtClean="0"/>
              <a:t>sia</a:t>
            </a:r>
            <a:r>
              <a:rPr lang="en-US" baseline="0" dirty="0" smtClean="0"/>
              <a:t> </a:t>
            </a:r>
            <a:r>
              <a:rPr lang="en-US" baseline="0" dirty="0" err="1" smtClean="0"/>
              <a:t>inevitabile</a:t>
            </a:r>
            <a:r>
              <a:rPr lang="en-US" baseline="0" dirty="0" smtClean="0"/>
              <a:t> </a:t>
            </a:r>
            <a:r>
              <a:rPr lang="en-US" baseline="0" dirty="0" err="1" smtClean="0"/>
              <a:t>invecchiare</a:t>
            </a:r>
            <a:r>
              <a:rPr lang="en-US" baseline="0" dirty="0" smtClean="0"/>
              <a:t> e </a:t>
            </a:r>
            <a:r>
              <a:rPr lang="en-US" baseline="0" dirty="0" err="1" smtClean="0"/>
              <a:t>allora</a:t>
            </a:r>
            <a:r>
              <a:rPr lang="en-US" baseline="0" dirty="0" smtClean="0"/>
              <a:t> </a:t>
            </a:r>
            <a:r>
              <a:rPr lang="en-US" baseline="0" dirty="0" err="1" smtClean="0"/>
              <a:t>perchè</a:t>
            </a:r>
            <a:r>
              <a:rPr lang="en-US" baseline="0" dirty="0" smtClean="0"/>
              <a:t> </a:t>
            </a:r>
            <a:r>
              <a:rPr lang="en-US" baseline="0" dirty="0" err="1" smtClean="0"/>
              <a:t>sbattersi</a:t>
            </a:r>
            <a:r>
              <a:rPr lang="en-US" baseline="0" dirty="0" smtClean="0"/>
              <a:t> per </a:t>
            </a:r>
            <a:r>
              <a:rPr lang="en-US" baseline="0" dirty="0" err="1" smtClean="0"/>
              <a:t>tenersi</a:t>
            </a:r>
            <a:r>
              <a:rPr lang="en-US" baseline="0" dirty="0" smtClean="0"/>
              <a:t> in forma?</a:t>
            </a:r>
          </a:p>
          <a:p>
            <a:r>
              <a:rPr lang="en-US" baseline="0" dirty="0" smtClean="0"/>
              <a:t>“lo so </a:t>
            </a:r>
            <a:r>
              <a:rPr lang="en-US" baseline="0" dirty="0" err="1" smtClean="0"/>
              <a:t>che</a:t>
            </a:r>
            <a:r>
              <a:rPr lang="en-US" baseline="0" dirty="0" smtClean="0"/>
              <a:t> </a:t>
            </a:r>
            <a:r>
              <a:rPr lang="en-US" baseline="0" dirty="0" err="1" smtClean="0"/>
              <a:t>dovrei</a:t>
            </a:r>
            <a:r>
              <a:rPr lang="en-US" baseline="0" dirty="0" smtClean="0"/>
              <a:t> </a:t>
            </a:r>
            <a:r>
              <a:rPr lang="en-US" baseline="0" dirty="0" err="1" smtClean="0"/>
              <a:t>smettere</a:t>
            </a:r>
            <a:r>
              <a:rPr lang="en-US" baseline="0" dirty="0" smtClean="0"/>
              <a:t> di </a:t>
            </a:r>
            <a:r>
              <a:rPr lang="en-US" baseline="0" dirty="0" err="1" smtClean="0"/>
              <a:t>fumare</a:t>
            </a:r>
            <a:r>
              <a:rPr lang="en-US" baseline="0" dirty="0" smtClean="0"/>
              <a:t>, ma </a:t>
            </a:r>
            <a:r>
              <a:rPr lang="en-US" baseline="0" dirty="0" err="1" smtClean="0"/>
              <a:t>tanto</a:t>
            </a:r>
            <a:r>
              <a:rPr lang="en-US" baseline="0" dirty="0" smtClean="0"/>
              <a:t> non </a:t>
            </a:r>
            <a:r>
              <a:rPr lang="en-US" baseline="0" dirty="0" err="1" smtClean="0"/>
              <a:t>muoiono</a:t>
            </a:r>
            <a:r>
              <a:rPr lang="en-US" baseline="0" dirty="0" smtClean="0"/>
              <a:t> </a:t>
            </a:r>
            <a:r>
              <a:rPr lang="en-US" baseline="0" dirty="0" err="1" smtClean="0"/>
              <a:t>tutti</a:t>
            </a:r>
            <a:r>
              <a:rPr lang="en-US" baseline="0" dirty="0" smtClean="0"/>
              <a:t> prima o poi?”. </a:t>
            </a:r>
            <a:r>
              <a:rPr lang="en-US" baseline="0" dirty="0" err="1" smtClean="0"/>
              <a:t>Oppure</a:t>
            </a:r>
            <a:r>
              <a:rPr lang="en-US" baseline="0" dirty="0" smtClean="0"/>
              <a:t> </a:t>
            </a:r>
            <a:r>
              <a:rPr lang="en-US" baseline="0" dirty="0" err="1" smtClean="0"/>
              <a:t>spaventato</a:t>
            </a:r>
            <a:r>
              <a:rPr lang="en-US" baseline="0" dirty="0" smtClean="0"/>
              <a:t> </a:t>
            </a:r>
            <a:r>
              <a:rPr lang="en-US" baseline="0" dirty="0" err="1" smtClean="0"/>
              <a:t>dall’invecchiamento</a:t>
            </a:r>
            <a:r>
              <a:rPr lang="en-US" baseline="0" dirty="0" smtClean="0"/>
              <a:t> </a:t>
            </a:r>
            <a:r>
              <a:rPr lang="en-US" baseline="0" dirty="0" err="1" smtClean="0"/>
              <a:t>preferisci</a:t>
            </a:r>
            <a:r>
              <a:rPr lang="en-US" baseline="0" dirty="0" smtClean="0"/>
              <a:t> non </a:t>
            </a:r>
            <a:r>
              <a:rPr lang="en-US" baseline="0" dirty="0" err="1" smtClean="0"/>
              <a:t>pensare</a:t>
            </a:r>
            <a:r>
              <a:rPr lang="en-US" baseline="0" dirty="0" smtClean="0"/>
              <a:t> a </a:t>
            </a:r>
            <a:r>
              <a:rPr lang="en-US" baseline="0" dirty="0" err="1" smtClean="0"/>
              <a:t>certe</a:t>
            </a:r>
            <a:r>
              <a:rPr lang="en-US" baseline="0" dirty="0" smtClean="0"/>
              <a:t> </a:t>
            </a:r>
            <a:r>
              <a:rPr lang="en-US" baseline="0" dirty="0" err="1" smtClean="0"/>
              <a:t>cose</a:t>
            </a:r>
            <a:r>
              <a:rPr lang="en-US" baseline="0" dirty="0" smtClean="0"/>
              <a:t> </a:t>
            </a:r>
            <a:r>
              <a:rPr lang="en-US" baseline="0" dirty="0" err="1" smtClean="0"/>
              <a:t>che</a:t>
            </a:r>
            <a:r>
              <a:rPr lang="en-US" baseline="0" dirty="0" smtClean="0"/>
              <a:t> </a:t>
            </a:r>
            <a:r>
              <a:rPr lang="en-US" baseline="0" dirty="0" err="1" smtClean="0"/>
              <a:t>ti</a:t>
            </a:r>
            <a:r>
              <a:rPr lang="en-US" baseline="0" dirty="0" smtClean="0"/>
              <a:t> </a:t>
            </a:r>
            <a:r>
              <a:rPr lang="en-US" baseline="0" dirty="0" err="1" smtClean="0"/>
              <a:t>ricordano</a:t>
            </a:r>
            <a:r>
              <a:rPr lang="en-US" baseline="0" dirty="0" smtClean="0"/>
              <a:t> </a:t>
            </a:r>
            <a:r>
              <a:rPr lang="en-US" baseline="0" dirty="0" err="1" smtClean="0"/>
              <a:t>il</a:t>
            </a:r>
            <a:r>
              <a:rPr lang="en-US" baseline="0" dirty="0" smtClean="0"/>
              <a:t> </a:t>
            </a:r>
            <a:r>
              <a:rPr lang="en-US" baseline="0" dirty="0" err="1" smtClean="0"/>
              <a:t>deperimento</a:t>
            </a:r>
            <a:r>
              <a:rPr lang="en-US" baseline="0" dirty="0" smtClean="0"/>
              <a:t> del </a:t>
            </a:r>
            <a:r>
              <a:rPr lang="en-US" baseline="0" dirty="0" err="1" smtClean="0"/>
              <a:t>tuo</a:t>
            </a:r>
            <a:r>
              <a:rPr lang="en-US" baseline="0" dirty="0" smtClean="0"/>
              <a:t> </a:t>
            </a:r>
            <a:r>
              <a:rPr lang="en-US" baseline="0" dirty="0" err="1" smtClean="0"/>
              <a:t>corpo</a:t>
            </a:r>
            <a:r>
              <a:rPr lang="en-US" baseline="0" dirty="0" smtClean="0"/>
              <a:t>.</a:t>
            </a:r>
          </a:p>
          <a:p>
            <a:endParaRPr lang="en-US" baseline="0" dirty="0" smtClean="0"/>
          </a:p>
          <a:p>
            <a:r>
              <a:rPr lang="en-US" baseline="0" dirty="0" smtClean="0"/>
              <a:t>La </a:t>
            </a:r>
            <a:r>
              <a:rPr lang="en-US" baseline="0" dirty="0" err="1" smtClean="0"/>
              <a:t>connessione</a:t>
            </a:r>
            <a:r>
              <a:rPr lang="en-US" baseline="0" dirty="0" smtClean="0"/>
              <a:t> </a:t>
            </a:r>
            <a:r>
              <a:rPr lang="en-US" baseline="0" dirty="0" err="1" smtClean="0"/>
              <a:t>tra</a:t>
            </a:r>
            <a:r>
              <a:rPr lang="en-US" baseline="0" dirty="0" smtClean="0"/>
              <a:t> mindset e le </a:t>
            </a:r>
            <a:r>
              <a:rPr lang="en-US" baseline="0" dirty="0" err="1" smtClean="0"/>
              <a:t>cose</a:t>
            </a:r>
            <a:r>
              <a:rPr lang="en-US" baseline="0" dirty="0" smtClean="0"/>
              <a:t> </a:t>
            </a:r>
            <a:r>
              <a:rPr lang="en-US" baseline="0" dirty="0" err="1" smtClean="0"/>
              <a:t>che</a:t>
            </a:r>
            <a:r>
              <a:rPr lang="en-US" baseline="0" dirty="0" smtClean="0"/>
              <a:t> </a:t>
            </a:r>
            <a:r>
              <a:rPr lang="en-US" baseline="0" dirty="0" err="1" smtClean="0"/>
              <a:t>fai</a:t>
            </a:r>
            <a:r>
              <a:rPr lang="en-US" baseline="0" dirty="0" smtClean="0"/>
              <a:t> </a:t>
            </a:r>
            <a:r>
              <a:rPr lang="en-US" baseline="0" dirty="0" err="1" smtClean="0"/>
              <a:t>nel</a:t>
            </a:r>
            <a:r>
              <a:rPr lang="en-US" baseline="0" dirty="0" smtClean="0"/>
              <a:t> </a:t>
            </a:r>
            <a:r>
              <a:rPr lang="en-US" baseline="0" dirty="0" err="1" smtClean="0"/>
              <a:t>mondo</a:t>
            </a:r>
            <a:r>
              <a:rPr lang="en-US" baseline="0" dirty="0" smtClean="0"/>
              <a:t> </a:t>
            </a:r>
            <a:r>
              <a:rPr lang="en-US" baseline="0" dirty="0" err="1" smtClean="0"/>
              <a:t>è</a:t>
            </a:r>
            <a:r>
              <a:rPr lang="en-US" baseline="0" dirty="0" smtClean="0"/>
              <a:t> </a:t>
            </a:r>
            <a:r>
              <a:rPr lang="en-US" baseline="0" dirty="0" err="1" smtClean="0"/>
              <a:t>fondamentale</a:t>
            </a:r>
            <a:r>
              <a:rPr lang="en-US" baseline="0" dirty="0" smtClean="0"/>
              <a:t> e ha un </a:t>
            </a:r>
            <a:r>
              <a:rPr lang="en-US" baseline="0" dirty="0" err="1" smtClean="0"/>
              <a:t>grande</a:t>
            </a:r>
            <a:r>
              <a:rPr lang="en-US" baseline="0" dirty="0" smtClean="0"/>
              <a:t> </a:t>
            </a:r>
            <a:r>
              <a:rPr lang="en-US" baseline="0" dirty="0" err="1" smtClean="0"/>
              <a:t>impatto</a:t>
            </a:r>
            <a:r>
              <a:rPr lang="en-US" baseline="0" dirty="0" smtClean="0"/>
              <a:t> </a:t>
            </a:r>
            <a:r>
              <a:rPr lang="en-US" baseline="0" dirty="0" err="1" smtClean="0"/>
              <a:t>sulla</a:t>
            </a:r>
            <a:r>
              <a:rPr lang="en-US" baseline="0" dirty="0" smtClean="0"/>
              <a:t> nostra vita.</a:t>
            </a:r>
          </a:p>
          <a:p>
            <a:endParaRPr lang="it-IT" baseline="0" dirty="0" smtClean="0"/>
          </a:p>
          <a:p>
            <a:endParaRPr lang="en-US"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81</a:t>
            </a:fld>
            <a:endParaRPr lang="en-US"/>
          </a:p>
        </p:txBody>
      </p:sp>
    </p:spTree>
    <p:extLst>
      <p:ext uri="{BB962C8B-B14F-4D97-AF65-F5344CB8AC3E}">
        <p14:creationId xmlns="" xmlns:p14="http://schemas.microsoft.com/office/powerpoint/2010/main" val="2003511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en-US" baseline="0" dirty="0" smtClean="0"/>
              <a:t>Dr. </a:t>
            </a:r>
            <a:r>
              <a:rPr lang="en-US" baseline="0" dirty="0" err="1" smtClean="0"/>
              <a:t>liam</a:t>
            </a:r>
            <a:r>
              <a:rPr lang="en-US" baseline="0" dirty="0" smtClean="0"/>
              <a:t> </a:t>
            </a:r>
            <a:r>
              <a:rPr lang="en-US" baseline="0" dirty="0" err="1" smtClean="0"/>
              <a:t>crum</a:t>
            </a:r>
            <a:r>
              <a:rPr lang="en-US" baseline="0" dirty="0" smtClean="0"/>
              <a:t> dice </a:t>
            </a:r>
            <a:r>
              <a:rPr lang="en-US" baseline="0" dirty="0" err="1" smtClean="0"/>
              <a:t>questo</a:t>
            </a:r>
            <a:r>
              <a:rPr lang="en-US" baseline="0" dirty="0" smtClean="0"/>
              <a:t>.</a:t>
            </a:r>
          </a:p>
          <a:p>
            <a:r>
              <a:rPr lang="en-US" baseline="0" dirty="0" smtClean="0"/>
              <a:t>e la </a:t>
            </a:r>
            <a:r>
              <a:rPr lang="en-US" baseline="0" dirty="0" err="1" smtClean="0"/>
              <a:t>ragione</a:t>
            </a:r>
            <a:r>
              <a:rPr lang="en-US" baseline="0" dirty="0" smtClean="0"/>
              <a:t> di </a:t>
            </a:r>
            <a:r>
              <a:rPr lang="en-US" baseline="0" dirty="0" err="1" smtClean="0"/>
              <a:t>questo</a:t>
            </a:r>
            <a:r>
              <a:rPr lang="en-US" baseline="0" dirty="0" smtClean="0"/>
              <a:t> </a:t>
            </a:r>
            <a:r>
              <a:rPr lang="en-US" baseline="0" dirty="0" err="1" smtClean="0"/>
              <a:t>è</a:t>
            </a:r>
            <a:r>
              <a:rPr lang="en-US" baseline="0" dirty="0" smtClean="0"/>
              <a:t> </a:t>
            </a:r>
            <a:r>
              <a:rPr lang="en-US" baseline="0" dirty="0" err="1" smtClean="0"/>
              <a:t>che</a:t>
            </a:r>
            <a:r>
              <a:rPr lang="en-US" baseline="0" dirty="0" smtClean="0"/>
              <a:t> le </a:t>
            </a:r>
            <a:r>
              <a:rPr lang="en-US" baseline="0" dirty="0" err="1" smtClean="0"/>
              <a:t>tue</a:t>
            </a:r>
            <a:r>
              <a:rPr lang="en-US" baseline="0" dirty="0" smtClean="0"/>
              <a:t> </a:t>
            </a:r>
            <a:r>
              <a:rPr lang="en-US" baseline="0" dirty="0" err="1" smtClean="0"/>
              <a:t>azioni</a:t>
            </a:r>
            <a:r>
              <a:rPr lang="en-US" baseline="0" dirty="0" smtClean="0"/>
              <a:t> </a:t>
            </a:r>
            <a:r>
              <a:rPr lang="en-US" baseline="0" dirty="0" err="1" smtClean="0"/>
              <a:t>seguono</a:t>
            </a:r>
            <a:r>
              <a:rPr lang="en-US" baseline="0" dirty="0" smtClean="0"/>
              <a:t> le </a:t>
            </a:r>
            <a:r>
              <a:rPr lang="en-US" baseline="0" dirty="0" err="1" smtClean="0"/>
              <a:t>tue</a:t>
            </a:r>
            <a:r>
              <a:rPr lang="en-US" baseline="0" dirty="0" smtClean="0"/>
              <a:t> </a:t>
            </a:r>
            <a:r>
              <a:rPr lang="en-US" baseline="0" dirty="0" err="1" smtClean="0"/>
              <a:t>credenze</a:t>
            </a:r>
            <a:r>
              <a:rPr lang="en-US" baseline="0" dirty="0" smtClean="0"/>
              <a:t>.</a:t>
            </a:r>
          </a:p>
        </p:txBody>
      </p:sp>
    </p:spTree>
    <p:extLst>
      <p:ext uri="{BB962C8B-B14F-4D97-AF65-F5344CB8AC3E}">
        <p14:creationId xmlns="" xmlns:p14="http://schemas.microsoft.com/office/powerpoint/2010/main" val="606124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La storia di </a:t>
            </a:r>
            <a:r>
              <a:rPr lang="it-IT" dirty="0" err="1" smtClean="0"/>
              <a:t>pareto</a:t>
            </a:r>
            <a:r>
              <a:rPr lang="it-IT" dirty="0" smtClean="0"/>
              <a:t> e la distribuzione 80-20</a:t>
            </a:r>
            <a:endParaRPr lang="it-IT"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84</a:t>
            </a:fld>
            <a:endParaRPr lang="en-US"/>
          </a:p>
        </p:txBody>
      </p:sp>
    </p:spTree>
    <p:extLst>
      <p:ext uri="{BB962C8B-B14F-4D97-AF65-F5344CB8AC3E}">
        <p14:creationId xmlns="" xmlns:p14="http://schemas.microsoft.com/office/powerpoint/2010/main" val="4795506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Se fossero invece 2 ore a settimana?</a:t>
            </a:r>
          </a:p>
          <a:p>
            <a:r>
              <a:rPr lang="it-IT" dirty="0" smtClean="0"/>
              <a:t>Metti a fuoco le priorità e delega il resto</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it-IT" dirty="0" smtClean="0"/>
              <a:t>Breve </a:t>
            </a:r>
            <a:r>
              <a:rPr lang="it-IT" dirty="0" err="1" smtClean="0"/>
              <a:t>recap</a:t>
            </a:r>
            <a:r>
              <a:rPr lang="it-IT" dirty="0" smtClean="0"/>
              <a:t> prima dell’ultimo punto, che forse è il meno scientifico tra</a:t>
            </a:r>
            <a:r>
              <a:rPr lang="it-IT" baseline="0" dirty="0" smtClean="0"/>
              <a:t> quelli che ho descritto, ma anche il più importante.</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Dalla gavetta ho capito che nei momenti di difficoltà devi concentrarti sul significato di ciò che fai, non sulla ricerca della tua felicità.</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Ho capito che oggi giorno è più facile creare un lavoro che ricalchi le tue passioni, invece che cercarne uno ex novo.</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Ho capito che se non mi considero causa davanti alle difficoltà, non ne esco vivo.</a:t>
            </a:r>
          </a:p>
          <a:p>
            <a:pPr marL="0" marR="0" indent="0" defTabSz="914400" eaLnBrk="1" fontAlgn="auto" latinLnBrk="0" hangingPunct="1">
              <a:lnSpc>
                <a:spcPct val="100000"/>
              </a:lnSpc>
              <a:spcBef>
                <a:spcPts val="0"/>
              </a:spcBef>
              <a:spcAft>
                <a:spcPts val="0"/>
              </a:spcAft>
              <a:buClrTx/>
              <a:buSzTx/>
              <a:buFontTx/>
              <a:buNone/>
              <a:tabLst/>
              <a:defRPr/>
            </a:pPr>
            <a:endParaRPr lang="it-IT"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Dalla mia vita di comunicatore ho imparato il valore di </a:t>
            </a:r>
            <a:r>
              <a:rPr lang="it-IT" baseline="0" dirty="0" err="1" smtClean="0"/>
              <a:t>usicre</a:t>
            </a:r>
            <a:r>
              <a:rPr lang="it-IT" baseline="0" dirty="0" smtClean="0"/>
              <a:t> dalla zona di comfort nei momenti di crisi.</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Ho compreso l’importanza di focalizzarmi non tanto sul risultato finale, sull’obbiettivo, ma sul processo, sulla persona che divento lungo questo processo.</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E ho capito che quando sei con le spalle al muro devi dare valore agli altri, e questo in maniera paradossale ti darà energie per andare avanti. E da qui il corollario “se vuoi di più diventa di più”</a:t>
            </a:r>
          </a:p>
          <a:p>
            <a:pPr marL="0" marR="0" indent="0" defTabSz="914400" eaLnBrk="1" fontAlgn="auto" latinLnBrk="0" hangingPunct="1">
              <a:lnSpc>
                <a:spcPct val="100000"/>
              </a:lnSpc>
              <a:spcBef>
                <a:spcPts val="0"/>
              </a:spcBef>
              <a:spcAft>
                <a:spcPts val="0"/>
              </a:spcAft>
              <a:buClrTx/>
              <a:buSzTx/>
              <a:buFontTx/>
              <a:buNone/>
              <a:tabLst/>
              <a:defRPr/>
            </a:pPr>
            <a:endParaRPr lang="it-IT"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Nella mia vita di psicoterapeuta ho capito che la vita non è breve, ma noi la rendiamo tale. Nei momenti di difficoltà questa cosa non va dimenticata, perché ci aiuta a spendere al meglio delle nostre possibilità il tempo che abbiamo a disposizione.</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Ho capito che dobbiamo agire in maniera concordante ai nostri valori e alle nostre mete, altrimenti resterai schiacciato </a:t>
            </a:r>
            <a:r>
              <a:rPr lang="it-IT" baseline="0" dirty="0" err="1" smtClean="0"/>
              <a:t>nele</a:t>
            </a:r>
            <a:r>
              <a:rPr lang="it-IT" baseline="0" dirty="0" smtClean="0"/>
              <a:t> difficoltà e con poca energia per risollevarti.</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Ho capito che quando le cose vanno male (ma anche quando vanno bene in realtà) non puoi dire agli altri di cambiare, perché non lo faranno. Puoi invece toccare le loro emozioni, e così è più facile si modificheranno.</a:t>
            </a:r>
          </a:p>
          <a:p>
            <a:pPr marL="0" marR="0" indent="0" defTabSz="914400" eaLnBrk="1" fontAlgn="auto" latinLnBrk="0" hangingPunct="1">
              <a:lnSpc>
                <a:spcPct val="100000"/>
              </a:lnSpc>
              <a:spcBef>
                <a:spcPts val="0"/>
              </a:spcBef>
              <a:spcAft>
                <a:spcPts val="0"/>
              </a:spcAft>
              <a:buClrTx/>
              <a:buSzTx/>
              <a:buFontTx/>
              <a:buNone/>
              <a:tabLst/>
              <a:defRPr/>
            </a:pPr>
            <a:endParaRPr lang="it-IT"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Infine nella mia vita da imprenditore ho visto che devo sempre di più lavorare sul mio atteggiamento mentale, e l’importanza di </a:t>
            </a:r>
            <a:r>
              <a:rPr lang="it-IT" baseline="0" dirty="0" err="1" smtClean="0"/>
              <a:t>utilzzare</a:t>
            </a:r>
            <a:r>
              <a:rPr lang="it-IT" baseline="0" dirty="0" smtClean="0"/>
              <a:t> al meglio il mio tempo ed energie con la legge di </a:t>
            </a:r>
            <a:r>
              <a:rPr lang="it-IT" baseline="0" dirty="0" err="1" smtClean="0"/>
              <a:t>pareto</a:t>
            </a:r>
            <a:r>
              <a:rPr lang="it-IT" baseline="0" dirty="0" smtClean="0"/>
              <a:t>, che vale anche e soprattutto nei momenti di difficoltà: quale il 20% di cose che ti causano l’80% dei problemi oggi? Concentrati su quelle e molla il resto.</a:t>
            </a:r>
          </a:p>
          <a:p>
            <a:pPr marL="0" marR="0" indent="0" defTabSz="914400" eaLnBrk="1" fontAlgn="auto" latinLnBrk="0" hangingPunct="1">
              <a:lnSpc>
                <a:spcPct val="100000"/>
              </a:lnSpc>
              <a:spcBef>
                <a:spcPts val="0"/>
              </a:spcBef>
              <a:spcAft>
                <a:spcPts val="0"/>
              </a:spcAft>
              <a:buClrTx/>
              <a:buSzTx/>
              <a:buFontTx/>
              <a:buNone/>
              <a:tabLst/>
              <a:defRPr/>
            </a:pPr>
            <a:r>
              <a:rPr lang="it-IT" baseline="0" dirty="0" smtClean="0"/>
              <a:t>Ma manca ancora una cosa che ho capito da imprenditore. Forse la meno scientifica, ma anche la più importante. </a:t>
            </a:r>
            <a:r>
              <a:rPr lang="it-IT" baseline="0" smtClean="0"/>
              <a:t>Vediamola.</a:t>
            </a:r>
            <a:endParaRPr lang="it-IT" dirty="0" smtClean="0"/>
          </a:p>
          <a:p>
            <a:endParaRPr lang="it-IT" dirty="0" smtClean="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88</a:t>
            </a:fld>
            <a:endParaRPr lang="en-US"/>
          </a:p>
        </p:txBody>
      </p:sp>
    </p:spTree>
    <p:extLst>
      <p:ext uri="{BB962C8B-B14F-4D97-AF65-F5344CB8AC3E}">
        <p14:creationId xmlns="" xmlns:p14="http://schemas.microsoft.com/office/powerpoint/2010/main" val="1295983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È una componente un po’ spirituale</a:t>
            </a:r>
            <a:r>
              <a:rPr lang="mr-IN" dirty="0" smtClean="0"/>
              <a:t>…</a:t>
            </a:r>
            <a:r>
              <a:rPr lang="it-IT" dirty="0" smtClean="0"/>
              <a:t> Poco scientifica se vogliamo, ma io credo</a:t>
            </a:r>
            <a:r>
              <a:rPr lang="it-IT" baseline="0" dirty="0" smtClean="0"/>
              <a:t> assolutamente fondamentale</a:t>
            </a:r>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dirty="0" smtClean="0"/>
              <a:t>La </a:t>
            </a:r>
            <a:r>
              <a:rPr lang="en-US" dirty="0" err="1" smtClean="0"/>
              <a:t>seconda</a:t>
            </a:r>
            <a:r>
              <a:rPr lang="en-US" dirty="0" smtClean="0"/>
              <a:t> </a:t>
            </a:r>
            <a:r>
              <a:rPr lang="en-US" dirty="0" err="1" smtClean="0"/>
              <a:t>cosa</a:t>
            </a:r>
            <a:r>
              <a:rPr lang="en-US" dirty="0" smtClean="0"/>
              <a:t> </a:t>
            </a:r>
            <a:r>
              <a:rPr lang="en-US" dirty="0" err="1" smtClean="0"/>
              <a:t>che</a:t>
            </a:r>
            <a:r>
              <a:rPr lang="en-US" dirty="0" smtClean="0"/>
              <a:t> non </a:t>
            </a:r>
            <a:r>
              <a:rPr lang="en-US" dirty="0" err="1" smtClean="0"/>
              <a:t>avevo</a:t>
            </a:r>
            <a:r>
              <a:rPr lang="en-US" dirty="0" smtClean="0"/>
              <a:t> </a:t>
            </a:r>
            <a:r>
              <a:rPr lang="en-US" dirty="0" err="1" smtClean="0"/>
              <a:t>messo</a:t>
            </a:r>
            <a:r>
              <a:rPr lang="en-US" dirty="0" smtClean="0"/>
              <a:t> a </a:t>
            </a:r>
            <a:r>
              <a:rPr lang="en-US" dirty="0" err="1" smtClean="0"/>
              <a:t>fuoco</a:t>
            </a:r>
            <a:r>
              <a:rPr lang="en-US" dirty="0" smtClean="0"/>
              <a:t> era </a:t>
            </a:r>
            <a:r>
              <a:rPr lang="en-US" dirty="0" err="1" smtClean="0"/>
              <a:t>cosa</a:t>
            </a:r>
            <a:r>
              <a:rPr lang="en-US" dirty="0" smtClean="0"/>
              <a:t> la</a:t>
            </a:r>
            <a:r>
              <a:rPr lang="en-US" baseline="0" dirty="0" smtClean="0"/>
              <a:t> </a:t>
            </a:r>
            <a:r>
              <a:rPr lang="en-US" baseline="0" dirty="0" err="1" smtClean="0"/>
              <a:t>gente</a:t>
            </a:r>
            <a:r>
              <a:rPr lang="en-US" baseline="0" dirty="0" smtClean="0"/>
              <a:t> </a:t>
            </a:r>
            <a:r>
              <a:rPr lang="en-US" baseline="0" dirty="0" err="1" smtClean="0"/>
              <a:t>pensava</a:t>
            </a:r>
            <a:r>
              <a:rPr lang="en-US" baseline="0" dirty="0" smtClean="0"/>
              <a:t> </a:t>
            </a:r>
            <a:r>
              <a:rPr lang="en-US" baseline="0" dirty="0" err="1" smtClean="0"/>
              <a:t>della</a:t>
            </a:r>
            <a:r>
              <a:rPr lang="en-US" baseline="0" dirty="0" smtClean="0"/>
              <a:t> </a:t>
            </a:r>
            <a:r>
              <a:rPr lang="en-US" baseline="0" dirty="0" err="1" smtClean="0"/>
              <a:t>mia</a:t>
            </a:r>
            <a:r>
              <a:rPr lang="en-US" baseline="0" dirty="0" smtClean="0"/>
              <a:t> </a:t>
            </a:r>
            <a:r>
              <a:rPr lang="en-US" baseline="0" dirty="0" err="1" smtClean="0"/>
              <a:t>professione</a:t>
            </a:r>
            <a:r>
              <a:rPr lang="en-US" baseline="0" dirty="0" smtClean="0"/>
              <a:t>.</a:t>
            </a:r>
            <a:endParaRPr lang="en-US" dirty="0"/>
          </a:p>
        </p:txBody>
      </p:sp>
    </p:spTree>
    <p:extLst>
      <p:ext uri="{BB962C8B-B14F-4D97-AF65-F5344CB8AC3E}">
        <p14:creationId xmlns="" xmlns:p14="http://schemas.microsoft.com/office/powerpoint/2010/main" val="19402411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Questo punto se vuoi ha poco a che fare con la scienza, ma per me è di grande attualità.</a:t>
            </a:r>
          </a:p>
          <a:p>
            <a:r>
              <a:rPr lang="it-IT" dirty="0" smtClean="0"/>
              <a:t>Possiamo vederci della terra, oppure immaginare che un domani possa diventare un campo di fiori</a:t>
            </a:r>
            <a:endParaRPr lang="it-IT"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90</a:t>
            </a:fld>
            <a:endParaRPr lang="en-US"/>
          </a:p>
        </p:txBody>
      </p:sp>
    </p:spTree>
    <p:extLst>
      <p:ext uri="{BB962C8B-B14F-4D97-AF65-F5344CB8AC3E}">
        <p14:creationId xmlns="" xmlns:p14="http://schemas.microsoft.com/office/powerpoint/2010/main" val="4795506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sz="1200" dirty="0" smtClean="0">
                <a:effectLst/>
                <a:latin typeface="+mn-lt"/>
                <a:ea typeface="+mn-ea"/>
                <a:cs typeface="+mn-cs"/>
                <a:sym typeface="Calibri"/>
              </a:rPr>
              <a:t>Un contadino genera valore prendendo dei semi che potrebbe vendere o mangiarsi, mettendoli sottoterra, dove vengono perduti. Ma lo fa perché ha fede. Sa che si </a:t>
            </a:r>
            <a:r>
              <a:rPr lang="it-IT" sz="1200" dirty="0" err="1" smtClean="0">
                <a:effectLst/>
                <a:latin typeface="+mn-lt"/>
                <a:ea typeface="+mn-ea"/>
                <a:cs typeface="+mn-cs"/>
                <a:sym typeface="Calibri"/>
              </a:rPr>
              <a:t>traformeranno</a:t>
            </a:r>
            <a:r>
              <a:rPr lang="it-IT" sz="1200" dirty="0" smtClean="0">
                <a:effectLst/>
                <a:latin typeface="+mn-lt"/>
                <a:ea typeface="+mn-ea"/>
                <a:cs typeface="+mn-cs"/>
                <a:sym typeface="Calibri"/>
              </a:rPr>
              <a:t> in qualcosa di molto più grande</a:t>
            </a:r>
            <a:endParaRPr lang="it-IT"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91</a:t>
            </a:fld>
            <a:endParaRPr lang="en-US"/>
          </a:p>
        </p:txBody>
      </p:sp>
    </p:spTree>
    <p:extLst>
      <p:ext uri="{BB962C8B-B14F-4D97-AF65-F5344CB8AC3E}">
        <p14:creationId xmlns="" xmlns:p14="http://schemas.microsoft.com/office/powerpoint/2010/main" val="4795506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pPr marL="0" marR="0" indent="0" defTabSz="914400" rtl="0" fontAlgn="auto" latinLnBrk="0" hangingPunct="0">
              <a:lnSpc>
                <a:spcPct val="100000"/>
              </a:lnSpc>
              <a:spcBef>
                <a:spcPts val="0"/>
              </a:spcBef>
              <a:spcAft>
                <a:spcPts val="0"/>
              </a:spcAft>
              <a:buClrTx/>
              <a:buSzTx/>
              <a:buFont typeface="Arial"/>
              <a:buNone/>
              <a:tabLst/>
            </a:pPr>
            <a:r>
              <a:rPr kumimoji="0" lang="it-IT" sz="1200" b="0" i="0" u="none" strike="noStrike" cap="none" spc="0" normalizeH="0" baseline="0" dirty="0" smtClean="0">
                <a:ln>
                  <a:noFill/>
                </a:ln>
                <a:solidFill>
                  <a:srgbClr val="000000"/>
                </a:solidFill>
                <a:effectLst/>
                <a:uFillTx/>
                <a:sym typeface="Calibri"/>
              </a:rPr>
              <a:t>E’ importante non perdere la fede nel contesto lavorativo di oggi.</a:t>
            </a:r>
          </a:p>
          <a:p>
            <a:pPr marL="0" marR="0" indent="0" defTabSz="914400" eaLnBrk="1" fontAlgn="auto" latinLnBrk="0" hangingPunct="1">
              <a:lnSpc>
                <a:spcPct val="100000"/>
              </a:lnSpc>
              <a:spcBef>
                <a:spcPts val="0"/>
              </a:spcBef>
              <a:spcAft>
                <a:spcPts val="0"/>
              </a:spcAft>
              <a:buClrTx/>
              <a:buSzTx/>
              <a:buFontTx/>
              <a:buNone/>
              <a:tabLst/>
              <a:defRPr/>
            </a:pPr>
            <a:r>
              <a:rPr lang="it-IT" sz="1200" dirty="0" smtClean="0">
                <a:effectLst/>
                <a:latin typeface="+mn-lt"/>
                <a:ea typeface="+mn-ea"/>
                <a:cs typeface="+mn-cs"/>
                <a:sym typeface="Calibri"/>
              </a:rPr>
              <a:t>. I video sono un costo. Perdi tempo, soldi. Costa. L’unica certezza di assumere una nuova persona è il costo. Ma lo fai perché hai fede che quell’investimento si trasformerà in qualcosa di più grande.</a:t>
            </a:r>
            <a:r>
              <a:rPr lang="en-US" dirty="0" smtClean="0">
                <a:effectLst/>
              </a:rPr>
              <a:t> </a:t>
            </a:r>
            <a:endParaRPr lang="it-IT" dirty="0" smtClean="0"/>
          </a:p>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r>
              <a:rPr lang="it-IT" dirty="0" smtClean="0"/>
              <a:t>Perché allora faccio video?</a:t>
            </a:r>
          </a:p>
          <a:p>
            <a:r>
              <a:rPr lang="it-IT" dirty="0" smtClean="0"/>
              <a:t>Per avere un paio di pazienti in più?</a:t>
            </a:r>
          </a:p>
          <a:p>
            <a:r>
              <a:rPr lang="it-IT" dirty="0" smtClean="0"/>
              <a:t>No.</a:t>
            </a:r>
          </a:p>
          <a:p>
            <a:r>
              <a:rPr lang="it-IT" dirty="0" smtClean="0"/>
              <a:t>Io faccio video perché ogni</a:t>
            </a:r>
            <a:r>
              <a:rPr lang="it-IT" baseline="0" dirty="0" smtClean="0"/>
              <a:t> volta che faccio un video o lo pubblico, resto fedele al giuramento che ho fatto con me stesso il giorno in cui sono diventato psicologo, e ho deciso di aiutare le persone a vivere meglio grazie al potere della psicologia.</a:t>
            </a:r>
            <a:endParaRPr lang="it-IT" dirty="0"/>
          </a:p>
        </p:txBody>
      </p:sp>
      <p:sp>
        <p:nvSpPr>
          <p:cNvPr id="4" name="Segnaposto numero diapositiva 3"/>
          <p:cNvSpPr>
            <a:spLocks noGrp="1"/>
          </p:cNvSpPr>
          <p:nvPr>
            <p:ph type="sldNum" sz="quarter" idx="10"/>
          </p:nvPr>
        </p:nvSpPr>
        <p:spPr>
          <a:xfrm>
            <a:off x="5179484" y="6513910"/>
            <a:ext cx="3962400" cy="344090"/>
          </a:xfrm>
          <a:prstGeom prst="rect">
            <a:avLst/>
          </a:prstGeom>
        </p:spPr>
        <p:txBody>
          <a:bodyPr/>
          <a:lstStyle/>
          <a:p>
            <a:fld id="{A3018C83-BB4B-4AC9-88E3-A827F5746A11}" type="slidenum">
              <a:rPr lang="en-US" smtClean="0"/>
              <a:pPr/>
              <a:t>94</a:t>
            </a:fld>
            <a:endParaRPr lang="en-US"/>
          </a:p>
        </p:txBody>
      </p:sp>
    </p:spTree>
    <p:extLst>
      <p:ext uri="{BB962C8B-B14F-4D97-AF65-F5344CB8AC3E}">
        <p14:creationId xmlns="" xmlns:p14="http://schemas.microsoft.com/office/powerpoint/2010/main" val="4795506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18916171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714625" y="514350"/>
            <a:ext cx="3714750" cy="257175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 xmlns:p14="http://schemas.microsoft.com/office/powerpoint/2010/main" val="219581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Rectangle 5"/>
          <p:cNvSpPr/>
          <p:nvPr userDrawn="1"/>
        </p:nvSpPr>
        <p:spPr>
          <a:xfrm rot="16200000">
            <a:off x="1524003" y="-1524001"/>
            <a:ext cx="6858001" cy="9906001"/>
          </a:xfrm>
          <a:prstGeom prst="rect">
            <a:avLst/>
          </a:prstGeom>
          <a:solidFill>
            <a:srgbClr val="026B71"/>
          </a:solidFill>
          <a:ln w="12700">
            <a:miter lim="400000"/>
          </a:ln>
        </p:spPr>
        <p:txBody>
          <a:bodyPr lIns="45702" tIns="45704" rIns="45702" bIns="45704" anchor="ctr"/>
          <a:lstStyle/>
          <a:p>
            <a:pPr algn="ctr">
              <a:defRPr>
                <a:solidFill>
                  <a:srgbClr val="FFFFFF"/>
                </a:solidFill>
              </a:defRPr>
            </a:pPr>
            <a:endParaRPr/>
          </a:p>
        </p:txBody>
      </p:sp>
    </p:spTree>
    <p:extLst>
      <p:ext uri="{BB962C8B-B14F-4D97-AF65-F5344CB8AC3E}">
        <p14:creationId xmlns="" xmlns:p14="http://schemas.microsoft.com/office/powerpoint/2010/main" val="327178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2511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ank Page">
    <p:spTree>
      <p:nvGrpSpPr>
        <p:cNvPr id="1" name=""/>
        <p:cNvGrpSpPr/>
        <p:nvPr/>
      </p:nvGrpSpPr>
      <p:grpSpPr>
        <a:xfrm>
          <a:off x="0" y="0"/>
          <a:ext cx="0" cy="0"/>
          <a:chOff x="0" y="0"/>
          <a:chExt cx="0" cy="0"/>
        </a:xfrm>
      </p:grpSpPr>
      <p:sp>
        <p:nvSpPr>
          <p:cNvPr id="6" name="Rectangle 5"/>
          <p:cNvSpPr/>
          <p:nvPr userDrawn="1"/>
        </p:nvSpPr>
        <p:spPr>
          <a:xfrm>
            <a:off x="0" y="0"/>
            <a:ext cx="9906000" cy="951443"/>
          </a:xfrm>
          <a:prstGeom prst="rect">
            <a:avLst/>
          </a:prstGeom>
          <a:solidFill>
            <a:srgbClr val="026B71"/>
          </a:solidFill>
          <a:ln w="12700">
            <a:miter lim="400000"/>
          </a:ln>
        </p:spPr>
        <p:txBody>
          <a:bodyPr lIns="45702" tIns="45704" rIns="45702" bIns="45704" anchor="ctr"/>
          <a:lstStyle/>
          <a:p>
            <a:pPr algn="ctr">
              <a:defRPr>
                <a:solidFill>
                  <a:srgbClr val="FFFFFF"/>
                </a:solidFill>
              </a:defRPr>
            </a:pPr>
            <a:endParaRPr/>
          </a:p>
        </p:txBody>
      </p:sp>
      <p:pic>
        <p:nvPicPr>
          <p:cNvPr id="8" name="Immagine 7" descr="logo_luca_www.ai"/>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4415284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10" name="Rectangle 5"/>
          <p:cNvSpPr/>
          <p:nvPr userDrawn="1"/>
        </p:nvSpPr>
        <p:spPr>
          <a:xfrm>
            <a:off x="0" y="5906561"/>
            <a:ext cx="9906000" cy="951443"/>
          </a:xfrm>
          <a:prstGeom prst="rect">
            <a:avLst/>
          </a:prstGeom>
          <a:solidFill>
            <a:srgbClr val="026B71"/>
          </a:solidFill>
          <a:ln w="12700">
            <a:miter lim="400000"/>
          </a:ln>
        </p:spPr>
        <p:txBody>
          <a:bodyPr lIns="45702" tIns="45704" rIns="45702" bIns="45704" anchor="ctr"/>
          <a:lstStyle/>
          <a:p>
            <a:pPr algn="ctr">
              <a:defRPr>
                <a:solidFill>
                  <a:srgbClr val="FFFFFF"/>
                </a:solidFill>
              </a:defRPr>
            </a:pPr>
            <a:endParaRPr/>
          </a:p>
        </p:txBody>
      </p:sp>
      <p:pic>
        <p:nvPicPr>
          <p:cNvPr id="11" name="Immagine 10" descr="LM_consulting.pdf"/>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7592" t="41370" r="18514" b="40875"/>
          <a:stretch/>
        </p:blipFill>
        <p:spPr>
          <a:xfrm>
            <a:off x="7820413" y="6035297"/>
            <a:ext cx="1998598" cy="785879"/>
          </a:xfrm>
          <a:prstGeom prst="rect">
            <a:avLst/>
          </a:prstGeom>
        </p:spPr>
      </p:pic>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Rectangle 5"/>
          <p:cNvSpPr/>
          <p:nvPr userDrawn="1"/>
        </p:nvSpPr>
        <p:spPr>
          <a:xfrm rot="16200000">
            <a:off x="1524003" y="-1524001"/>
            <a:ext cx="6858001" cy="9906001"/>
          </a:xfrm>
          <a:prstGeom prst="rect">
            <a:avLst/>
          </a:prstGeom>
          <a:solidFill>
            <a:srgbClr val="026B71"/>
          </a:solidFill>
          <a:ln w="12700">
            <a:miter lim="400000"/>
          </a:ln>
        </p:spPr>
        <p:txBody>
          <a:bodyPr lIns="45702" tIns="45704" rIns="45702" bIns="45704" anchor="ctr"/>
          <a:lstStyle/>
          <a:p>
            <a:pPr algn="ctr">
              <a:defRPr>
                <a:solidFill>
                  <a:srgbClr val="FFFFFF"/>
                </a:solidFill>
              </a:defRPr>
            </a:pPr>
            <a:endParaRPr/>
          </a:p>
        </p:txBody>
      </p:sp>
      <p:pic>
        <p:nvPicPr>
          <p:cNvPr id="4" name="Immagine 3" descr="LM_consulting.pdf"/>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7592" t="41370" r="18514" b="40875"/>
          <a:stretch/>
        </p:blipFill>
        <p:spPr>
          <a:xfrm>
            <a:off x="2642025" y="2839101"/>
            <a:ext cx="4430971" cy="1742323"/>
          </a:xfrm>
          <a:prstGeom prst="rect">
            <a:avLst/>
          </a:prstGeom>
        </p:spPr>
      </p:pic>
      <p:sp>
        <p:nvSpPr>
          <p:cNvPr id="5" name="CasellaDiTesto 4"/>
          <p:cNvSpPr txBox="1"/>
          <p:nvPr userDrawn="1"/>
        </p:nvSpPr>
        <p:spPr>
          <a:xfrm>
            <a:off x="0" y="1877431"/>
            <a:ext cx="9906000" cy="1118223"/>
          </a:xfrm>
          <a:prstGeom prst="rect">
            <a:avLst/>
          </a:prstGeom>
          <a:noFill/>
        </p:spPr>
        <p:txBody>
          <a:bodyPr wrap="square" lIns="91408" tIns="45704" rIns="91408" bIns="45704" rtlCol="0">
            <a:spAutoFit/>
          </a:bodyPr>
          <a:lstStyle/>
          <a:p>
            <a:pPr algn="ctr">
              <a:lnSpc>
                <a:spcPct val="80000"/>
              </a:lnSpc>
            </a:pPr>
            <a:r>
              <a:rPr lang="it-IT" sz="8000" b="1" i="0" dirty="0" smtClean="0">
                <a:solidFill>
                  <a:schemeClr val="bg1"/>
                </a:solidFill>
                <a:latin typeface="Arial"/>
                <a:cs typeface="Arial"/>
              </a:rPr>
              <a:t>Grazie.</a:t>
            </a:r>
            <a:endParaRPr lang="it-IT" sz="8000" b="1" i="0" dirty="0">
              <a:solidFill>
                <a:schemeClr val="bg1"/>
              </a:solidFill>
              <a:latin typeface="Arial"/>
              <a:cs typeface="Arial"/>
            </a:endParaRPr>
          </a:p>
        </p:txBody>
      </p:sp>
    </p:spTree>
    <p:extLst>
      <p:ext uri="{BB962C8B-B14F-4D97-AF65-F5344CB8AC3E}">
        <p14:creationId xmlns="" xmlns:p14="http://schemas.microsoft.com/office/powerpoint/2010/main" val="2975118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20390320"/>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3" r:id="rId3"/>
    <p:sldLayoutId id="2147483687" r:id="rId4"/>
    <p:sldLayoutId id="2147483691" r:id="rId5"/>
  </p:sldLayoutIdLst>
  <p:txStyles>
    <p:titleStyle>
      <a:lvl1pPr algn="ctr" defTabSz="457045" rtl="0" eaLnBrk="1" latinLnBrk="0" hangingPunct="1">
        <a:spcBef>
          <a:spcPct val="0"/>
        </a:spcBef>
        <a:buNone/>
        <a:defRPr sz="4300" kern="1200">
          <a:solidFill>
            <a:schemeClr val="tx1"/>
          </a:solidFill>
          <a:latin typeface="+mj-lt"/>
          <a:ea typeface="+mj-ea"/>
          <a:cs typeface="+mj-cs"/>
        </a:defRPr>
      </a:lvl1pPr>
    </p:titleStyle>
    <p:bodyStyle>
      <a:lvl1pPr marL="342783" indent="-342783" algn="l" defTabSz="457045" rtl="0" eaLnBrk="1" latinLnBrk="0" hangingPunct="1">
        <a:spcBef>
          <a:spcPct val="20000"/>
        </a:spcBef>
        <a:buFont typeface="Arial"/>
        <a:buChar char="•"/>
        <a:defRPr sz="3200" kern="1200">
          <a:solidFill>
            <a:schemeClr val="tx1"/>
          </a:solidFill>
          <a:latin typeface="+mn-lt"/>
          <a:ea typeface="+mn-ea"/>
          <a:cs typeface="+mn-cs"/>
        </a:defRPr>
      </a:lvl1pPr>
      <a:lvl2pPr marL="742697" indent="-285652" algn="l" defTabSz="457045" rtl="0" eaLnBrk="1" latinLnBrk="0" hangingPunct="1">
        <a:spcBef>
          <a:spcPct val="20000"/>
        </a:spcBef>
        <a:buFont typeface="Arial"/>
        <a:buChar char="–"/>
        <a:defRPr sz="2800" kern="1200">
          <a:solidFill>
            <a:schemeClr val="tx1"/>
          </a:solidFill>
          <a:latin typeface="+mn-lt"/>
          <a:ea typeface="+mn-ea"/>
          <a:cs typeface="+mn-cs"/>
        </a:defRPr>
      </a:lvl2pPr>
      <a:lvl3pPr marL="1142610" indent="-228522" algn="l" defTabSz="457045" rtl="0" eaLnBrk="1" latinLnBrk="0" hangingPunct="1">
        <a:spcBef>
          <a:spcPct val="20000"/>
        </a:spcBef>
        <a:buFont typeface="Arial"/>
        <a:buChar char="•"/>
        <a:defRPr sz="2300" kern="1200">
          <a:solidFill>
            <a:schemeClr val="tx1"/>
          </a:solidFill>
          <a:latin typeface="+mn-lt"/>
          <a:ea typeface="+mn-ea"/>
          <a:cs typeface="+mn-cs"/>
        </a:defRPr>
      </a:lvl3pPr>
      <a:lvl4pPr marL="1599653" indent="-228522" algn="l" defTabSz="457045" rtl="0" eaLnBrk="1" latinLnBrk="0" hangingPunct="1">
        <a:spcBef>
          <a:spcPct val="20000"/>
        </a:spcBef>
        <a:buFont typeface="Arial"/>
        <a:buChar char="–"/>
        <a:defRPr sz="2000" kern="1200">
          <a:solidFill>
            <a:schemeClr val="tx1"/>
          </a:solidFill>
          <a:latin typeface="+mn-lt"/>
          <a:ea typeface="+mn-ea"/>
          <a:cs typeface="+mn-cs"/>
        </a:defRPr>
      </a:lvl4pPr>
      <a:lvl5pPr marL="2056698" indent="-228522" algn="l" defTabSz="457045" rtl="0" eaLnBrk="1" latinLnBrk="0" hangingPunct="1">
        <a:spcBef>
          <a:spcPct val="20000"/>
        </a:spcBef>
        <a:buFont typeface="Arial"/>
        <a:buChar char="»"/>
        <a:defRPr sz="2000" kern="1200">
          <a:solidFill>
            <a:schemeClr val="tx1"/>
          </a:solidFill>
          <a:latin typeface="+mn-lt"/>
          <a:ea typeface="+mn-ea"/>
          <a:cs typeface="+mn-cs"/>
        </a:defRPr>
      </a:lvl5pPr>
      <a:lvl6pPr marL="2513742" indent="-228522" algn="l" defTabSz="457045" rtl="0" eaLnBrk="1" latinLnBrk="0" hangingPunct="1">
        <a:spcBef>
          <a:spcPct val="20000"/>
        </a:spcBef>
        <a:buFont typeface="Arial"/>
        <a:buChar char="•"/>
        <a:defRPr sz="2000" kern="1200">
          <a:solidFill>
            <a:schemeClr val="tx1"/>
          </a:solidFill>
          <a:latin typeface="+mn-lt"/>
          <a:ea typeface="+mn-ea"/>
          <a:cs typeface="+mn-cs"/>
        </a:defRPr>
      </a:lvl6pPr>
      <a:lvl7pPr marL="2970786" indent="-228522" algn="l" defTabSz="457045" rtl="0" eaLnBrk="1" latinLnBrk="0" hangingPunct="1">
        <a:spcBef>
          <a:spcPct val="20000"/>
        </a:spcBef>
        <a:buFont typeface="Arial"/>
        <a:buChar char="•"/>
        <a:defRPr sz="2000" kern="1200">
          <a:solidFill>
            <a:schemeClr val="tx1"/>
          </a:solidFill>
          <a:latin typeface="+mn-lt"/>
          <a:ea typeface="+mn-ea"/>
          <a:cs typeface="+mn-cs"/>
        </a:defRPr>
      </a:lvl7pPr>
      <a:lvl8pPr marL="3427830" indent="-228522" algn="l" defTabSz="457045" rtl="0" eaLnBrk="1" latinLnBrk="0" hangingPunct="1">
        <a:spcBef>
          <a:spcPct val="20000"/>
        </a:spcBef>
        <a:buFont typeface="Arial"/>
        <a:buChar char="•"/>
        <a:defRPr sz="2000" kern="1200">
          <a:solidFill>
            <a:schemeClr val="tx1"/>
          </a:solidFill>
          <a:latin typeface="+mn-lt"/>
          <a:ea typeface="+mn-ea"/>
          <a:cs typeface="+mn-cs"/>
        </a:defRPr>
      </a:lvl8pPr>
      <a:lvl9pPr marL="3884874" indent="-228522" algn="l" defTabSz="4570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045" rtl="0" eaLnBrk="1" latinLnBrk="0" hangingPunct="1">
        <a:defRPr sz="1800" kern="1200">
          <a:solidFill>
            <a:schemeClr val="tx1"/>
          </a:solidFill>
          <a:latin typeface="+mn-lt"/>
          <a:ea typeface="+mn-ea"/>
          <a:cs typeface="+mn-cs"/>
        </a:defRPr>
      </a:lvl1pPr>
      <a:lvl2pPr marL="457045" algn="l" defTabSz="457045" rtl="0" eaLnBrk="1" latinLnBrk="0" hangingPunct="1">
        <a:defRPr sz="1800" kern="1200">
          <a:solidFill>
            <a:schemeClr val="tx1"/>
          </a:solidFill>
          <a:latin typeface="+mn-lt"/>
          <a:ea typeface="+mn-ea"/>
          <a:cs typeface="+mn-cs"/>
        </a:defRPr>
      </a:lvl2pPr>
      <a:lvl3pPr marL="914088" algn="l" defTabSz="457045" rtl="0" eaLnBrk="1" latinLnBrk="0" hangingPunct="1">
        <a:defRPr sz="1800" kern="1200">
          <a:solidFill>
            <a:schemeClr val="tx1"/>
          </a:solidFill>
          <a:latin typeface="+mn-lt"/>
          <a:ea typeface="+mn-ea"/>
          <a:cs typeface="+mn-cs"/>
        </a:defRPr>
      </a:lvl3pPr>
      <a:lvl4pPr marL="1371132" algn="l" defTabSz="457045" rtl="0" eaLnBrk="1" latinLnBrk="0" hangingPunct="1">
        <a:defRPr sz="1800" kern="1200">
          <a:solidFill>
            <a:schemeClr val="tx1"/>
          </a:solidFill>
          <a:latin typeface="+mn-lt"/>
          <a:ea typeface="+mn-ea"/>
          <a:cs typeface="+mn-cs"/>
        </a:defRPr>
      </a:lvl4pPr>
      <a:lvl5pPr marL="1828176" algn="l" defTabSz="457045" rtl="0" eaLnBrk="1" latinLnBrk="0" hangingPunct="1">
        <a:defRPr sz="1800" kern="1200">
          <a:solidFill>
            <a:schemeClr val="tx1"/>
          </a:solidFill>
          <a:latin typeface="+mn-lt"/>
          <a:ea typeface="+mn-ea"/>
          <a:cs typeface="+mn-cs"/>
        </a:defRPr>
      </a:lvl5pPr>
      <a:lvl6pPr marL="2285220" algn="l" defTabSz="457045" rtl="0" eaLnBrk="1" latinLnBrk="0" hangingPunct="1">
        <a:defRPr sz="1800" kern="1200">
          <a:solidFill>
            <a:schemeClr val="tx1"/>
          </a:solidFill>
          <a:latin typeface="+mn-lt"/>
          <a:ea typeface="+mn-ea"/>
          <a:cs typeface="+mn-cs"/>
        </a:defRPr>
      </a:lvl6pPr>
      <a:lvl7pPr marL="2742264" algn="l" defTabSz="457045" rtl="0" eaLnBrk="1" latinLnBrk="0" hangingPunct="1">
        <a:defRPr sz="1800" kern="1200">
          <a:solidFill>
            <a:schemeClr val="tx1"/>
          </a:solidFill>
          <a:latin typeface="+mn-lt"/>
          <a:ea typeface="+mn-ea"/>
          <a:cs typeface="+mn-cs"/>
        </a:defRPr>
      </a:lvl7pPr>
      <a:lvl8pPr marL="3199308" algn="l" defTabSz="457045" rtl="0" eaLnBrk="1" latinLnBrk="0" hangingPunct="1">
        <a:defRPr sz="1800" kern="1200">
          <a:solidFill>
            <a:schemeClr val="tx1"/>
          </a:solidFill>
          <a:latin typeface="+mn-lt"/>
          <a:ea typeface="+mn-ea"/>
          <a:cs typeface="+mn-cs"/>
        </a:defRPr>
      </a:lvl8pPr>
      <a:lvl9pPr marL="3656352" algn="l" defTabSz="4570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M_consulting.pdf"/>
          <p:cNvPicPr>
            <a:picLocks noChangeAspect="1"/>
          </p:cNvPicPr>
          <p:nvPr/>
        </p:nvPicPr>
        <p:blipFill rotWithShape="1">
          <a:blip r:embed="rId3" cstate="print">
            <a:extLst>
              <a:ext uri="{28A0092B-C50C-407E-A947-70E740481C1C}">
                <a14:useLocalDpi xmlns="" xmlns:a14="http://schemas.microsoft.com/office/drawing/2010/main" val="0"/>
              </a:ext>
            </a:extLst>
          </a:blip>
          <a:srcRect l="17592" t="41370" r="18514" b="40875"/>
          <a:stretch/>
        </p:blipFill>
        <p:spPr>
          <a:xfrm>
            <a:off x="3525883" y="347929"/>
            <a:ext cx="2571856" cy="1011291"/>
          </a:xfrm>
          <a:prstGeom prst="rect">
            <a:avLst/>
          </a:prstGeom>
        </p:spPr>
      </p:pic>
      <p:sp>
        <p:nvSpPr>
          <p:cNvPr id="3" name="CasellaDiTesto 2"/>
          <p:cNvSpPr txBox="1"/>
          <p:nvPr/>
        </p:nvSpPr>
        <p:spPr>
          <a:xfrm>
            <a:off x="0" y="5673014"/>
            <a:ext cx="9906000" cy="1097704"/>
          </a:xfrm>
          <a:prstGeom prst="rect">
            <a:avLst/>
          </a:prstGeom>
          <a:noFill/>
        </p:spPr>
        <p:txBody>
          <a:bodyPr wrap="square" lIns="91408" tIns="45704" rIns="91408" bIns="45704" rtlCol="0">
            <a:spAutoFit/>
          </a:bodyPr>
          <a:lstStyle/>
          <a:p>
            <a:pPr algn="ctr">
              <a:lnSpc>
                <a:spcPct val="80000"/>
              </a:lnSpc>
            </a:pPr>
            <a:r>
              <a:rPr lang="it-IT" sz="4000" b="1" dirty="0" smtClean="0">
                <a:solidFill>
                  <a:schemeClr val="bg1"/>
                </a:solidFill>
                <a:latin typeface="Arial"/>
                <a:cs typeface="Arial"/>
              </a:rPr>
              <a:t>Le mie 4 vite: </a:t>
            </a:r>
          </a:p>
          <a:p>
            <a:pPr algn="ctr">
              <a:lnSpc>
                <a:spcPct val="80000"/>
              </a:lnSpc>
            </a:pPr>
            <a:r>
              <a:rPr lang="it-IT" sz="4000" b="1" dirty="0" smtClean="0">
                <a:solidFill>
                  <a:schemeClr val="bg1"/>
                </a:solidFill>
                <a:latin typeface="Arial"/>
                <a:cs typeface="Arial"/>
              </a:rPr>
              <a:t>arrivare al successo partendo da zero</a:t>
            </a:r>
            <a:endParaRPr lang="it-IT" sz="4000" b="1" dirty="0">
              <a:solidFill>
                <a:schemeClr val="bg1"/>
              </a:solidFill>
              <a:latin typeface="Arial"/>
              <a:cs typeface="Arial"/>
            </a:endParaRPr>
          </a:p>
        </p:txBody>
      </p:sp>
      <p:pic>
        <p:nvPicPr>
          <p:cNvPr id="5" name="Immagine 3" descr="laurea_mazzucchelli.jpeg"/>
          <p:cNvPicPr>
            <a:picLocks noChangeAspect="1"/>
          </p:cNvPicPr>
          <p:nvPr/>
        </p:nvPicPr>
        <p:blipFill rotWithShape="1">
          <a:blip r:embed="rId4" cstate="print">
            <a:extLst>
              <a:ext uri="{28A0092B-C50C-407E-A947-70E740481C1C}">
                <a14:useLocalDpi xmlns="" xmlns:a14="http://schemas.microsoft.com/office/drawing/2010/main" val="0"/>
              </a:ext>
            </a:extLst>
          </a:blip>
          <a:srcRect l="28324" r="17315" b="13848"/>
          <a:stretch/>
        </p:blipFill>
        <p:spPr>
          <a:xfrm>
            <a:off x="461865" y="1544597"/>
            <a:ext cx="4295650" cy="3897491"/>
          </a:xfrm>
          <a:prstGeom prst="rect">
            <a:avLst/>
          </a:prstGeom>
        </p:spPr>
      </p:pic>
      <p:pic>
        <p:nvPicPr>
          <p:cNvPr id="4" name="Immagine 3" descr="14947872_1208469312531942_4184814761350277898_n.jpg"/>
          <p:cNvPicPr>
            <a:picLocks noChangeAspect="1"/>
          </p:cNvPicPr>
          <p:nvPr/>
        </p:nvPicPr>
        <p:blipFill rotWithShape="1">
          <a:blip r:embed="rId5" cstate="print">
            <a:extLst>
              <a:ext uri="{28A0092B-C50C-407E-A947-70E740481C1C}">
                <a14:useLocalDpi xmlns="" xmlns:a14="http://schemas.microsoft.com/office/drawing/2010/main" val="0"/>
              </a:ext>
            </a:extLst>
          </a:blip>
          <a:srcRect b="43169"/>
          <a:stretch/>
        </p:blipFill>
        <p:spPr>
          <a:xfrm>
            <a:off x="5026833" y="1544597"/>
            <a:ext cx="4572000" cy="3897491"/>
          </a:xfrm>
          <a:prstGeom prst="rect">
            <a:avLst/>
          </a:prstGeom>
        </p:spPr>
      </p:pic>
    </p:spTree>
    <p:extLst>
      <p:ext uri="{BB962C8B-B14F-4D97-AF65-F5344CB8AC3E}">
        <p14:creationId xmlns="" xmlns:p14="http://schemas.microsoft.com/office/powerpoint/2010/main" val="6524271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22031_315613497797_2322622_n.jpg"/>
          <p:cNvPicPr>
            <a:picLocks noChangeAspect="1"/>
          </p:cNvPicPr>
          <p:nvPr/>
        </p:nvPicPr>
        <p:blipFill rotWithShape="1">
          <a:blip r:embed="rId3" cstate="print">
            <a:extLst>
              <a:ext uri="{28A0092B-C50C-407E-A947-70E740481C1C}">
                <a14:useLocalDpi xmlns="" xmlns:a14="http://schemas.microsoft.com/office/drawing/2010/main" val="0"/>
              </a:ext>
            </a:extLst>
          </a:blip>
          <a:srcRect l="1481" t="3982" b="17371"/>
          <a:stretch/>
        </p:blipFill>
        <p:spPr>
          <a:xfrm>
            <a:off x="0" y="4"/>
            <a:ext cx="9906000" cy="5930937"/>
          </a:xfrm>
          <a:prstGeom prst="rect">
            <a:avLst/>
          </a:prstGeom>
        </p:spPr>
      </p:pic>
      <p:sp>
        <p:nvSpPr>
          <p:cNvPr id="6" name="CasellaDiTesto 5"/>
          <p:cNvSpPr txBox="1"/>
          <p:nvPr/>
        </p:nvSpPr>
        <p:spPr>
          <a:xfrm>
            <a:off x="2422639" y="6090854"/>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I primi 5 anni</a:t>
            </a:r>
          </a:p>
        </p:txBody>
      </p:sp>
    </p:spTree>
    <p:extLst>
      <p:ext uri="{BB962C8B-B14F-4D97-AF65-F5344CB8AC3E}">
        <p14:creationId xmlns="" xmlns:p14="http://schemas.microsoft.com/office/powerpoint/2010/main" val="9312246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422639" y="6090854"/>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Inviare cv</a:t>
            </a:r>
            <a:r>
              <a:rPr lang="mr-IN" sz="4000" b="1" dirty="0">
                <a:solidFill>
                  <a:schemeClr val="bg1"/>
                </a:solidFill>
                <a:latin typeface="Arial"/>
                <a:cs typeface="Arial"/>
              </a:rPr>
              <a:t>…</a:t>
            </a:r>
            <a:endParaRPr lang="it-IT" sz="4000" b="1" dirty="0">
              <a:solidFill>
                <a:schemeClr val="bg1"/>
              </a:solidFill>
              <a:latin typeface="Arial"/>
              <a:cs typeface="Arial"/>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4091" t="1669" r="6583" b="4642"/>
          <a:stretch/>
        </p:blipFill>
        <p:spPr>
          <a:xfrm>
            <a:off x="-1" y="103239"/>
            <a:ext cx="9906001" cy="5796116"/>
          </a:xfrm>
          <a:prstGeom prst="rect">
            <a:avLst/>
          </a:prstGeom>
        </p:spPr>
      </p:pic>
    </p:spTree>
    <p:extLst>
      <p:ext uri="{BB962C8B-B14F-4D97-AF65-F5344CB8AC3E}">
        <p14:creationId xmlns="" xmlns:p14="http://schemas.microsoft.com/office/powerpoint/2010/main" val="108002778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945257" y="6001170"/>
            <a:ext cx="8069537" cy="605262"/>
          </a:xfrm>
          <a:prstGeom prst="rect">
            <a:avLst/>
          </a:prstGeom>
          <a:noFill/>
        </p:spPr>
        <p:txBody>
          <a:bodyPr wrap="square" lIns="91408" tIns="45704" rIns="91408" bIns="45704" rtlCol="0">
            <a:spAutoFit/>
          </a:bodyPr>
          <a:lstStyle/>
          <a:p>
            <a:pPr algn="ctr">
              <a:lnSpc>
                <a:spcPct val="80000"/>
              </a:lnSpc>
            </a:pPr>
            <a:r>
              <a:rPr lang="it-IT" sz="4000" b="1" dirty="0">
                <a:solidFill>
                  <a:srgbClr val="FFFFFF"/>
                </a:solidFill>
                <a:latin typeface="Arial"/>
                <a:cs typeface="Arial"/>
              </a:rPr>
              <a:t>Il mio primo lavoro</a:t>
            </a: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732" y="1180263"/>
            <a:ext cx="4881732" cy="3661300"/>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80026" y="1180263"/>
            <a:ext cx="4881733" cy="3661300"/>
          </a:xfrm>
          <a:prstGeom prst="rect">
            <a:avLst/>
          </a:prstGeom>
        </p:spPr>
      </p:pic>
    </p:spTree>
    <p:extLst>
      <p:ext uri="{BB962C8B-B14F-4D97-AF65-F5344CB8AC3E}">
        <p14:creationId xmlns="" xmlns:p14="http://schemas.microsoft.com/office/powerpoint/2010/main" val="178425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b="20993"/>
          <a:stretch/>
        </p:blipFill>
        <p:spPr>
          <a:xfrm>
            <a:off x="0" y="5"/>
            <a:ext cx="9906000" cy="5914103"/>
          </a:xfrm>
          <a:prstGeom prst="rect">
            <a:avLst/>
          </a:prstGeom>
        </p:spPr>
      </p:pic>
    </p:spTree>
    <p:extLst>
      <p:ext uri="{BB962C8B-B14F-4D97-AF65-F5344CB8AC3E}">
        <p14:creationId xmlns="" xmlns:p14="http://schemas.microsoft.com/office/powerpoint/2010/main" val="149993214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71949" y="6105603"/>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Cosa ho imparato a fare del cv</a:t>
            </a:r>
          </a:p>
        </p:txBody>
      </p:sp>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l="3606" t="2657" r="5669" b="3861"/>
          <a:stretch/>
        </p:blipFill>
        <p:spPr>
          <a:xfrm>
            <a:off x="0" y="162233"/>
            <a:ext cx="9906000" cy="5707627"/>
          </a:xfrm>
          <a:prstGeom prst="rect">
            <a:avLst/>
          </a:prstGeom>
        </p:spPr>
      </p:pic>
    </p:spTree>
    <p:extLst>
      <p:ext uri="{BB962C8B-B14F-4D97-AF65-F5344CB8AC3E}">
        <p14:creationId xmlns="" xmlns:p14="http://schemas.microsoft.com/office/powerpoint/2010/main" val="7642400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71949"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L’incontro con </a:t>
            </a:r>
            <a:r>
              <a:rPr lang="it-IT" sz="3600" b="1" dirty="0" err="1">
                <a:solidFill>
                  <a:schemeClr val="bg1"/>
                </a:solidFill>
                <a:latin typeface="Arial"/>
                <a:cs typeface="Arial"/>
              </a:rPr>
              <a:t>Monty</a:t>
            </a:r>
            <a:endParaRPr lang="it-IT" sz="3600" b="1" dirty="0">
              <a:solidFill>
                <a:schemeClr val="bg1"/>
              </a:solidFill>
              <a:latin typeface="Arial"/>
              <a:cs typeface="Arial"/>
            </a:endParaRPr>
          </a:p>
        </p:txBody>
      </p:sp>
      <p:pic>
        <p:nvPicPr>
          <p:cNvPr id="2" name="Immagine 1" descr="16807508_1314139005298305_976490335550583346_n.jpg"/>
          <p:cNvPicPr>
            <a:picLocks noChangeAspect="1"/>
          </p:cNvPicPr>
          <p:nvPr/>
        </p:nvPicPr>
        <p:blipFill rotWithShape="1">
          <a:blip r:embed="rId3" cstate="print">
            <a:extLst>
              <a:ext uri="{28A0092B-C50C-407E-A947-70E740481C1C}">
                <a14:useLocalDpi xmlns="" xmlns:a14="http://schemas.microsoft.com/office/drawing/2010/main" val="0"/>
              </a:ext>
            </a:extLst>
          </a:blip>
          <a:srcRect b="9575"/>
          <a:stretch/>
        </p:blipFill>
        <p:spPr>
          <a:xfrm>
            <a:off x="0" y="4"/>
            <a:ext cx="9906000" cy="5971721"/>
          </a:xfrm>
          <a:prstGeom prst="rect">
            <a:avLst/>
          </a:prstGeom>
        </p:spPr>
      </p:pic>
    </p:spTree>
    <p:extLst>
      <p:ext uri="{BB962C8B-B14F-4D97-AF65-F5344CB8AC3E}">
        <p14:creationId xmlns="" xmlns:p14="http://schemas.microsoft.com/office/powerpoint/2010/main" val="182448762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ego-ph-254975-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37575" b="7041"/>
          <a:stretch/>
        </p:blipFill>
        <p:spPr>
          <a:xfrm>
            <a:off x="0" y="0"/>
            <a:ext cx="9906000" cy="6858000"/>
          </a:xfrm>
          <a:prstGeom prst="rect">
            <a:avLst/>
          </a:prstGeom>
        </p:spPr>
      </p:pic>
      <p:sp>
        <p:nvSpPr>
          <p:cNvPr id="6" name="Rettangolo 5"/>
          <p:cNvSpPr/>
          <p:nvPr/>
        </p:nvSpPr>
        <p:spPr>
          <a:xfrm>
            <a:off x="0" y="5895893"/>
            <a:ext cx="9906000" cy="962111"/>
          </a:xfrm>
          <a:prstGeom prst="rect">
            <a:avLst/>
          </a:prstGeom>
          <a:solidFill>
            <a:srgbClr val="026B71">
              <a:alpha val="59000"/>
            </a:srgbClr>
          </a:solidFill>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algn="ctr"/>
            <a:endParaRPr lang="it-IT">
              <a:solidFill>
                <a:srgbClr val="026B71"/>
              </a:solidFill>
            </a:endParaRPr>
          </a:p>
        </p:txBody>
      </p:sp>
      <p:sp>
        <p:nvSpPr>
          <p:cNvPr id="3" name="CasellaDiTesto 2"/>
          <p:cNvSpPr txBox="1"/>
          <p:nvPr/>
        </p:nvSpPr>
        <p:spPr>
          <a:xfrm>
            <a:off x="0" y="604616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Quello che resta</a:t>
            </a:r>
          </a:p>
        </p:txBody>
      </p:sp>
    </p:spTree>
    <p:extLst>
      <p:ext uri="{BB962C8B-B14F-4D97-AF65-F5344CB8AC3E}">
        <p14:creationId xmlns="" xmlns:p14="http://schemas.microsoft.com/office/powerpoint/2010/main" val="4202624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 y="2498040"/>
            <a:ext cx="9814624" cy="1725886"/>
          </a:xfrm>
          <a:prstGeom prst="rect">
            <a:avLst/>
          </a:prstGeom>
          <a:noFill/>
        </p:spPr>
        <p:txBody>
          <a:bodyPr wrap="square" lIns="84419" tIns="42210" rIns="84419" bIns="42210" rtlCol="0">
            <a:spAutoFit/>
          </a:bodyPr>
          <a:lstStyle/>
          <a:p>
            <a:pPr algn="ctr">
              <a:lnSpc>
                <a:spcPct val="80000"/>
              </a:lnSpc>
            </a:pPr>
            <a:r>
              <a:rPr lang="it-IT" sz="4442" dirty="0" smtClean="0">
                <a:solidFill>
                  <a:schemeClr val="bg1"/>
                </a:solidFill>
                <a:latin typeface="Arial"/>
                <a:cs typeface="Arial"/>
              </a:rPr>
              <a:t>1</a:t>
            </a:r>
          </a:p>
          <a:p>
            <a:pPr algn="ctr">
              <a:lnSpc>
                <a:spcPct val="80000"/>
              </a:lnSpc>
            </a:pPr>
            <a:r>
              <a:rPr lang="it-IT" sz="4442" dirty="0" smtClean="0">
                <a:solidFill>
                  <a:schemeClr val="bg1"/>
                </a:solidFill>
                <a:latin typeface="Arial"/>
                <a:cs typeface="Arial"/>
              </a:rPr>
              <a:t>Concentrati sul significato</a:t>
            </a:r>
          </a:p>
          <a:p>
            <a:pPr algn="ctr">
              <a:lnSpc>
                <a:spcPct val="80000"/>
              </a:lnSpc>
            </a:pPr>
            <a:r>
              <a:rPr lang="it-IT" sz="4442" dirty="0" smtClean="0">
                <a:solidFill>
                  <a:schemeClr val="bg1"/>
                </a:solidFill>
                <a:latin typeface="Arial"/>
                <a:cs typeface="Arial"/>
              </a:rPr>
              <a:t>Non sulla felicità</a:t>
            </a:r>
            <a:endParaRPr lang="it-IT" sz="4442"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2" y="756673"/>
            <a:ext cx="1862031" cy="585480"/>
          </a:xfrm>
          <a:prstGeom prst="rect">
            <a:avLst/>
          </a:prstGeom>
        </p:spPr>
      </p:pic>
    </p:spTree>
    <p:extLst>
      <p:ext uri="{BB962C8B-B14F-4D97-AF65-F5344CB8AC3E}">
        <p14:creationId xmlns="" xmlns:p14="http://schemas.microsoft.com/office/powerpoint/2010/main" val="42010046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4"/>
          <p:cNvSpPr txBox="1">
            <a:spLocks/>
          </p:cNvSpPr>
          <p:nvPr/>
        </p:nvSpPr>
        <p:spPr>
          <a:xfrm>
            <a:off x="688172" y="2933060"/>
            <a:ext cx="8603069" cy="2081015"/>
          </a:xfrm>
          <a:prstGeom prst="rect">
            <a:avLst/>
          </a:prstGeom>
        </p:spPr>
        <p:txBody>
          <a:bodyPr vert="horz" lIns="84419" tIns="42210" rIns="84419" bIns="4221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67" dirty="0" err="1">
                <a:latin typeface="Arial" charset="0"/>
                <a:ea typeface="Arial" charset="0"/>
                <a:cs typeface="Arial" charset="0"/>
              </a:rPr>
              <a:t>Alcuni</a:t>
            </a:r>
            <a:r>
              <a:rPr lang="en-US" sz="2167" dirty="0">
                <a:latin typeface="Arial" charset="0"/>
                <a:ea typeface="Arial" charset="0"/>
                <a:cs typeface="Arial" charset="0"/>
              </a:rPr>
              <a:t> </a:t>
            </a:r>
            <a:r>
              <a:rPr lang="en-US" sz="2167" dirty="0" err="1">
                <a:latin typeface="Arial" charset="0"/>
                <a:ea typeface="Arial" charset="0"/>
                <a:cs typeface="Arial" charset="0"/>
              </a:rPr>
              <a:t>adolescenti</a:t>
            </a:r>
            <a:r>
              <a:rPr lang="en-US" sz="2167" dirty="0">
                <a:latin typeface="Arial" charset="0"/>
                <a:ea typeface="Arial" charset="0"/>
                <a:cs typeface="Arial" charset="0"/>
              </a:rPr>
              <a:t> </a:t>
            </a:r>
            <a:r>
              <a:rPr lang="en-US" sz="2167" dirty="0" err="1">
                <a:latin typeface="Arial" charset="0"/>
                <a:ea typeface="Arial" charset="0"/>
                <a:cs typeface="Arial" charset="0"/>
              </a:rPr>
              <a:t>vengono</a:t>
            </a:r>
            <a:r>
              <a:rPr lang="en-US" sz="2167" dirty="0">
                <a:latin typeface="Arial" charset="0"/>
                <a:ea typeface="Arial" charset="0"/>
                <a:cs typeface="Arial" charset="0"/>
              </a:rPr>
              <a:t> </a:t>
            </a:r>
            <a:r>
              <a:rPr lang="en-US" sz="2167" dirty="0" err="1">
                <a:latin typeface="Arial" charset="0"/>
                <a:ea typeface="Arial" charset="0"/>
                <a:cs typeface="Arial" charset="0"/>
              </a:rPr>
              <a:t>monitorati</a:t>
            </a:r>
            <a:r>
              <a:rPr lang="en-US" sz="2167" dirty="0">
                <a:latin typeface="Arial" charset="0"/>
                <a:ea typeface="Arial" charset="0"/>
                <a:cs typeface="Arial" charset="0"/>
              </a:rPr>
              <a:t> </a:t>
            </a:r>
            <a:r>
              <a:rPr lang="en-US" sz="2167" dirty="0" err="1">
                <a:latin typeface="Arial" charset="0"/>
                <a:ea typeface="Arial" charset="0"/>
                <a:cs typeface="Arial" charset="0"/>
              </a:rPr>
              <a:t>nel</a:t>
            </a:r>
            <a:r>
              <a:rPr lang="en-US" sz="2167" dirty="0">
                <a:latin typeface="Arial" charset="0"/>
                <a:ea typeface="Arial" charset="0"/>
                <a:cs typeface="Arial" charset="0"/>
              </a:rPr>
              <a:t> </a:t>
            </a:r>
            <a:r>
              <a:rPr lang="en-US" sz="2167" dirty="0" err="1">
                <a:latin typeface="Arial" charset="0"/>
                <a:ea typeface="Arial" charset="0"/>
                <a:cs typeface="Arial" charset="0"/>
              </a:rPr>
              <a:t>corso</a:t>
            </a:r>
            <a:r>
              <a:rPr lang="en-US" sz="2167" dirty="0">
                <a:latin typeface="Arial" charset="0"/>
                <a:ea typeface="Arial" charset="0"/>
                <a:cs typeface="Arial" charset="0"/>
              </a:rPr>
              <a:t> di 365 </a:t>
            </a:r>
            <a:r>
              <a:rPr lang="en-US" sz="2167" dirty="0" err="1">
                <a:latin typeface="Arial" charset="0"/>
                <a:ea typeface="Arial" charset="0"/>
                <a:cs typeface="Arial" charset="0"/>
              </a:rPr>
              <a:t>giorni</a:t>
            </a:r>
            <a:r>
              <a:rPr lang="en-US" sz="2167" dirty="0">
                <a:latin typeface="Arial" charset="0"/>
                <a:ea typeface="Arial" charset="0"/>
                <a:cs typeface="Arial" charset="0"/>
              </a:rPr>
              <a:t>, </a:t>
            </a:r>
            <a:br>
              <a:rPr lang="en-US" sz="2167" dirty="0">
                <a:latin typeface="Arial" charset="0"/>
                <a:ea typeface="Arial" charset="0"/>
                <a:cs typeface="Arial" charset="0"/>
              </a:rPr>
            </a:br>
            <a:r>
              <a:rPr lang="en-US" sz="2167" dirty="0" smtClean="0">
                <a:latin typeface="Arial" charset="0"/>
                <a:ea typeface="Arial" charset="0"/>
                <a:cs typeface="Arial" charset="0"/>
              </a:rPr>
              <a:t>e </a:t>
            </a:r>
            <a:r>
              <a:rPr lang="en-US" sz="2167" dirty="0" err="1">
                <a:latin typeface="Arial" charset="0"/>
                <a:ea typeface="Arial" charset="0"/>
                <a:cs typeface="Arial" charset="0"/>
              </a:rPr>
              <a:t>classificati</a:t>
            </a:r>
            <a:r>
              <a:rPr lang="en-US" sz="2167" dirty="0">
                <a:latin typeface="Arial" charset="0"/>
                <a:ea typeface="Arial" charset="0"/>
                <a:cs typeface="Arial" charset="0"/>
              </a:rPr>
              <a:t> in 2 </a:t>
            </a:r>
            <a:r>
              <a:rPr lang="en-US" sz="2167" dirty="0" err="1">
                <a:latin typeface="Arial" charset="0"/>
                <a:ea typeface="Arial" charset="0"/>
                <a:cs typeface="Arial" charset="0"/>
              </a:rPr>
              <a:t>gruppi</a:t>
            </a:r>
            <a:r>
              <a:rPr lang="en-US" sz="2167" dirty="0">
                <a:latin typeface="Arial" charset="0"/>
                <a:ea typeface="Arial" charset="0"/>
                <a:cs typeface="Arial" charset="0"/>
              </a:rPr>
              <a:t>.</a:t>
            </a:r>
          </a:p>
          <a:p>
            <a:pPr algn="ctr"/>
            <a:r>
              <a:rPr lang="en-US" sz="2167" dirty="0" err="1">
                <a:latin typeface="Arial" charset="0"/>
                <a:ea typeface="Arial" charset="0"/>
                <a:cs typeface="Arial" charset="0"/>
              </a:rPr>
              <a:t>Quelli</a:t>
            </a:r>
            <a:r>
              <a:rPr lang="en-US" sz="2167" dirty="0">
                <a:latin typeface="Arial" charset="0"/>
                <a:ea typeface="Arial" charset="0"/>
                <a:cs typeface="Arial" charset="0"/>
              </a:rPr>
              <a:t> </a:t>
            </a:r>
            <a:r>
              <a:rPr lang="en-US" sz="2167" dirty="0" err="1">
                <a:latin typeface="Arial" charset="0"/>
                <a:ea typeface="Arial" charset="0"/>
                <a:cs typeface="Arial" charset="0"/>
              </a:rPr>
              <a:t>improntati</a:t>
            </a:r>
            <a:r>
              <a:rPr lang="en-US" sz="2167" dirty="0">
                <a:latin typeface="Arial" charset="0"/>
                <a:ea typeface="Arial" charset="0"/>
                <a:cs typeface="Arial" charset="0"/>
              </a:rPr>
              <a:t> </a:t>
            </a:r>
            <a:r>
              <a:rPr lang="en-US" sz="2167" dirty="0" err="1">
                <a:latin typeface="Arial" charset="0"/>
                <a:ea typeface="Arial" charset="0"/>
                <a:cs typeface="Arial" charset="0"/>
              </a:rPr>
              <a:t>alla</a:t>
            </a:r>
            <a:r>
              <a:rPr lang="en-US" sz="2167" dirty="0">
                <a:latin typeface="Arial" charset="0"/>
                <a:ea typeface="Arial" charset="0"/>
                <a:cs typeface="Arial" charset="0"/>
              </a:rPr>
              <a:t> </a:t>
            </a:r>
            <a:r>
              <a:rPr lang="en-US" sz="2167" dirty="0" err="1">
                <a:latin typeface="Arial" charset="0"/>
                <a:ea typeface="Arial" charset="0"/>
                <a:cs typeface="Arial" charset="0"/>
              </a:rPr>
              <a:t>ricerca</a:t>
            </a:r>
            <a:r>
              <a:rPr lang="en-US" sz="2167" dirty="0">
                <a:latin typeface="Arial" charset="0"/>
                <a:ea typeface="Arial" charset="0"/>
                <a:cs typeface="Arial" charset="0"/>
              </a:rPr>
              <a:t> </a:t>
            </a:r>
            <a:r>
              <a:rPr lang="en-US" sz="2167" dirty="0" err="1">
                <a:latin typeface="Arial" charset="0"/>
                <a:ea typeface="Arial" charset="0"/>
                <a:cs typeface="Arial" charset="0"/>
              </a:rPr>
              <a:t>della</a:t>
            </a:r>
            <a:r>
              <a:rPr lang="en-US" sz="2167" dirty="0">
                <a:latin typeface="Arial" charset="0"/>
                <a:ea typeface="Arial" charset="0"/>
                <a:cs typeface="Arial" charset="0"/>
              </a:rPr>
              <a:t> </a:t>
            </a:r>
            <a:r>
              <a:rPr lang="en-US" sz="2167" dirty="0" err="1">
                <a:latin typeface="Arial" charset="0"/>
                <a:ea typeface="Arial" charset="0"/>
                <a:cs typeface="Arial" charset="0"/>
              </a:rPr>
              <a:t>felicità</a:t>
            </a:r>
            <a:r>
              <a:rPr lang="en-US" sz="2167" dirty="0">
                <a:latin typeface="Arial" charset="0"/>
                <a:ea typeface="Arial" charset="0"/>
                <a:cs typeface="Arial" charset="0"/>
              </a:rPr>
              <a:t> e del </a:t>
            </a:r>
            <a:r>
              <a:rPr lang="en-US" sz="2167" dirty="0" err="1">
                <a:latin typeface="Arial" charset="0"/>
                <a:ea typeface="Arial" charset="0"/>
                <a:cs typeface="Arial" charset="0"/>
              </a:rPr>
              <a:t>piacere</a:t>
            </a:r>
            <a:r>
              <a:rPr lang="en-US" sz="2167" dirty="0">
                <a:latin typeface="Arial" charset="0"/>
                <a:ea typeface="Arial" charset="0"/>
                <a:cs typeface="Arial" charset="0"/>
              </a:rPr>
              <a:t> in </a:t>
            </a:r>
            <a:r>
              <a:rPr lang="en-US" sz="2167" dirty="0" err="1">
                <a:latin typeface="Arial" charset="0"/>
                <a:ea typeface="Arial" charset="0"/>
                <a:cs typeface="Arial" charset="0"/>
              </a:rPr>
              <a:t>maniera</a:t>
            </a:r>
            <a:r>
              <a:rPr lang="en-US" sz="2167" dirty="0">
                <a:latin typeface="Arial" charset="0"/>
                <a:ea typeface="Arial" charset="0"/>
                <a:cs typeface="Arial" charset="0"/>
              </a:rPr>
              <a:t> </a:t>
            </a:r>
            <a:r>
              <a:rPr lang="en-US" sz="2167" dirty="0" err="1">
                <a:latin typeface="Arial" charset="0"/>
                <a:ea typeface="Arial" charset="0"/>
                <a:cs typeface="Arial" charset="0"/>
              </a:rPr>
              <a:t>egoistica</a:t>
            </a:r>
            <a:r>
              <a:rPr lang="en-US" sz="2167" dirty="0">
                <a:latin typeface="Arial" charset="0"/>
                <a:ea typeface="Arial" charset="0"/>
                <a:cs typeface="Arial" charset="0"/>
              </a:rPr>
              <a:t> e </a:t>
            </a:r>
            <a:r>
              <a:rPr lang="en-US" sz="2167" dirty="0" err="1" smtClean="0">
                <a:latin typeface="Arial" charset="0"/>
                <a:ea typeface="Arial" charset="0"/>
                <a:cs typeface="Arial" charset="0"/>
              </a:rPr>
              <a:t>istantanea</a:t>
            </a:r>
            <a:r>
              <a:rPr lang="en-US" sz="2167" dirty="0" smtClean="0">
                <a:latin typeface="Arial" charset="0"/>
                <a:ea typeface="Arial" charset="0"/>
                <a:cs typeface="Arial" charset="0"/>
              </a:rPr>
              <a:t>;</a:t>
            </a:r>
            <a:endParaRPr lang="en-US" sz="2167" dirty="0">
              <a:latin typeface="Arial" charset="0"/>
              <a:ea typeface="Arial" charset="0"/>
              <a:cs typeface="Arial" charset="0"/>
            </a:endParaRPr>
          </a:p>
          <a:p>
            <a:pPr algn="ctr"/>
            <a:r>
              <a:rPr lang="en-US" sz="2167" dirty="0" err="1">
                <a:latin typeface="Arial" charset="0"/>
                <a:ea typeface="Arial" charset="0"/>
                <a:cs typeface="Arial" charset="0"/>
              </a:rPr>
              <a:t>Quelli</a:t>
            </a:r>
            <a:r>
              <a:rPr lang="en-US" sz="2167" dirty="0">
                <a:latin typeface="Arial" charset="0"/>
                <a:ea typeface="Arial" charset="0"/>
                <a:cs typeface="Arial" charset="0"/>
              </a:rPr>
              <a:t> </a:t>
            </a:r>
            <a:r>
              <a:rPr lang="en-US" sz="2167" dirty="0" err="1" smtClean="0">
                <a:latin typeface="Arial" charset="0"/>
                <a:ea typeface="Arial" charset="0"/>
                <a:cs typeface="Arial" charset="0"/>
              </a:rPr>
              <a:t>che</a:t>
            </a:r>
            <a:r>
              <a:rPr lang="en-US" sz="2167" dirty="0" smtClean="0">
                <a:latin typeface="Arial" charset="0"/>
                <a:ea typeface="Arial" charset="0"/>
                <a:cs typeface="Arial" charset="0"/>
              </a:rPr>
              <a:t> </a:t>
            </a:r>
            <a:r>
              <a:rPr lang="en-US" sz="2167" dirty="0" err="1" smtClean="0">
                <a:latin typeface="Arial" charset="0"/>
                <a:ea typeface="Arial" charset="0"/>
                <a:cs typeface="Arial" charset="0"/>
              </a:rPr>
              <a:t>vogliono</a:t>
            </a:r>
            <a:r>
              <a:rPr lang="en-US" sz="2167" dirty="0" smtClean="0">
                <a:latin typeface="Arial" charset="0"/>
                <a:ea typeface="Arial" charset="0"/>
                <a:cs typeface="Arial" charset="0"/>
              </a:rPr>
              <a:t> dare un </a:t>
            </a:r>
            <a:r>
              <a:rPr lang="en-US" sz="2167" dirty="0" err="1">
                <a:latin typeface="Arial" charset="0"/>
                <a:ea typeface="Arial" charset="0"/>
                <a:cs typeface="Arial" charset="0"/>
              </a:rPr>
              <a:t>contributo</a:t>
            </a:r>
            <a:r>
              <a:rPr lang="en-US" sz="2167" dirty="0">
                <a:latin typeface="Arial" charset="0"/>
                <a:ea typeface="Arial" charset="0"/>
                <a:cs typeface="Arial" charset="0"/>
              </a:rPr>
              <a:t> </a:t>
            </a:r>
            <a:r>
              <a:rPr lang="en-US" sz="2167" dirty="0" err="1">
                <a:latin typeface="Arial" charset="0"/>
                <a:ea typeface="Arial" charset="0"/>
                <a:cs typeface="Arial" charset="0"/>
              </a:rPr>
              <a:t>alla</a:t>
            </a:r>
            <a:r>
              <a:rPr lang="en-US" sz="2167" dirty="0">
                <a:latin typeface="Arial" charset="0"/>
                <a:ea typeface="Arial" charset="0"/>
                <a:cs typeface="Arial" charset="0"/>
              </a:rPr>
              <a:t> </a:t>
            </a:r>
            <a:r>
              <a:rPr lang="en-US" sz="2167" dirty="0" err="1">
                <a:latin typeface="Arial" charset="0"/>
                <a:ea typeface="Arial" charset="0"/>
                <a:cs typeface="Arial" charset="0"/>
              </a:rPr>
              <a:t>comunità</a:t>
            </a:r>
            <a:r>
              <a:rPr lang="en-US" sz="2167" dirty="0">
                <a:latin typeface="Arial" charset="0"/>
                <a:ea typeface="Arial" charset="0"/>
                <a:cs typeface="Arial" charset="0"/>
              </a:rPr>
              <a:t>, e </a:t>
            </a:r>
            <a:r>
              <a:rPr lang="en-US" sz="2167" dirty="0" err="1">
                <a:latin typeface="Arial" charset="0"/>
                <a:ea typeface="Arial" charset="0"/>
                <a:cs typeface="Arial" charset="0"/>
              </a:rPr>
              <a:t>quindi</a:t>
            </a:r>
            <a:r>
              <a:rPr lang="en-US" sz="2167" dirty="0">
                <a:latin typeface="Arial" charset="0"/>
                <a:ea typeface="Arial" charset="0"/>
                <a:cs typeface="Arial" charset="0"/>
              </a:rPr>
              <a:t> </a:t>
            </a:r>
            <a:r>
              <a:rPr lang="en-US" sz="2167" dirty="0" err="1" smtClean="0">
                <a:latin typeface="Arial" charset="0"/>
                <a:ea typeface="Arial" charset="0"/>
                <a:cs typeface="Arial" charset="0"/>
              </a:rPr>
              <a:t>sono</a:t>
            </a:r>
            <a:r>
              <a:rPr lang="en-US" sz="2167" dirty="0" smtClean="0">
                <a:latin typeface="Arial" charset="0"/>
                <a:ea typeface="Arial" charset="0"/>
                <a:cs typeface="Arial" charset="0"/>
              </a:rPr>
              <a:t> </a:t>
            </a:r>
            <a:r>
              <a:rPr lang="en-US" sz="2167" dirty="0" err="1" smtClean="0">
                <a:latin typeface="Arial" charset="0"/>
                <a:ea typeface="Arial" charset="0"/>
                <a:cs typeface="Arial" charset="0"/>
              </a:rPr>
              <a:t>improntati</a:t>
            </a:r>
            <a:r>
              <a:rPr lang="en-US" sz="2167" dirty="0" smtClean="0">
                <a:latin typeface="Arial" charset="0"/>
                <a:ea typeface="Arial" charset="0"/>
                <a:cs typeface="Arial" charset="0"/>
              </a:rPr>
              <a:t> </a:t>
            </a:r>
            <a:r>
              <a:rPr lang="en-US" sz="2167" dirty="0" err="1">
                <a:latin typeface="Arial" charset="0"/>
                <a:ea typeface="Arial" charset="0"/>
                <a:cs typeface="Arial" charset="0"/>
              </a:rPr>
              <a:t>alla</a:t>
            </a:r>
            <a:r>
              <a:rPr lang="en-US" sz="2167" dirty="0">
                <a:latin typeface="Arial" charset="0"/>
                <a:ea typeface="Arial" charset="0"/>
                <a:cs typeface="Arial" charset="0"/>
              </a:rPr>
              <a:t> </a:t>
            </a:r>
            <a:r>
              <a:rPr lang="en-US" sz="2167" dirty="0" err="1">
                <a:latin typeface="Arial" charset="0"/>
                <a:ea typeface="Arial" charset="0"/>
                <a:cs typeface="Arial" charset="0"/>
              </a:rPr>
              <a:t>ricerca</a:t>
            </a:r>
            <a:r>
              <a:rPr lang="en-US" sz="2167" dirty="0">
                <a:latin typeface="Arial" charset="0"/>
                <a:ea typeface="Arial" charset="0"/>
                <a:cs typeface="Arial" charset="0"/>
              </a:rPr>
              <a:t> di un </a:t>
            </a:r>
            <a:r>
              <a:rPr lang="en-US" sz="2167" dirty="0" err="1">
                <a:latin typeface="Arial" charset="0"/>
                <a:ea typeface="Arial" charset="0"/>
                <a:cs typeface="Arial" charset="0"/>
              </a:rPr>
              <a:t>significato</a:t>
            </a:r>
            <a:r>
              <a:rPr lang="en-US" sz="2167" dirty="0">
                <a:latin typeface="Arial" charset="0"/>
                <a:ea typeface="Arial" charset="0"/>
                <a:cs typeface="Arial" charset="0"/>
              </a:rPr>
              <a:t> </a:t>
            </a:r>
            <a:r>
              <a:rPr lang="en-US" sz="2167" dirty="0" err="1" smtClean="0">
                <a:latin typeface="Arial" charset="0"/>
                <a:ea typeface="Arial" charset="0"/>
                <a:cs typeface="Arial" charset="0"/>
              </a:rPr>
              <a:t>profondo</a:t>
            </a:r>
            <a:r>
              <a:rPr lang="en-US" sz="2167" dirty="0" smtClean="0">
                <a:latin typeface="Arial" charset="0"/>
                <a:ea typeface="Arial" charset="0"/>
                <a:cs typeface="Arial" charset="0"/>
              </a:rPr>
              <a:t>;</a:t>
            </a:r>
            <a:endParaRPr lang="en-US" sz="2167" dirty="0">
              <a:latin typeface="Arial" charset="0"/>
              <a:ea typeface="Arial" charset="0"/>
              <a:cs typeface="Arial" charset="0"/>
            </a:endParaRPr>
          </a:p>
        </p:txBody>
      </p:sp>
      <p:sp>
        <p:nvSpPr>
          <p:cNvPr id="9" name="Segnaposto testo 4"/>
          <p:cNvSpPr txBox="1">
            <a:spLocks/>
          </p:cNvSpPr>
          <p:nvPr/>
        </p:nvSpPr>
        <p:spPr>
          <a:xfrm>
            <a:off x="934001" y="1503229"/>
            <a:ext cx="8367823" cy="1142880"/>
          </a:xfrm>
          <a:prstGeom prst="rect">
            <a:avLst/>
          </a:prstGeom>
        </p:spPr>
        <p:txBody>
          <a:bodyPr vert="horz" lIns="84419" tIns="42210" rIns="84419" bIns="4221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42" dirty="0" err="1">
                <a:latin typeface="Arial" charset="0"/>
                <a:ea typeface="Arial" charset="0"/>
                <a:cs typeface="Arial" charset="0"/>
              </a:rPr>
              <a:t>Significato</a:t>
            </a:r>
            <a:r>
              <a:rPr lang="en-US" sz="4442" dirty="0">
                <a:latin typeface="Arial" charset="0"/>
                <a:ea typeface="Arial" charset="0"/>
                <a:cs typeface="Arial" charset="0"/>
              </a:rPr>
              <a:t>, </a:t>
            </a:r>
            <a:r>
              <a:rPr lang="en-US" sz="4442" dirty="0" err="1">
                <a:latin typeface="Arial" charset="0"/>
                <a:ea typeface="Arial" charset="0"/>
                <a:cs typeface="Arial" charset="0"/>
              </a:rPr>
              <a:t>felicità</a:t>
            </a:r>
            <a:r>
              <a:rPr lang="en-US" sz="4442" dirty="0">
                <a:latin typeface="Arial" charset="0"/>
                <a:ea typeface="Arial" charset="0"/>
                <a:cs typeface="Arial" charset="0"/>
              </a:rPr>
              <a:t> e stress</a:t>
            </a:r>
          </a:p>
          <a:p>
            <a:pPr marL="0" indent="0" algn="ctr">
              <a:buNone/>
            </a:pPr>
            <a:r>
              <a:rPr lang="en-US" sz="2167" dirty="0">
                <a:latin typeface="Arial" charset="0"/>
                <a:ea typeface="Arial" charset="0"/>
                <a:cs typeface="Arial" charset="0"/>
              </a:rPr>
              <a:t>Journal of Positive Psychology, 2014</a:t>
            </a:r>
          </a:p>
        </p:txBody>
      </p:sp>
    </p:spTree>
    <p:extLst>
      <p:ext uri="{BB962C8B-B14F-4D97-AF65-F5344CB8AC3E}">
        <p14:creationId xmlns="" xmlns:p14="http://schemas.microsoft.com/office/powerpoint/2010/main" val="3944903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 y="2310716"/>
            <a:ext cx="9906000" cy="2272766"/>
          </a:xfrm>
          <a:prstGeom prst="rect">
            <a:avLst/>
          </a:prstGeom>
          <a:noFill/>
        </p:spPr>
        <p:txBody>
          <a:bodyPr wrap="square" lIns="84419" tIns="42210" rIns="84419" bIns="42210" rtlCol="0">
            <a:spAutoFit/>
          </a:bodyPr>
          <a:lstStyle/>
          <a:p>
            <a:pPr algn="ctr">
              <a:lnSpc>
                <a:spcPct val="80000"/>
              </a:lnSpc>
            </a:pPr>
            <a:r>
              <a:rPr lang="it-IT" sz="4442" dirty="0">
                <a:solidFill>
                  <a:schemeClr val="bg1"/>
                </a:solidFill>
                <a:latin typeface="Arial"/>
                <a:cs typeface="Arial"/>
              </a:rPr>
              <a:t>Chi cercava piacere e felicità in maniera egoistica, </a:t>
            </a:r>
            <a:endParaRPr lang="it-IT" sz="4442" dirty="0" smtClean="0">
              <a:solidFill>
                <a:schemeClr val="bg1"/>
              </a:solidFill>
              <a:latin typeface="Arial"/>
              <a:cs typeface="Arial"/>
            </a:endParaRPr>
          </a:p>
          <a:p>
            <a:pPr algn="ctr">
              <a:lnSpc>
                <a:spcPct val="80000"/>
              </a:lnSpc>
            </a:pPr>
            <a:r>
              <a:rPr lang="it-IT" sz="4442" dirty="0" smtClean="0">
                <a:solidFill>
                  <a:schemeClr val="bg1"/>
                </a:solidFill>
                <a:latin typeface="Arial"/>
                <a:cs typeface="Arial"/>
              </a:rPr>
              <a:t>mostrava </a:t>
            </a:r>
            <a:r>
              <a:rPr lang="it-IT" sz="4442" dirty="0">
                <a:solidFill>
                  <a:schemeClr val="bg1"/>
                </a:solidFill>
                <a:latin typeface="Arial"/>
                <a:cs typeface="Arial"/>
              </a:rPr>
              <a:t>maggiori livelli di depressione</a:t>
            </a:r>
            <a:r>
              <a:rPr lang="it-IT" sz="4442" dirty="0" smtClean="0">
                <a:solidFill>
                  <a:schemeClr val="bg1"/>
                </a:solidFill>
                <a:latin typeface="Arial"/>
                <a:cs typeface="Arial"/>
              </a:rPr>
              <a:t>.</a:t>
            </a:r>
            <a:endParaRPr lang="it-IT" sz="4442"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2" y="756673"/>
            <a:ext cx="1862031" cy="585480"/>
          </a:xfrm>
          <a:prstGeom prst="rect">
            <a:avLst/>
          </a:prstGeom>
        </p:spPr>
      </p:pic>
    </p:spTree>
    <p:extLst>
      <p:ext uri="{BB962C8B-B14F-4D97-AF65-F5344CB8AC3E}">
        <p14:creationId xmlns="" xmlns:p14="http://schemas.microsoft.com/office/powerpoint/2010/main" val="7798103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M_consulting.pdf"/>
          <p:cNvPicPr>
            <a:picLocks noChangeAspect="1"/>
          </p:cNvPicPr>
          <p:nvPr/>
        </p:nvPicPr>
        <p:blipFill rotWithShape="1">
          <a:blip r:embed="rId3" cstate="print">
            <a:extLst>
              <a:ext uri="{28A0092B-C50C-407E-A947-70E740481C1C}">
                <a14:useLocalDpi xmlns="" xmlns:a14="http://schemas.microsoft.com/office/drawing/2010/main" val="0"/>
              </a:ext>
            </a:extLst>
          </a:blip>
          <a:srcRect l="17592" t="41370" r="18514" b="40875"/>
          <a:stretch/>
        </p:blipFill>
        <p:spPr>
          <a:xfrm>
            <a:off x="7334147" y="5846709"/>
            <a:ext cx="2571856" cy="1011291"/>
          </a:xfrm>
          <a:prstGeom prst="rect">
            <a:avLst/>
          </a:prstGeom>
        </p:spPr>
      </p:pic>
      <p:pic>
        <p:nvPicPr>
          <p:cNvPr id="5" name="Picture 4"/>
          <p:cNvPicPr>
            <a:picLocks noChangeAspect="1"/>
          </p:cNvPicPr>
          <p:nvPr/>
        </p:nvPicPr>
        <p:blipFill rotWithShape="1">
          <a:blip r:embed="rId4" cstate="print">
            <a:extLst>
              <a:ext uri="{28A0092B-C50C-407E-A947-70E740481C1C}">
                <a14:useLocalDpi xmlns="" xmlns:a14="http://schemas.microsoft.com/office/drawing/2010/main" val="0"/>
              </a:ext>
            </a:extLst>
          </a:blip>
          <a:srcRect l="4860" r="3273"/>
          <a:stretch/>
        </p:blipFill>
        <p:spPr>
          <a:xfrm>
            <a:off x="-1" y="-1"/>
            <a:ext cx="9906001" cy="6858001"/>
          </a:xfrm>
          <a:prstGeom prst="rect">
            <a:avLst/>
          </a:prstGeom>
        </p:spPr>
      </p:pic>
    </p:spTree>
    <p:extLst>
      <p:ext uri="{BB962C8B-B14F-4D97-AF65-F5344CB8AC3E}">
        <p14:creationId xmlns="" xmlns:p14="http://schemas.microsoft.com/office/powerpoint/2010/main" val="2868899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581650"/>
            <a:ext cx="9905999" cy="2272766"/>
          </a:xfrm>
          <a:prstGeom prst="rect">
            <a:avLst/>
          </a:prstGeom>
          <a:noFill/>
        </p:spPr>
        <p:txBody>
          <a:bodyPr wrap="square" lIns="84419" tIns="42210" rIns="84419" bIns="42210" rtlCol="0">
            <a:spAutoFit/>
          </a:bodyPr>
          <a:lstStyle/>
          <a:p>
            <a:pPr algn="ctr">
              <a:lnSpc>
                <a:spcPct val="80000"/>
              </a:lnSpc>
            </a:pPr>
            <a:r>
              <a:rPr lang="it-IT" sz="4442" dirty="0">
                <a:solidFill>
                  <a:schemeClr val="bg1"/>
                </a:solidFill>
                <a:latin typeface="Arial"/>
                <a:cs typeface="Arial"/>
              </a:rPr>
              <a:t>E’ la ricerca del significato </a:t>
            </a:r>
            <a:endParaRPr lang="it-IT" sz="4442" dirty="0" smtClean="0">
              <a:solidFill>
                <a:schemeClr val="bg1"/>
              </a:solidFill>
              <a:latin typeface="Arial"/>
              <a:cs typeface="Arial"/>
            </a:endParaRPr>
          </a:p>
          <a:p>
            <a:pPr algn="ctr">
              <a:lnSpc>
                <a:spcPct val="80000"/>
              </a:lnSpc>
            </a:pPr>
            <a:r>
              <a:rPr lang="it-IT" sz="4442" dirty="0" smtClean="0">
                <a:solidFill>
                  <a:schemeClr val="bg1"/>
                </a:solidFill>
                <a:latin typeface="Arial"/>
                <a:cs typeface="Arial"/>
              </a:rPr>
              <a:t>in </a:t>
            </a:r>
            <a:r>
              <a:rPr lang="it-IT" sz="4442" dirty="0">
                <a:solidFill>
                  <a:schemeClr val="bg1"/>
                </a:solidFill>
                <a:latin typeface="Arial"/>
                <a:cs typeface="Arial"/>
              </a:rPr>
              <a:t>ciò che fai, </a:t>
            </a:r>
            <a:endParaRPr lang="it-IT" sz="4442" dirty="0" smtClean="0">
              <a:solidFill>
                <a:schemeClr val="bg1"/>
              </a:solidFill>
              <a:latin typeface="Arial"/>
              <a:cs typeface="Arial"/>
            </a:endParaRPr>
          </a:p>
          <a:p>
            <a:pPr algn="ctr">
              <a:lnSpc>
                <a:spcPct val="80000"/>
              </a:lnSpc>
            </a:pPr>
            <a:r>
              <a:rPr lang="it-IT" sz="4442" dirty="0" smtClean="0">
                <a:solidFill>
                  <a:schemeClr val="bg1"/>
                </a:solidFill>
                <a:latin typeface="Arial"/>
                <a:cs typeface="Arial"/>
              </a:rPr>
              <a:t>e </a:t>
            </a:r>
            <a:r>
              <a:rPr lang="it-IT" sz="4442" dirty="0">
                <a:solidFill>
                  <a:schemeClr val="bg1"/>
                </a:solidFill>
                <a:latin typeface="Arial"/>
                <a:cs typeface="Arial"/>
              </a:rPr>
              <a:t>non quella della felicità, </a:t>
            </a:r>
            <a:endParaRPr lang="it-IT" sz="4442" dirty="0" smtClean="0">
              <a:solidFill>
                <a:schemeClr val="bg1"/>
              </a:solidFill>
              <a:latin typeface="Arial"/>
              <a:cs typeface="Arial"/>
            </a:endParaRPr>
          </a:p>
          <a:p>
            <a:pPr algn="ctr">
              <a:lnSpc>
                <a:spcPct val="80000"/>
              </a:lnSpc>
            </a:pPr>
            <a:r>
              <a:rPr lang="it-IT" sz="4442" dirty="0" smtClean="0">
                <a:solidFill>
                  <a:schemeClr val="bg1"/>
                </a:solidFill>
                <a:latin typeface="Arial"/>
                <a:cs typeface="Arial"/>
              </a:rPr>
              <a:t>che </a:t>
            </a:r>
            <a:r>
              <a:rPr lang="it-IT" sz="4442" dirty="0">
                <a:solidFill>
                  <a:schemeClr val="bg1"/>
                </a:solidFill>
                <a:latin typeface="Arial"/>
                <a:cs typeface="Arial"/>
              </a:rPr>
              <a:t>aumenta il tuo benessere.</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2" y="756673"/>
            <a:ext cx="1862031" cy="585480"/>
          </a:xfrm>
          <a:prstGeom prst="rect">
            <a:avLst/>
          </a:prstGeom>
        </p:spPr>
      </p:pic>
    </p:spTree>
    <p:extLst>
      <p:ext uri="{BB962C8B-B14F-4D97-AF65-F5344CB8AC3E}">
        <p14:creationId xmlns="" xmlns:p14="http://schemas.microsoft.com/office/powerpoint/2010/main" val="272634478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581650"/>
            <a:ext cx="9905999" cy="1725886"/>
          </a:xfrm>
          <a:prstGeom prst="rect">
            <a:avLst/>
          </a:prstGeom>
          <a:noFill/>
        </p:spPr>
        <p:txBody>
          <a:bodyPr wrap="square" lIns="84419" tIns="42210" rIns="84419" bIns="42210" rtlCol="0">
            <a:spAutoFit/>
          </a:bodyPr>
          <a:lstStyle/>
          <a:p>
            <a:pPr algn="ctr">
              <a:lnSpc>
                <a:spcPct val="80000"/>
              </a:lnSpc>
            </a:pPr>
            <a:r>
              <a:rPr lang="it-IT" sz="4442" dirty="0">
                <a:solidFill>
                  <a:schemeClr val="bg1"/>
                </a:solidFill>
                <a:latin typeface="Arial"/>
                <a:cs typeface="Arial"/>
              </a:rPr>
              <a:t>Non chiederti cosa ti faccia felice, chiediti cosa </a:t>
            </a:r>
            <a:r>
              <a:rPr lang="it-IT" sz="4442" dirty="0" smtClean="0">
                <a:solidFill>
                  <a:schemeClr val="bg1"/>
                </a:solidFill>
                <a:latin typeface="Arial"/>
                <a:cs typeface="Arial"/>
              </a:rPr>
              <a:t>fornisca </a:t>
            </a:r>
            <a:r>
              <a:rPr lang="it-IT" sz="4442" dirty="0">
                <a:solidFill>
                  <a:schemeClr val="bg1"/>
                </a:solidFill>
                <a:latin typeface="Arial"/>
                <a:cs typeface="Arial"/>
              </a:rPr>
              <a:t>senso </a:t>
            </a:r>
            <a:endParaRPr lang="it-IT" sz="4442" dirty="0" smtClean="0">
              <a:solidFill>
                <a:schemeClr val="bg1"/>
              </a:solidFill>
              <a:latin typeface="Arial"/>
              <a:cs typeface="Arial"/>
            </a:endParaRPr>
          </a:p>
          <a:p>
            <a:pPr algn="ctr">
              <a:lnSpc>
                <a:spcPct val="80000"/>
              </a:lnSpc>
            </a:pPr>
            <a:r>
              <a:rPr lang="it-IT" sz="4442" dirty="0" smtClean="0">
                <a:solidFill>
                  <a:schemeClr val="bg1"/>
                </a:solidFill>
                <a:latin typeface="Arial"/>
                <a:cs typeface="Arial"/>
              </a:rPr>
              <a:t>alla </a:t>
            </a:r>
            <a:r>
              <a:rPr lang="it-IT" sz="4442" dirty="0">
                <a:solidFill>
                  <a:schemeClr val="bg1"/>
                </a:solidFill>
                <a:latin typeface="Arial"/>
                <a:cs typeface="Arial"/>
              </a:rPr>
              <a:t>tua vita</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2" y="756673"/>
            <a:ext cx="1862031" cy="585480"/>
          </a:xfrm>
          <a:prstGeom prst="rect">
            <a:avLst/>
          </a:prstGeom>
        </p:spPr>
      </p:pic>
    </p:spTree>
    <p:extLst>
      <p:ext uri="{BB962C8B-B14F-4D97-AF65-F5344CB8AC3E}">
        <p14:creationId xmlns="" xmlns:p14="http://schemas.microsoft.com/office/powerpoint/2010/main" val="11179820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492466"/>
            <a:ext cx="9906000"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2</a:t>
            </a:r>
          </a:p>
          <a:p>
            <a:pPr algn="ctr">
              <a:lnSpc>
                <a:spcPct val="80000"/>
              </a:lnSpc>
            </a:pPr>
            <a:r>
              <a:rPr lang="it-IT" sz="4800" dirty="0">
                <a:solidFill>
                  <a:schemeClr val="bg1"/>
                </a:solidFill>
                <a:latin typeface="Arial"/>
                <a:cs typeface="Arial"/>
              </a:rPr>
              <a:t>Creare lavoro </a:t>
            </a:r>
          </a:p>
          <a:p>
            <a:pPr algn="ctr">
              <a:lnSpc>
                <a:spcPct val="80000"/>
              </a:lnSpc>
            </a:pPr>
            <a:r>
              <a:rPr lang="it-IT" sz="4800" dirty="0">
                <a:solidFill>
                  <a:schemeClr val="bg1"/>
                </a:solidFill>
                <a:latin typeface="Arial"/>
                <a:cs typeface="Arial"/>
              </a:rPr>
              <a:t>è più semplice che cercarlo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1790026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an-schneider-66374-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10951"/>
          <a:stretch/>
        </p:blipFill>
        <p:spPr>
          <a:xfrm>
            <a:off x="-25136" y="0"/>
            <a:ext cx="9931136" cy="5903537"/>
          </a:xfrm>
          <a:prstGeom prst="rect">
            <a:avLst/>
          </a:prstGeom>
        </p:spPr>
      </p:pic>
      <p:sp>
        <p:nvSpPr>
          <p:cNvPr id="6" name="CasellaDiTesto 5"/>
          <p:cNvSpPr txBox="1"/>
          <p:nvPr/>
        </p:nvSpPr>
        <p:spPr>
          <a:xfrm>
            <a:off x="-471949"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Passione &amp; Strategia</a:t>
            </a:r>
          </a:p>
        </p:txBody>
      </p:sp>
    </p:spTree>
    <p:extLst>
      <p:ext uri="{BB962C8B-B14F-4D97-AF65-F5344CB8AC3E}">
        <p14:creationId xmlns="" xmlns:p14="http://schemas.microsoft.com/office/powerpoint/2010/main" val="419325808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4"/>
          <p:cNvSpPr txBox="1"/>
          <p:nvPr/>
        </p:nvSpPr>
        <p:spPr>
          <a:xfrm>
            <a:off x="5022897" y="434460"/>
            <a:ext cx="4662761" cy="5309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571500" indent="-571500">
              <a:spcAft>
                <a:spcPts val="600"/>
              </a:spcAft>
              <a:buFont typeface="Arial"/>
              <a:buChar char="•"/>
            </a:pPr>
            <a:r>
              <a:rPr lang="it-IT" sz="3600" dirty="0">
                <a:latin typeface="Arial"/>
                <a:cs typeface="Arial"/>
              </a:rPr>
              <a:t>Individuare una </a:t>
            </a:r>
            <a:r>
              <a:rPr lang="it-IT" sz="3600" dirty="0" smtClean="0">
                <a:latin typeface="Arial"/>
                <a:cs typeface="Arial"/>
              </a:rPr>
              <a:t>nicchia</a:t>
            </a:r>
            <a:endParaRPr lang="it-IT" sz="3600" dirty="0">
              <a:latin typeface="Arial"/>
              <a:cs typeface="Arial"/>
            </a:endParaRPr>
          </a:p>
          <a:p>
            <a:pPr marL="571500" indent="-571500">
              <a:spcAft>
                <a:spcPts val="600"/>
              </a:spcAft>
              <a:buFont typeface="Arial"/>
              <a:buChar char="•"/>
            </a:pPr>
            <a:r>
              <a:rPr lang="it-IT" sz="3600" dirty="0">
                <a:latin typeface="Arial"/>
                <a:cs typeface="Arial"/>
              </a:rPr>
              <a:t>Ascoltare e comprendere i loro </a:t>
            </a:r>
            <a:r>
              <a:rPr lang="it-IT" sz="3600" dirty="0" smtClean="0">
                <a:latin typeface="Arial"/>
                <a:cs typeface="Arial"/>
              </a:rPr>
              <a:t>bisogni</a:t>
            </a:r>
            <a:endParaRPr lang="it-IT" sz="3600" dirty="0">
              <a:latin typeface="Arial"/>
              <a:cs typeface="Arial"/>
            </a:endParaRPr>
          </a:p>
          <a:p>
            <a:pPr marL="571500" indent="-571500">
              <a:spcAft>
                <a:spcPts val="600"/>
              </a:spcAft>
              <a:buFont typeface="Arial"/>
              <a:buChar char="•"/>
            </a:pPr>
            <a:r>
              <a:rPr lang="it-IT" sz="3600" dirty="0">
                <a:latin typeface="Arial"/>
                <a:cs typeface="Arial"/>
              </a:rPr>
              <a:t>Dare profondità alla </a:t>
            </a:r>
            <a:r>
              <a:rPr lang="it-IT" sz="3600" dirty="0" smtClean="0">
                <a:latin typeface="Arial"/>
                <a:cs typeface="Arial"/>
              </a:rPr>
              <a:t>comunicazione </a:t>
            </a:r>
            <a:endParaRPr lang="it-IT" sz="3600" dirty="0">
              <a:latin typeface="Arial"/>
              <a:cs typeface="Arial"/>
            </a:endParaRPr>
          </a:p>
          <a:p>
            <a:pPr marL="571500" indent="-571500">
              <a:spcAft>
                <a:spcPts val="600"/>
              </a:spcAft>
              <a:buFont typeface="Arial"/>
              <a:buChar char="•"/>
            </a:pPr>
            <a:r>
              <a:rPr lang="it-IT" sz="3600" dirty="0">
                <a:latin typeface="Arial"/>
                <a:cs typeface="Arial"/>
              </a:rPr>
              <a:t>Creare contenuti di valore </a:t>
            </a:r>
            <a:r>
              <a:rPr lang="it-IT" sz="3600" dirty="0" smtClean="0">
                <a:latin typeface="Arial"/>
                <a:cs typeface="Arial"/>
              </a:rPr>
              <a:t>gratuiti</a:t>
            </a:r>
            <a:endParaRPr lang="it-IT" sz="3600" dirty="0">
              <a:latin typeface="Arial"/>
              <a:cs typeface="Arial"/>
            </a:endParaRPr>
          </a:p>
        </p:txBody>
      </p:sp>
      <p:sp>
        <p:nvSpPr>
          <p:cNvPr id="7" name="CasellaDiTesto 6"/>
          <p:cNvSpPr txBox="1"/>
          <p:nvPr/>
        </p:nvSpPr>
        <p:spPr>
          <a:xfrm>
            <a:off x="0"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Una strategia</a:t>
            </a:r>
          </a:p>
        </p:txBody>
      </p:sp>
      <p:pic>
        <p:nvPicPr>
          <p:cNvPr id="2" name="Immagine 1" descr="gregoire-jeanneau-145138-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b="14135"/>
          <a:stretch/>
        </p:blipFill>
        <p:spPr>
          <a:xfrm>
            <a:off x="-6332" y="1"/>
            <a:ext cx="4438861" cy="5888595"/>
          </a:xfrm>
          <a:prstGeom prst="rect">
            <a:avLst/>
          </a:prstGeom>
        </p:spPr>
      </p:pic>
    </p:spTree>
    <p:extLst>
      <p:ext uri="{BB962C8B-B14F-4D97-AF65-F5344CB8AC3E}">
        <p14:creationId xmlns="" xmlns:p14="http://schemas.microsoft.com/office/powerpoint/2010/main" val="3727625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492467"/>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3</a:t>
            </a:r>
          </a:p>
          <a:p>
            <a:pPr algn="ctr">
              <a:lnSpc>
                <a:spcPct val="80000"/>
              </a:lnSpc>
            </a:pPr>
            <a:r>
              <a:rPr lang="it-IT" sz="4800" dirty="0">
                <a:solidFill>
                  <a:schemeClr val="bg1"/>
                </a:solidFill>
                <a:latin typeface="Arial"/>
                <a:cs typeface="Arial"/>
              </a:rPr>
              <a:t>Considerati causa</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9211138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751917" y="1474260"/>
            <a:ext cx="5154083" cy="4201118"/>
          </a:xfrm>
          <a:prstGeom prst="rect">
            <a:avLst/>
          </a:prstGeom>
          <a:noFill/>
        </p:spPr>
        <p:txBody>
          <a:bodyPr wrap="square" lIns="91408" tIns="45704" rIns="91408" bIns="45704" rtlCol="0">
            <a:spAutoFit/>
          </a:bodyPr>
          <a:lstStyle/>
          <a:p>
            <a:pPr marL="457045" indent="-457045">
              <a:spcAft>
                <a:spcPts val="600"/>
              </a:spcAft>
              <a:buFont typeface="Arial"/>
              <a:buChar char="•"/>
            </a:pPr>
            <a:r>
              <a:rPr lang="it-IT" sz="2800" dirty="0" smtClean="0">
                <a:latin typeface="Arial"/>
                <a:cs typeface="Arial"/>
              </a:rPr>
              <a:t>Anche </a:t>
            </a:r>
            <a:r>
              <a:rPr lang="it-IT" sz="2800" dirty="0">
                <a:latin typeface="Arial"/>
                <a:cs typeface="Arial"/>
              </a:rPr>
              <a:t>se non sempre è vero, dipende da </a:t>
            </a:r>
            <a:r>
              <a:rPr lang="it-IT" sz="2800" dirty="0" smtClean="0">
                <a:latin typeface="Arial"/>
                <a:cs typeface="Arial"/>
              </a:rPr>
              <a:t>te</a:t>
            </a:r>
            <a:endParaRPr lang="it-IT" sz="2800" dirty="0">
              <a:latin typeface="Arial"/>
              <a:cs typeface="Arial"/>
            </a:endParaRPr>
          </a:p>
          <a:p>
            <a:pPr marL="571306" indent="-571306">
              <a:spcAft>
                <a:spcPts val="600"/>
              </a:spcAft>
              <a:buFont typeface="Arial"/>
              <a:buChar char="•"/>
            </a:pPr>
            <a:r>
              <a:rPr lang="it-IT" sz="2800" dirty="0">
                <a:latin typeface="Arial"/>
                <a:cs typeface="Arial"/>
              </a:rPr>
              <a:t>Non cercare la colpa negli altri, ma le tue </a:t>
            </a:r>
            <a:r>
              <a:rPr lang="it-IT" sz="2800" dirty="0" smtClean="0">
                <a:latin typeface="Arial"/>
                <a:cs typeface="Arial"/>
              </a:rPr>
              <a:t>responsabilità</a:t>
            </a:r>
            <a:endParaRPr lang="it-IT" sz="2800" dirty="0">
              <a:latin typeface="Arial"/>
              <a:cs typeface="Arial"/>
            </a:endParaRPr>
          </a:p>
          <a:p>
            <a:pPr marL="571306" indent="-571306">
              <a:spcAft>
                <a:spcPts val="600"/>
              </a:spcAft>
              <a:buFont typeface="Arial"/>
              <a:buChar char="•"/>
            </a:pPr>
            <a:r>
              <a:rPr lang="it-IT" sz="2800" dirty="0">
                <a:latin typeface="Arial"/>
                <a:cs typeface="Arial"/>
              </a:rPr>
              <a:t>Cosa IO posso fare per cambiare la situazione?</a:t>
            </a:r>
          </a:p>
          <a:p>
            <a:pPr marL="571306" indent="-571306">
              <a:spcAft>
                <a:spcPts val="600"/>
              </a:spcAft>
              <a:buFont typeface="Arial"/>
              <a:buChar char="•"/>
            </a:pPr>
            <a:r>
              <a:rPr lang="it-IT" sz="2800" dirty="0">
                <a:latin typeface="Arial"/>
                <a:cs typeface="Arial"/>
              </a:rPr>
              <a:t>Le cose non cambiano. Siamo noi che cambiamo</a:t>
            </a:r>
          </a:p>
        </p:txBody>
      </p:sp>
      <p:pic>
        <p:nvPicPr>
          <p:cNvPr id="4" name="Immagine 7" descr="karma_0.gi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4286" y="1305424"/>
            <a:ext cx="4144219" cy="3111757"/>
          </a:xfrm>
          <a:prstGeom prst="rect">
            <a:avLst/>
          </a:prstGeom>
        </p:spPr>
      </p:pic>
      <p:pic>
        <p:nvPicPr>
          <p:cNvPr id="5"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4087" y="1563906"/>
            <a:ext cx="4544330" cy="2700631"/>
          </a:xfrm>
          <a:prstGeom prst="rect">
            <a:avLst/>
          </a:prstGeom>
        </p:spPr>
      </p:pic>
      <p:sp>
        <p:nvSpPr>
          <p:cNvPr id="6" name="CasellaDiTesto 5"/>
          <p:cNvSpPr txBox="1"/>
          <p:nvPr/>
        </p:nvSpPr>
        <p:spPr>
          <a:xfrm>
            <a:off x="144087" y="142054"/>
            <a:ext cx="9761913" cy="1215685"/>
          </a:xfrm>
          <a:prstGeom prst="rect">
            <a:avLst/>
          </a:prstGeom>
          <a:noFill/>
        </p:spPr>
        <p:txBody>
          <a:bodyPr wrap="square" lIns="91408" tIns="45704" rIns="91408" bIns="45704" rtlCol="0">
            <a:spAutoFit/>
          </a:bodyPr>
          <a:lstStyle/>
          <a:p>
            <a:pPr algn="ctr">
              <a:spcAft>
                <a:spcPts val="600"/>
              </a:spcAft>
            </a:pPr>
            <a:r>
              <a:rPr lang="it-IT" sz="3600" b="1" dirty="0">
                <a:latin typeface="Arial"/>
                <a:cs typeface="Arial"/>
              </a:rPr>
              <a:t>Quando le cose non vanno come vorresti</a:t>
            </a:r>
            <a:r>
              <a:rPr lang="mr-IN" sz="3600" b="1" dirty="0" smtClean="0">
                <a:latin typeface="Arial"/>
                <a:cs typeface="Arial"/>
              </a:rPr>
              <a:t>…</a:t>
            </a:r>
            <a:endParaRPr lang="it-IT" sz="3600" b="1" dirty="0" smtClean="0">
              <a:latin typeface="Arial"/>
              <a:cs typeface="Arial"/>
            </a:endParaRPr>
          </a:p>
          <a:p>
            <a:pPr algn="ctr">
              <a:spcAft>
                <a:spcPts val="600"/>
              </a:spcAft>
            </a:pPr>
            <a:r>
              <a:rPr lang="it-IT" sz="3200" dirty="0" smtClean="0">
                <a:latin typeface="Arial"/>
                <a:cs typeface="Arial"/>
              </a:rPr>
              <a:t>Cambia te stesso e non gli altri</a:t>
            </a:r>
            <a:endParaRPr lang="it-IT" sz="3200" dirty="0">
              <a:latin typeface="Arial"/>
              <a:cs typeface="Arial"/>
            </a:endParaRPr>
          </a:p>
        </p:txBody>
      </p:sp>
    </p:spTree>
    <p:extLst>
      <p:ext uri="{BB962C8B-B14F-4D97-AF65-F5344CB8AC3E}">
        <p14:creationId xmlns="" xmlns:p14="http://schemas.microsoft.com/office/powerpoint/2010/main" val="2974406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000979"/>
            <a:ext cx="9906000" cy="707854"/>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succede una volta è un caso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
        <p:nvSpPr>
          <p:cNvPr id="5" name="CasellaDiTesto 4"/>
          <p:cNvSpPr txBox="1"/>
          <p:nvPr/>
        </p:nvSpPr>
        <p:spPr>
          <a:xfrm>
            <a:off x="0" y="3065855"/>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succede due volte è una coincidenza</a:t>
            </a:r>
          </a:p>
        </p:txBody>
      </p:sp>
      <p:sp>
        <p:nvSpPr>
          <p:cNvPr id="6" name="CasellaDiTesto 5"/>
          <p:cNvSpPr txBox="1"/>
          <p:nvPr/>
        </p:nvSpPr>
        <p:spPr>
          <a:xfrm>
            <a:off x="-177899" y="4576351"/>
            <a:ext cx="9906000" cy="707854"/>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succede tre volte</a:t>
            </a:r>
            <a:r>
              <a:rPr lang="mr-IN" sz="4800" dirty="0">
                <a:solidFill>
                  <a:schemeClr val="bg1"/>
                </a:solidFill>
                <a:latin typeface="Arial"/>
                <a:cs typeface="Arial"/>
              </a:rPr>
              <a:t>…</a:t>
            </a:r>
            <a:r>
              <a:rPr lang="it-IT" sz="4800" dirty="0">
                <a:solidFill>
                  <a:schemeClr val="bg1"/>
                </a:solidFill>
                <a:latin typeface="Arial"/>
                <a:cs typeface="Arial"/>
              </a:rPr>
              <a:t> sei tu ;-)</a:t>
            </a:r>
          </a:p>
        </p:txBody>
      </p:sp>
    </p:spTree>
    <p:extLst>
      <p:ext uri="{BB962C8B-B14F-4D97-AF65-F5344CB8AC3E}">
        <p14:creationId xmlns="" xmlns:p14="http://schemas.microsoft.com/office/powerpoint/2010/main" val="4259698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7548" b="3346"/>
          <a:stretch/>
        </p:blipFill>
        <p:spPr>
          <a:xfrm>
            <a:off x="-25156" y="0"/>
            <a:ext cx="9931156" cy="5899551"/>
          </a:xfrm>
          <a:prstGeom prst="rect">
            <a:avLst/>
          </a:prstGeom>
        </p:spPr>
      </p:pic>
      <p:sp>
        <p:nvSpPr>
          <p:cNvPr id="6" name="CasellaDiTesto 5"/>
          <p:cNvSpPr txBox="1"/>
          <p:nvPr/>
        </p:nvSpPr>
        <p:spPr>
          <a:xfrm>
            <a:off x="-471949"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Comunicazione &amp; Divulgazione</a:t>
            </a:r>
          </a:p>
        </p:txBody>
      </p:sp>
    </p:spTree>
    <p:extLst>
      <p:ext uri="{BB962C8B-B14F-4D97-AF65-F5344CB8AC3E}">
        <p14:creationId xmlns="" xmlns:p14="http://schemas.microsoft.com/office/powerpoint/2010/main" val="188473546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52025" y="986764"/>
            <a:ext cx="7366000" cy="4191000"/>
          </a:xfrm>
          <a:prstGeom prst="rect">
            <a:avLst/>
          </a:prstGeom>
        </p:spPr>
      </p:pic>
      <p:sp>
        <p:nvSpPr>
          <p:cNvPr id="6" name="CasellaDiTesto 5"/>
          <p:cNvSpPr txBox="1"/>
          <p:nvPr/>
        </p:nvSpPr>
        <p:spPr>
          <a:xfrm>
            <a:off x="2377481" y="6081510"/>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2006</a:t>
            </a:r>
          </a:p>
        </p:txBody>
      </p:sp>
    </p:spTree>
    <p:extLst>
      <p:ext uri="{BB962C8B-B14F-4D97-AF65-F5344CB8AC3E}">
        <p14:creationId xmlns="" xmlns:p14="http://schemas.microsoft.com/office/powerpoint/2010/main" val="363335826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r="7422"/>
          <a:stretch/>
        </p:blipFill>
        <p:spPr>
          <a:xfrm>
            <a:off x="0" y="0"/>
            <a:ext cx="9906000" cy="6858000"/>
          </a:xfrm>
          <a:prstGeom prst="rect">
            <a:avLst/>
          </a:prstGeom>
        </p:spPr>
      </p:pic>
      <p:pic>
        <p:nvPicPr>
          <p:cNvPr id="2" name="Immagine 1" descr="LM_consulting.pdf"/>
          <p:cNvPicPr>
            <a:picLocks noChangeAspect="1"/>
          </p:cNvPicPr>
          <p:nvPr/>
        </p:nvPicPr>
        <p:blipFill rotWithShape="1">
          <a:blip r:embed="rId4" cstate="print">
            <a:extLst>
              <a:ext uri="{28A0092B-C50C-407E-A947-70E740481C1C}">
                <a14:useLocalDpi xmlns="" xmlns:a14="http://schemas.microsoft.com/office/drawing/2010/main" val="0"/>
              </a:ext>
            </a:extLst>
          </a:blip>
          <a:srcRect l="17592" t="41370" r="18514" b="40875"/>
          <a:stretch/>
        </p:blipFill>
        <p:spPr>
          <a:xfrm>
            <a:off x="7334147" y="5846709"/>
            <a:ext cx="2571856" cy="1011291"/>
          </a:xfrm>
          <a:prstGeom prst="rect">
            <a:avLst/>
          </a:prstGeom>
        </p:spPr>
      </p:pic>
    </p:spTree>
    <p:extLst>
      <p:ext uri="{BB962C8B-B14F-4D97-AF65-F5344CB8AC3E}">
        <p14:creationId xmlns="" xmlns:p14="http://schemas.microsoft.com/office/powerpoint/2010/main" val="280629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77481" y="6081510"/>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2007</a:t>
            </a:r>
          </a:p>
        </p:txBody>
      </p:sp>
      <p:pic>
        <p:nvPicPr>
          <p:cNvPr id="2" name="Immagine 1" descr="Psicologo_Milano_🔊2.jpg"/>
          <p:cNvPicPr>
            <a:picLocks noChangeAspect="1"/>
          </p:cNvPicPr>
          <p:nvPr/>
        </p:nvPicPr>
        <p:blipFill rotWithShape="1">
          <a:blip r:embed="rId3" cstate="print">
            <a:extLst>
              <a:ext uri="{28A0092B-C50C-407E-A947-70E740481C1C}">
                <a14:useLocalDpi xmlns="" xmlns:a14="http://schemas.microsoft.com/office/drawing/2010/main" val="0"/>
              </a:ext>
            </a:extLst>
          </a:blip>
          <a:srcRect l="13352" r="11037"/>
          <a:stretch/>
        </p:blipFill>
        <p:spPr>
          <a:xfrm>
            <a:off x="0" y="1"/>
            <a:ext cx="9906000" cy="5921299"/>
          </a:xfrm>
          <a:prstGeom prst="rect">
            <a:avLst/>
          </a:prstGeom>
        </p:spPr>
      </p:pic>
    </p:spTree>
    <p:extLst>
      <p:ext uri="{BB962C8B-B14F-4D97-AF65-F5344CB8AC3E}">
        <p14:creationId xmlns="" xmlns:p14="http://schemas.microsoft.com/office/powerpoint/2010/main" val="333648942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77481" y="6081510"/>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2009</a:t>
            </a:r>
          </a:p>
        </p:txBody>
      </p:sp>
      <p:pic>
        <p:nvPicPr>
          <p:cNvPr id="3" name="Immagine 2" descr="app-educative-iphone.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88893" y="172535"/>
            <a:ext cx="7316368" cy="5437596"/>
          </a:xfrm>
          <a:prstGeom prst="rect">
            <a:avLst/>
          </a:prstGeom>
        </p:spPr>
      </p:pic>
      <p:pic>
        <p:nvPicPr>
          <p:cNvPr id="4" name="Immagine 3" descr="IMG_9035.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1351590">
            <a:off x="5457827" y="2536489"/>
            <a:ext cx="4336431" cy="3252323"/>
          </a:xfrm>
          <a:prstGeom prst="rect">
            <a:avLst/>
          </a:prstGeom>
        </p:spPr>
      </p:pic>
    </p:spTree>
    <p:extLst>
      <p:ext uri="{BB962C8B-B14F-4D97-AF65-F5344CB8AC3E}">
        <p14:creationId xmlns="" xmlns:p14="http://schemas.microsoft.com/office/powerpoint/2010/main" val="33422341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4"/>
          <p:cNvSpPr txBox="1"/>
          <p:nvPr/>
        </p:nvSpPr>
        <p:spPr>
          <a:xfrm>
            <a:off x="4638351" y="600329"/>
            <a:ext cx="5047308" cy="46012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571500" indent="-571500">
              <a:spcAft>
                <a:spcPts val="600"/>
              </a:spcAft>
              <a:buFont typeface="Arial"/>
              <a:buChar char="•"/>
            </a:pPr>
            <a:r>
              <a:rPr lang="it-IT" sz="3600" dirty="0">
                <a:latin typeface="+mj-lt"/>
              </a:rPr>
              <a:t>I primi (goffi) tentativi nel mio </a:t>
            </a:r>
            <a:r>
              <a:rPr lang="it-IT" sz="3600" dirty="0" smtClean="0">
                <a:latin typeface="+mj-lt"/>
              </a:rPr>
              <a:t>salotto</a:t>
            </a:r>
            <a:endParaRPr lang="it-IT" sz="3600" dirty="0">
              <a:latin typeface="+mj-lt"/>
            </a:endParaRPr>
          </a:p>
          <a:p>
            <a:pPr marL="571500" indent="-571500">
              <a:buFont typeface="Arial"/>
              <a:buChar char="•"/>
            </a:pPr>
            <a:r>
              <a:rPr lang="it-IT" sz="3600" dirty="0">
                <a:latin typeface="+mj-lt"/>
              </a:rPr>
              <a:t>La fortuna di avere una </a:t>
            </a:r>
            <a:r>
              <a:rPr lang="it-IT" sz="3600" dirty="0" smtClean="0">
                <a:latin typeface="+mj-lt"/>
              </a:rPr>
              <a:t>Newsletter</a:t>
            </a:r>
            <a:endParaRPr lang="it-IT" sz="3600" dirty="0">
              <a:latin typeface="+mj-lt"/>
            </a:endParaRPr>
          </a:p>
          <a:p>
            <a:pPr marL="571500" indent="-571500">
              <a:buFont typeface="Arial"/>
              <a:buChar char="•"/>
            </a:pPr>
            <a:r>
              <a:rPr lang="it-IT" sz="3600" dirty="0">
                <a:latin typeface="+mj-lt"/>
              </a:rPr>
              <a:t>In cantina con Luca e </a:t>
            </a:r>
            <a:r>
              <a:rPr lang="it-IT" sz="3600" dirty="0" smtClean="0">
                <a:latin typeface="+mj-lt"/>
              </a:rPr>
              <a:t>Ciro</a:t>
            </a:r>
            <a:endParaRPr lang="it-IT" sz="3600" dirty="0">
              <a:latin typeface="+mj-lt"/>
            </a:endParaRPr>
          </a:p>
          <a:p>
            <a:pPr marL="571500" indent="-571500">
              <a:buFont typeface="Arial"/>
              <a:buChar char="•"/>
            </a:pPr>
            <a:r>
              <a:rPr lang="it-IT" sz="3600" dirty="0">
                <a:latin typeface="+mj-lt"/>
              </a:rPr>
              <a:t>Accettare di prendermi un </a:t>
            </a:r>
            <a:r>
              <a:rPr lang="it-IT" sz="3600" dirty="0" smtClean="0">
                <a:latin typeface="+mj-lt"/>
              </a:rPr>
              <a:t>rischio</a:t>
            </a:r>
            <a:endParaRPr lang="it-IT" sz="3600" dirty="0">
              <a:latin typeface="+mj-lt"/>
            </a:endParaRPr>
          </a:p>
        </p:txBody>
      </p:sp>
      <p:pic>
        <p:nvPicPr>
          <p:cNvPr id="2" name="Immagine 1" descr="41Y4tW5neYL.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1758" y="189581"/>
            <a:ext cx="4126592" cy="5668395"/>
          </a:xfrm>
          <a:prstGeom prst="rect">
            <a:avLst/>
          </a:prstGeom>
        </p:spPr>
      </p:pic>
      <p:sp>
        <p:nvSpPr>
          <p:cNvPr id="7" name="CasellaDiTesto 6"/>
          <p:cNvSpPr txBox="1"/>
          <p:nvPr/>
        </p:nvSpPr>
        <p:spPr>
          <a:xfrm>
            <a:off x="0"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2012</a:t>
            </a:r>
          </a:p>
        </p:txBody>
      </p:sp>
    </p:spTree>
    <p:extLst>
      <p:ext uri="{BB962C8B-B14F-4D97-AF65-F5344CB8AC3E}">
        <p14:creationId xmlns="" xmlns:p14="http://schemas.microsoft.com/office/powerpoint/2010/main" val="30668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4"/>
          <p:cNvSpPr txBox="1"/>
          <p:nvPr/>
        </p:nvSpPr>
        <p:spPr>
          <a:xfrm>
            <a:off x="3843826" y="3793492"/>
            <a:ext cx="6062173" cy="2062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457200" indent="-457200">
              <a:buFont typeface="Arial"/>
              <a:buChar char="•"/>
            </a:pPr>
            <a:r>
              <a:rPr lang="it-IT" sz="3200" dirty="0" smtClean="0">
                <a:latin typeface="Arial"/>
                <a:cs typeface="Arial"/>
              </a:rPr>
              <a:t>Farai affondare la psicologia</a:t>
            </a:r>
          </a:p>
          <a:p>
            <a:pPr marL="457200" indent="-457200">
              <a:buFont typeface="Arial"/>
              <a:buChar char="•"/>
            </a:pPr>
            <a:r>
              <a:rPr lang="it-IT" sz="3200" dirty="0" smtClean="0">
                <a:latin typeface="Arial"/>
                <a:cs typeface="Arial"/>
              </a:rPr>
              <a:t>Vai a parlare con i medici di base</a:t>
            </a:r>
          </a:p>
          <a:p>
            <a:pPr marL="457200" indent="-457200">
              <a:buFont typeface="Arial"/>
              <a:buChar char="•"/>
            </a:pPr>
            <a:r>
              <a:rPr lang="it-IT" sz="3200" dirty="0" smtClean="0">
                <a:latin typeface="Arial"/>
                <a:cs typeface="Arial"/>
              </a:rPr>
              <a:t>Dai del “tu” in video??</a:t>
            </a:r>
            <a:endParaRPr lang="it-IT" sz="3200" dirty="0">
              <a:latin typeface="Arial"/>
              <a:cs typeface="Arial"/>
            </a:endParaRPr>
          </a:p>
        </p:txBody>
      </p:sp>
      <p:sp>
        <p:nvSpPr>
          <p:cNvPr id="6" name="CasellaDiTesto 5"/>
          <p:cNvSpPr txBox="1"/>
          <p:nvPr/>
        </p:nvSpPr>
        <p:spPr>
          <a:xfrm>
            <a:off x="0" y="6105602"/>
            <a:ext cx="990600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La gente non capiva</a:t>
            </a:r>
          </a:p>
        </p:txBody>
      </p:sp>
      <p:pic>
        <p:nvPicPr>
          <p:cNvPr id="2" name="Immagine 1" descr="_168__Sconfiggere_ansia__attacchi_di_panico_e_paure__istruzioni_per_l_uso_-_YouTube_🔊.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36609" y="61749"/>
            <a:ext cx="5800022" cy="3824263"/>
          </a:xfrm>
          <a:prstGeom prst="rect">
            <a:avLst/>
          </a:prstGeom>
        </p:spPr>
      </p:pic>
      <p:sp>
        <p:nvSpPr>
          <p:cNvPr id="8" name="CasellaDiTesto 4"/>
          <p:cNvSpPr txBox="1"/>
          <p:nvPr/>
        </p:nvSpPr>
        <p:spPr>
          <a:xfrm>
            <a:off x="122508" y="3793492"/>
            <a:ext cx="4373194" cy="2062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457200" indent="-457200">
              <a:buFont typeface="Arial"/>
              <a:buChar char="•"/>
            </a:pPr>
            <a:r>
              <a:rPr lang="it-IT" sz="3200" dirty="0">
                <a:latin typeface="Arial"/>
                <a:cs typeface="Arial"/>
              </a:rPr>
              <a:t>Chi te lo fa fare?</a:t>
            </a:r>
          </a:p>
          <a:p>
            <a:pPr marL="457200" indent="-457200">
              <a:buFont typeface="Arial"/>
              <a:buChar char="•"/>
            </a:pPr>
            <a:r>
              <a:rPr lang="it-IT" sz="3200" dirty="0">
                <a:latin typeface="Arial"/>
                <a:cs typeface="Arial"/>
              </a:rPr>
              <a:t>Sei uno sfigato</a:t>
            </a:r>
          </a:p>
          <a:p>
            <a:pPr marL="457200" indent="-457200">
              <a:buFont typeface="Arial"/>
              <a:buChar char="•"/>
            </a:pPr>
            <a:r>
              <a:rPr lang="it-IT" sz="3200" dirty="0">
                <a:latin typeface="Arial"/>
                <a:cs typeface="Arial"/>
              </a:rPr>
              <a:t>Vai a lavorare</a:t>
            </a:r>
          </a:p>
          <a:p>
            <a:pPr marL="457200" indent="-457200">
              <a:buFont typeface="Arial"/>
              <a:buChar char="•"/>
            </a:pPr>
            <a:r>
              <a:rPr lang="it-IT" sz="3200" dirty="0">
                <a:latin typeface="Arial"/>
                <a:cs typeface="Arial"/>
              </a:rPr>
              <a:t>Ti distruggeranno</a:t>
            </a:r>
          </a:p>
        </p:txBody>
      </p:sp>
    </p:spTree>
    <p:extLst>
      <p:ext uri="{BB962C8B-B14F-4D97-AF65-F5344CB8AC3E}">
        <p14:creationId xmlns="" xmlns:p14="http://schemas.microsoft.com/office/powerpoint/2010/main" val="2710490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520337"/>
            <a:ext cx="9906000"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Ho bisogno di più pazienti;</a:t>
            </a:r>
          </a:p>
          <a:p>
            <a:pPr algn="ctr">
              <a:lnSpc>
                <a:spcPct val="80000"/>
              </a:lnSpc>
            </a:pPr>
            <a:r>
              <a:rPr lang="it-IT" sz="4800" dirty="0">
                <a:solidFill>
                  <a:schemeClr val="bg1"/>
                </a:solidFill>
                <a:latin typeface="Arial"/>
                <a:cs typeface="Arial"/>
              </a:rPr>
              <a:t>Ho bisogno di più autorevolezza;</a:t>
            </a:r>
          </a:p>
          <a:p>
            <a:pPr algn="ctr">
              <a:lnSpc>
                <a:spcPct val="80000"/>
              </a:lnSpc>
            </a:pPr>
            <a:r>
              <a:rPr lang="it-IT" sz="4800" dirty="0">
                <a:solidFill>
                  <a:schemeClr val="bg1"/>
                </a:solidFill>
                <a:latin typeface="Arial"/>
                <a:cs typeface="Arial"/>
              </a:rPr>
              <a:t>Ho bisogno di più voti;</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5450989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1" descr="2017-01-11-PHOTO-00044643.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 y="2"/>
            <a:ext cx="4449336" cy="5932448"/>
          </a:xfrm>
          <a:prstGeom prst="rect">
            <a:avLst/>
          </a:prstGeom>
        </p:spPr>
      </p:pic>
      <p:sp>
        <p:nvSpPr>
          <p:cNvPr id="3" name="CasellaDiTesto 2"/>
          <p:cNvSpPr txBox="1"/>
          <p:nvPr/>
        </p:nvSpPr>
        <p:spPr>
          <a:xfrm>
            <a:off x="3074149" y="6128942"/>
            <a:ext cx="3535201" cy="605262"/>
          </a:xfrm>
          <a:prstGeom prst="rect">
            <a:avLst/>
          </a:prstGeom>
          <a:noFill/>
        </p:spPr>
        <p:txBody>
          <a:bodyPr wrap="square" lIns="91408" tIns="45704" rIns="91408" bIns="45704" rtlCol="0">
            <a:spAutoFit/>
          </a:bodyPr>
          <a:lstStyle/>
          <a:p>
            <a:pPr algn="ctr">
              <a:lnSpc>
                <a:spcPct val="80000"/>
              </a:lnSpc>
            </a:pPr>
            <a:r>
              <a:rPr lang="it-IT" sz="4000" b="1" dirty="0">
                <a:solidFill>
                  <a:srgbClr val="FFFFFF"/>
                </a:solidFill>
                <a:latin typeface="Arial"/>
                <a:cs typeface="Arial"/>
              </a:rPr>
              <a:t>2018</a:t>
            </a:r>
          </a:p>
        </p:txBody>
      </p:sp>
      <p:sp>
        <p:nvSpPr>
          <p:cNvPr id="8" name="CasellaDiTesto 4"/>
          <p:cNvSpPr txBox="1"/>
          <p:nvPr/>
        </p:nvSpPr>
        <p:spPr>
          <a:xfrm>
            <a:off x="4469343" y="112297"/>
            <a:ext cx="5345102" cy="5386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457200" indent="-457200">
              <a:spcAft>
                <a:spcPts val="600"/>
              </a:spcAft>
              <a:buFont typeface="Arial"/>
              <a:buChar char="•"/>
            </a:pPr>
            <a:r>
              <a:rPr lang="it-IT" sz="2900" dirty="0" smtClean="0">
                <a:latin typeface="Arial"/>
                <a:cs typeface="Arial"/>
              </a:rPr>
              <a:t>600 </a:t>
            </a:r>
            <a:r>
              <a:rPr lang="it-IT" sz="2900" dirty="0">
                <a:latin typeface="Arial"/>
                <a:cs typeface="Arial"/>
              </a:rPr>
              <a:t>approfondimenti video </a:t>
            </a:r>
            <a:r>
              <a:rPr lang="it-IT" sz="2900" dirty="0" smtClean="0">
                <a:latin typeface="Arial"/>
                <a:cs typeface="Arial"/>
              </a:rPr>
              <a:t>gratuiti</a:t>
            </a:r>
            <a:endParaRPr lang="it-IT" sz="2900" dirty="0">
              <a:latin typeface="Arial"/>
              <a:cs typeface="Arial"/>
            </a:endParaRPr>
          </a:p>
          <a:p>
            <a:pPr marL="457200" indent="-457200">
              <a:spcAft>
                <a:spcPts val="600"/>
              </a:spcAft>
              <a:buFont typeface="Arial"/>
              <a:buChar char="•"/>
            </a:pPr>
            <a:r>
              <a:rPr lang="it-IT" sz="2900" dirty="0">
                <a:latin typeface="Arial"/>
                <a:cs typeface="Arial"/>
              </a:rPr>
              <a:t>1,5 Milione di visualizzazioni negli ultimi 12 mesi (solo YT</a:t>
            </a:r>
            <a:r>
              <a:rPr lang="it-IT" sz="2900" dirty="0" smtClean="0">
                <a:latin typeface="Arial"/>
                <a:cs typeface="Arial"/>
              </a:rPr>
              <a:t>)</a:t>
            </a:r>
            <a:endParaRPr lang="it-IT" sz="2900" dirty="0">
              <a:latin typeface="Arial"/>
              <a:cs typeface="Arial"/>
            </a:endParaRPr>
          </a:p>
          <a:p>
            <a:pPr marL="457200" indent="-457200">
              <a:spcAft>
                <a:spcPts val="600"/>
              </a:spcAft>
              <a:buFont typeface="Arial"/>
              <a:buChar char="•"/>
            </a:pPr>
            <a:r>
              <a:rPr lang="it-IT" sz="2900" dirty="0" smtClean="0">
                <a:latin typeface="Arial"/>
                <a:cs typeface="Arial"/>
              </a:rPr>
              <a:t>200 </a:t>
            </a:r>
            <a:r>
              <a:rPr lang="it-IT" sz="2900" dirty="0">
                <a:latin typeface="Arial"/>
                <a:cs typeface="Arial"/>
              </a:rPr>
              <a:t>mila follower tra i vari </a:t>
            </a:r>
            <a:r>
              <a:rPr lang="it-IT" sz="2900" dirty="0" smtClean="0">
                <a:latin typeface="Arial"/>
                <a:cs typeface="Arial"/>
              </a:rPr>
              <a:t>social</a:t>
            </a:r>
            <a:endParaRPr lang="it-IT" sz="2900" dirty="0">
              <a:latin typeface="Arial"/>
              <a:cs typeface="Arial"/>
            </a:endParaRPr>
          </a:p>
          <a:p>
            <a:pPr marL="457200" indent="-457200">
              <a:spcAft>
                <a:spcPts val="600"/>
              </a:spcAft>
              <a:buFont typeface="Arial"/>
              <a:buChar char="•"/>
            </a:pPr>
            <a:r>
              <a:rPr lang="it-IT" sz="2900" dirty="0">
                <a:latin typeface="Arial"/>
                <a:cs typeface="Arial"/>
              </a:rPr>
              <a:t>1500 nuovi iscritti alla NL al </a:t>
            </a:r>
            <a:r>
              <a:rPr lang="it-IT" sz="2900" dirty="0" smtClean="0">
                <a:latin typeface="Arial"/>
                <a:cs typeface="Arial"/>
              </a:rPr>
              <a:t>mese</a:t>
            </a:r>
            <a:endParaRPr lang="it-IT" sz="2900" dirty="0">
              <a:latin typeface="Arial"/>
              <a:cs typeface="Arial"/>
            </a:endParaRPr>
          </a:p>
          <a:p>
            <a:pPr marL="457200" indent="-457200">
              <a:spcAft>
                <a:spcPts val="600"/>
              </a:spcAft>
              <a:buFont typeface="Arial"/>
              <a:buChar char="•"/>
            </a:pPr>
            <a:r>
              <a:rPr lang="it-IT" sz="2900" dirty="0">
                <a:latin typeface="Arial"/>
                <a:cs typeface="Arial"/>
              </a:rPr>
              <a:t>2000 ricerche “Luca Mazzucchelli” al mese su </a:t>
            </a:r>
            <a:r>
              <a:rPr lang="it-IT" sz="2900" dirty="0" smtClean="0">
                <a:latin typeface="Arial"/>
                <a:cs typeface="Arial"/>
              </a:rPr>
              <a:t>Google</a:t>
            </a:r>
            <a:endParaRPr lang="it-IT" sz="2900" dirty="0">
              <a:latin typeface="Arial"/>
              <a:cs typeface="Arial"/>
            </a:endParaRPr>
          </a:p>
        </p:txBody>
      </p:sp>
    </p:spTree>
    <p:extLst>
      <p:ext uri="{BB962C8B-B14F-4D97-AF65-F5344CB8AC3E}">
        <p14:creationId xmlns="" xmlns:p14="http://schemas.microsoft.com/office/powerpoint/2010/main" val="14471853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17558" y="6064844"/>
            <a:ext cx="6095999" cy="605262"/>
          </a:xfrm>
          <a:prstGeom prst="rect">
            <a:avLst/>
          </a:prstGeom>
          <a:noFill/>
        </p:spPr>
        <p:txBody>
          <a:bodyPr wrap="square" lIns="91408" tIns="45704" rIns="91408" bIns="45704" rtlCol="0">
            <a:spAutoFit/>
          </a:bodyPr>
          <a:lstStyle/>
          <a:p>
            <a:pPr>
              <a:lnSpc>
                <a:spcPct val="80000"/>
              </a:lnSpc>
            </a:pPr>
            <a:r>
              <a:rPr lang="it-IT" sz="4000" b="1" dirty="0">
                <a:solidFill>
                  <a:schemeClr val="bg1"/>
                </a:solidFill>
                <a:latin typeface="Arial"/>
                <a:cs typeface="Arial"/>
              </a:rPr>
              <a:t>Un mattone alla volta</a:t>
            </a:r>
            <a:r>
              <a:rPr lang="mr-IN" sz="4000" b="1" dirty="0">
                <a:solidFill>
                  <a:schemeClr val="bg1"/>
                </a:solidFill>
                <a:latin typeface="Arial"/>
                <a:cs typeface="Arial"/>
              </a:rPr>
              <a:t>…</a:t>
            </a:r>
            <a:endParaRPr lang="it-IT" sz="4000" b="1" dirty="0">
              <a:solidFill>
                <a:schemeClr val="bg1"/>
              </a:solidFill>
              <a:latin typeface="Arial"/>
              <a:cs typeface="Arial"/>
            </a:endParaRPr>
          </a:p>
        </p:txBody>
      </p:sp>
      <p:sp>
        <p:nvSpPr>
          <p:cNvPr id="6" name="CasellaDiTesto 4"/>
          <p:cNvSpPr txBox="1"/>
          <p:nvPr/>
        </p:nvSpPr>
        <p:spPr>
          <a:xfrm>
            <a:off x="5053263" y="184416"/>
            <a:ext cx="4852738" cy="5863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342900" indent="-342900">
              <a:spcAft>
                <a:spcPts val="600"/>
              </a:spcAft>
              <a:buFont typeface="Arial"/>
              <a:buChar char="•"/>
            </a:pPr>
            <a:r>
              <a:rPr lang="it-IT" sz="2500" dirty="0">
                <a:latin typeface="Arial"/>
                <a:cs typeface="Arial"/>
              </a:rPr>
              <a:t>Ingaggi per interviste e </a:t>
            </a:r>
            <a:r>
              <a:rPr lang="it-IT" sz="2500" dirty="0" err="1" smtClean="0">
                <a:latin typeface="Arial"/>
                <a:cs typeface="Arial"/>
              </a:rPr>
              <a:t>Placement</a:t>
            </a:r>
            <a:endParaRPr lang="it-IT" sz="2500" dirty="0">
              <a:latin typeface="Arial"/>
              <a:cs typeface="Arial"/>
            </a:endParaRPr>
          </a:p>
          <a:p>
            <a:pPr marL="342900" indent="-342900">
              <a:spcAft>
                <a:spcPts val="600"/>
              </a:spcAft>
              <a:buFont typeface="Arial"/>
              <a:buChar char="•"/>
            </a:pPr>
            <a:r>
              <a:rPr lang="it-IT" sz="2500" dirty="0">
                <a:latin typeface="Arial"/>
                <a:cs typeface="Arial"/>
              </a:rPr>
              <a:t>Ruoli istituzionali e </a:t>
            </a:r>
            <a:r>
              <a:rPr lang="it-IT" sz="2500" dirty="0" smtClean="0">
                <a:latin typeface="Arial"/>
                <a:cs typeface="Arial"/>
              </a:rPr>
              <a:t>scientifici</a:t>
            </a:r>
            <a:endParaRPr lang="it-IT" sz="2500" dirty="0">
              <a:latin typeface="Arial"/>
              <a:cs typeface="Arial"/>
            </a:endParaRPr>
          </a:p>
          <a:p>
            <a:pPr marL="342900" indent="-342900">
              <a:spcAft>
                <a:spcPts val="600"/>
              </a:spcAft>
              <a:buFont typeface="Arial"/>
              <a:buChar char="•"/>
            </a:pPr>
            <a:r>
              <a:rPr lang="it-IT" sz="2500" dirty="0">
                <a:latin typeface="Arial"/>
                <a:cs typeface="Arial"/>
              </a:rPr>
              <a:t>Richieste di collaborazioni e consulenze </a:t>
            </a:r>
            <a:r>
              <a:rPr lang="it-IT" sz="2500" dirty="0" smtClean="0">
                <a:latin typeface="Arial"/>
                <a:cs typeface="Arial"/>
              </a:rPr>
              <a:t>“impreviste”</a:t>
            </a:r>
            <a:endParaRPr lang="it-IT" sz="2500" dirty="0">
              <a:latin typeface="Arial"/>
              <a:cs typeface="Arial"/>
            </a:endParaRPr>
          </a:p>
          <a:p>
            <a:pPr marL="342900" indent="-342900">
              <a:spcAft>
                <a:spcPts val="600"/>
              </a:spcAft>
              <a:buFont typeface="Arial"/>
              <a:buChar char="•"/>
            </a:pPr>
            <a:r>
              <a:rPr lang="it-IT" sz="2500" dirty="0">
                <a:latin typeface="Arial"/>
                <a:cs typeface="Arial"/>
              </a:rPr>
              <a:t>Numerosi </a:t>
            </a:r>
            <a:r>
              <a:rPr lang="it-IT" sz="2500" dirty="0" err="1">
                <a:latin typeface="Arial"/>
                <a:cs typeface="Arial"/>
              </a:rPr>
              <a:t>speech</a:t>
            </a:r>
            <a:r>
              <a:rPr lang="it-IT" sz="2500" dirty="0">
                <a:latin typeface="Arial"/>
                <a:cs typeface="Arial"/>
              </a:rPr>
              <a:t> e </a:t>
            </a:r>
            <a:r>
              <a:rPr lang="it-IT" sz="2500" dirty="0" smtClean="0">
                <a:latin typeface="Arial"/>
                <a:cs typeface="Arial"/>
              </a:rPr>
              <a:t>formazioni</a:t>
            </a:r>
            <a:endParaRPr lang="it-IT" sz="2500" dirty="0">
              <a:latin typeface="Arial"/>
              <a:cs typeface="Arial"/>
            </a:endParaRPr>
          </a:p>
          <a:p>
            <a:pPr marL="342900" indent="-342900">
              <a:spcAft>
                <a:spcPts val="600"/>
              </a:spcAft>
              <a:buFont typeface="Arial"/>
              <a:buChar char="•"/>
            </a:pPr>
            <a:r>
              <a:rPr lang="it-IT" sz="2500" dirty="0" err="1" smtClean="0">
                <a:latin typeface="Arial"/>
                <a:cs typeface="Arial"/>
              </a:rPr>
              <a:t>TEDx</a:t>
            </a:r>
            <a:endParaRPr lang="it-IT" sz="2500" dirty="0">
              <a:latin typeface="Arial"/>
              <a:cs typeface="Arial"/>
            </a:endParaRPr>
          </a:p>
          <a:p>
            <a:pPr marL="342900" indent="-342900">
              <a:spcAft>
                <a:spcPts val="600"/>
              </a:spcAft>
              <a:buFont typeface="Arial"/>
              <a:buChar char="•"/>
            </a:pPr>
            <a:r>
              <a:rPr lang="it-IT" sz="2500" dirty="0" smtClean="0">
                <a:latin typeface="Arial"/>
                <a:cs typeface="Arial"/>
              </a:rPr>
              <a:t>Libri</a:t>
            </a:r>
            <a:endParaRPr lang="it-IT" sz="2500" dirty="0">
              <a:latin typeface="Arial"/>
              <a:cs typeface="Arial"/>
            </a:endParaRPr>
          </a:p>
          <a:p>
            <a:pPr marL="342900" indent="-342900">
              <a:spcAft>
                <a:spcPts val="600"/>
              </a:spcAft>
              <a:buFont typeface="Arial"/>
              <a:buChar char="•"/>
            </a:pPr>
            <a:r>
              <a:rPr lang="it-IT" sz="2500" dirty="0">
                <a:latin typeface="Arial"/>
                <a:cs typeface="Arial"/>
              </a:rPr>
              <a:t>Eventi dal vivo SOLD </a:t>
            </a:r>
            <a:r>
              <a:rPr lang="it-IT" sz="2500" dirty="0" smtClean="0">
                <a:latin typeface="Arial"/>
                <a:cs typeface="Arial"/>
              </a:rPr>
              <a:t>OUT</a:t>
            </a:r>
            <a:endParaRPr lang="it-IT" sz="2500" dirty="0">
              <a:latin typeface="Arial"/>
              <a:cs typeface="Arial"/>
            </a:endParaRPr>
          </a:p>
          <a:p>
            <a:pPr marL="342900" indent="-342900">
              <a:spcAft>
                <a:spcPts val="600"/>
              </a:spcAft>
              <a:buFont typeface="Arial"/>
              <a:buChar char="•"/>
            </a:pPr>
            <a:r>
              <a:rPr lang="it-IT" sz="2500" dirty="0" err="1" smtClean="0">
                <a:latin typeface="Arial"/>
                <a:cs typeface="Arial"/>
              </a:rPr>
              <a:t>Infoprodotti</a:t>
            </a:r>
            <a:endParaRPr lang="it-IT" sz="2500" dirty="0">
              <a:latin typeface="Arial"/>
              <a:cs typeface="Arial"/>
            </a:endParaRPr>
          </a:p>
          <a:p>
            <a:pPr marL="342900" indent="-342900">
              <a:spcAft>
                <a:spcPts val="600"/>
              </a:spcAft>
              <a:buFont typeface="Arial"/>
              <a:buChar char="•"/>
            </a:pPr>
            <a:r>
              <a:rPr lang="it-IT" sz="2500" dirty="0">
                <a:latin typeface="Arial"/>
                <a:cs typeface="Arial"/>
              </a:rPr>
              <a:t>Abbonamenti ricorrenti (</a:t>
            </a:r>
            <a:r>
              <a:rPr lang="it-IT" sz="2500" dirty="0" err="1">
                <a:latin typeface="Arial"/>
                <a:cs typeface="Arial"/>
              </a:rPr>
              <a:t>mindlab</a:t>
            </a:r>
            <a:r>
              <a:rPr lang="it-IT" sz="2500" dirty="0" smtClean="0">
                <a:latin typeface="Arial"/>
                <a:cs typeface="Arial"/>
              </a:rPr>
              <a:t>)</a:t>
            </a:r>
            <a:endParaRPr lang="it-IT" sz="2500" dirty="0">
              <a:latin typeface="Arial"/>
              <a:cs typeface="Arial"/>
            </a:endParaRPr>
          </a:p>
          <a:p>
            <a:pPr marL="342900" indent="-342900">
              <a:spcAft>
                <a:spcPts val="600"/>
              </a:spcAft>
              <a:buFont typeface="Arial"/>
              <a:buChar char="•"/>
            </a:pPr>
            <a:r>
              <a:rPr lang="it-IT" sz="2500" dirty="0">
                <a:latin typeface="Arial"/>
                <a:cs typeface="Arial"/>
              </a:rPr>
              <a:t>Televisione</a:t>
            </a: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12204" r="28645" b="-2733"/>
          <a:stretch/>
        </p:blipFill>
        <p:spPr>
          <a:xfrm>
            <a:off x="-1" y="5"/>
            <a:ext cx="5053264" cy="6064839"/>
          </a:xfrm>
          <a:prstGeom prst="rect">
            <a:avLst/>
          </a:prstGeom>
        </p:spPr>
      </p:pic>
    </p:spTree>
    <p:extLst>
      <p:ext uri="{BB962C8B-B14F-4D97-AF65-F5344CB8AC3E}">
        <p14:creationId xmlns="" xmlns:p14="http://schemas.microsoft.com/office/powerpoint/2010/main" val="1109603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38510" y="6111090"/>
            <a:ext cx="6634976" cy="451373"/>
          </a:xfrm>
          <a:prstGeom prst="rect">
            <a:avLst/>
          </a:prstGeom>
          <a:noFill/>
        </p:spPr>
        <p:txBody>
          <a:bodyPr wrap="square" lIns="91408" tIns="45704" rIns="91408" bIns="45704" rtlCol="0">
            <a:spAutoFit/>
          </a:bodyPr>
          <a:lstStyle/>
          <a:p>
            <a:pPr algn="ctr">
              <a:lnSpc>
                <a:spcPct val="80000"/>
              </a:lnSpc>
            </a:pPr>
            <a:r>
              <a:rPr lang="it-IT" sz="2800" b="1" dirty="0">
                <a:solidFill>
                  <a:schemeClr val="bg1"/>
                </a:solidFill>
                <a:latin typeface="Arial"/>
                <a:cs typeface="Arial"/>
              </a:rPr>
              <a:t>La Repubblica </a:t>
            </a:r>
            <a:r>
              <a:rPr lang="mr-IN" sz="2800" b="1" dirty="0">
                <a:solidFill>
                  <a:schemeClr val="bg1"/>
                </a:solidFill>
                <a:latin typeface="Arial"/>
                <a:cs typeface="Arial"/>
              </a:rPr>
              <a:t>–</a:t>
            </a:r>
            <a:r>
              <a:rPr lang="it-IT" sz="2800" b="1" dirty="0">
                <a:solidFill>
                  <a:schemeClr val="bg1"/>
                </a:solidFill>
                <a:latin typeface="Arial"/>
                <a:cs typeface="Arial"/>
              </a:rPr>
              <a:t> 11 aprile 2018</a:t>
            </a:r>
          </a:p>
        </p:txBody>
      </p:sp>
      <p:pic>
        <p:nvPicPr>
          <p:cNvPr id="2" name="Immagine 1" descr="IMG_7423.JPG"/>
          <p:cNvPicPr>
            <a:picLocks noChangeAspect="1"/>
          </p:cNvPicPr>
          <p:nvPr/>
        </p:nvPicPr>
        <p:blipFill rotWithShape="1">
          <a:blip r:embed="rId3" cstate="print">
            <a:extLst>
              <a:ext uri="{28A0092B-C50C-407E-A947-70E740481C1C}">
                <a14:useLocalDpi xmlns="" xmlns:a14="http://schemas.microsoft.com/office/drawing/2010/main" val="0"/>
              </a:ext>
            </a:extLst>
          </a:blip>
          <a:srcRect l="5036" t="2521" r="4155" b="4308"/>
          <a:stretch/>
        </p:blipFill>
        <p:spPr>
          <a:xfrm rot="5400000">
            <a:off x="-681296" y="681295"/>
            <a:ext cx="5911627" cy="4549036"/>
          </a:xfrm>
          <a:prstGeom prst="rect">
            <a:avLst/>
          </a:prstGeom>
          <a:noFill/>
          <a:ln>
            <a:noFill/>
          </a:ln>
        </p:spPr>
      </p:pic>
      <p:sp>
        <p:nvSpPr>
          <p:cNvPr id="5" name="CasellaDiTesto 4"/>
          <p:cNvSpPr txBox="1"/>
          <p:nvPr/>
        </p:nvSpPr>
        <p:spPr>
          <a:xfrm>
            <a:off x="4890217" y="530820"/>
            <a:ext cx="4814395" cy="4524284"/>
          </a:xfrm>
          <a:prstGeom prst="rect">
            <a:avLst/>
          </a:prstGeom>
          <a:noFill/>
        </p:spPr>
        <p:txBody>
          <a:bodyPr wrap="square" lIns="91408" tIns="45704" rIns="91408" bIns="45704" rtlCol="0">
            <a:spAutoFit/>
          </a:bodyPr>
          <a:lstStyle/>
          <a:p>
            <a:r>
              <a:rPr lang="it-IT" sz="3600" dirty="0"/>
              <a:t>“</a:t>
            </a:r>
            <a:r>
              <a:rPr lang="it-IT" sz="3600" i="1" dirty="0"/>
              <a:t>Ci vorrebbero dieci, cento, mille di questi scienziati che scendono dal piedistallo e vanno su </a:t>
            </a:r>
            <a:r>
              <a:rPr lang="it-IT" sz="3600" i="1" dirty="0" err="1"/>
              <a:t>YouTube</a:t>
            </a:r>
            <a:r>
              <a:rPr lang="it-IT" sz="3600" i="1" dirty="0"/>
              <a:t>. Non solo per confutare le </a:t>
            </a:r>
            <a:r>
              <a:rPr lang="it-IT" sz="3600" i="1" dirty="0" err="1"/>
              <a:t>fake</a:t>
            </a:r>
            <a:r>
              <a:rPr lang="it-IT" sz="3600" i="1" dirty="0"/>
              <a:t> news, ma per fare vera e propria divulgazione</a:t>
            </a:r>
            <a:r>
              <a:rPr lang="it-IT" sz="3600" dirty="0"/>
              <a:t>”</a:t>
            </a:r>
          </a:p>
        </p:txBody>
      </p:sp>
    </p:spTree>
    <p:extLst>
      <p:ext uri="{BB962C8B-B14F-4D97-AF65-F5344CB8AC3E}">
        <p14:creationId xmlns="" xmlns:p14="http://schemas.microsoft.com/office/powerpoint/2010/main" val="206304854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ego-ph-254975-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37575" b="7041"/>
          <a:stretch/>
        </p:blipFill>
        <p:spPr>
          <a:xfrm>
            <a:off x="0" y="0"/>
            <a:ext cx="9906000" cy="6858000"/>
          </a:xfrm>
          <a:prstGeom prst="rect">
            <a:avLst/>
          </a:prstGeom>
        </p:spPr>
      </p:pic>
      <p:sp>
        <p:nvSpPr>
          <p:cNvPr id="6" name="Rettangolo 5"/>
          <p:cNvSpPr/>
          <p:nvPr/>
        </p:nvSpPr>
        <p:spPr>
          <a:xfrm>
            <a:off x="0" y="5895893"/>
            <a:ext cx="9906000" cy="962111"/>
          </a:xfrm>
          <a:prstGeom prst="rect">
            <a:avLst/>
          </a:prstGeom>
          <a:solidFill>
            <a:srgbClr val="026B71">
              <a:alpha val="59000"/>
            </a:srgbClr>
          </a:solidFill>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algn="ctr"/>
            <a:endParaRPr lang="it-IT">
              <a:solidFill>
                <a:srgbClr val="026B71"/>
              </a:solidFill>
            </a:endParaRPr>
          </a:p>
        </p:txBody>
      </p:sp>
      <p:sp>
        <p:nvSpPr>
          <p:cNvPr id="3" name="CasellaDiTesto 2"/>
          <p:cNvSpPr txBox="1"/>
          <p:nvPr/>
        </p:nvSpPr>
        <p:spPr>
          <a:xfrm>
            <a:off x="0" y="604616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Quello che resta</a:t>
            </a:r>
          </a:p>
        </p:txBody>
      </p:sp>
    </p:spTree>
    <p:extLst>
      <p:ext uri="{BB962C8B-B14F-4D97-AF65-F5344CB8AC3E}">
        <p14:creationId xmlns="" xmlns:p14="http://schemas.microsoft.com/office/powerpoint/2010/main" val="2317775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492467"/>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1</a:t>
            </a:r>
          </a:p>
          <a:p>
            <a:pPr algn="ctr">
              <a:lnSpc>
                <a:spcPct val="80000"/>
              </a:lnSpc>
            </a:pPr>
            <a:r>
              <a:rPr lang="it-IT" sz="4800" dirty="0">
                <a:solidFill>
                  <a:schemeClr val="bg1"/>
                </a:solidFill>
                <a:latin typeface="Arial"/>
                <a:cs typeface="Arial"/>
              </a:rPr>
              <a:t>Esci dalla zona di comfort</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82347249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38510" y="6111092"/>
            <a:ext cx="6634976" cy="451373"/>
          </a:xfrm>
          <a:prstGeom prst="rect">
            <a:avLst/>
          </a:prstGeom>
          <a:noFill/>
        </p:spPr>
        <p:txBody>
          <a:bodyPr wrap="square" lIns="91408" tIns="45704" rIns="91408" bIns="45704" rtlCol="0">
            <a:spAutoFit/>
          </a:bodyPr>
          <a:lstStyle/>
          <a:p>
            <a:pPr algn="ctr">
              <a:lnSpc>
                <a:spcPct val="80000"/>
              </a:lnSpc>
            </a:pPr>
            <a:r>
              <a:rPr lang="it-IT" sz="2800" b="1" dirty="0">
                <a:solidFill>
                  <a:schemeClr val="bg1"/>
                </a:solidFill>
                <a:latin typeface="Arial"/>
                <a:cs typeface="Arial"/>
              </a:rPr>
              <a:t>Il mio primo incontro con </a:t>
            </a:r>
            <a:r>
              <a:rPr lang="it-IT" sz="2800" b="1">
                <a:solidFill>
                  <a:schemeClr val="bg1"/>
                </a:solidFill>
                <a:latin typeface="Arial"/>
                <a:cs typeface="Arial"/>
              </a:rPr>
              <a:t>gli avvocati</a:t>
            </a:r>
            <a:endParaRPr lang="it-IT" sz="2800" b="1" dirty="0">
              <a:solidFill>
                <a:schemeClr val="bg1"/>
              </a:solidFill>
              <a:latin typeface="Arial"/>
              <a:cs typeface="Arial"/>
            </a:endParaRPr>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810" t="5644" r="-429" b="-199"/>
          <a:stretch/>
        </p:blipFill>
        <p:spPr>
          <a:xfrm>
            <a:off x="-78058" y="5"/>
            <a:ext cx="10069552" cy="5954751"/>
          </a:xfrm>
          <a:prstGeom prst="rect">
            <a:avLst/>
          </a:prstGeom>
        </p:spPr>
      </p:pic>
    </p:spTree>
    <p:extLst>
      <p:ext uri="{BB962C8B-B14F-4D97-AF65-F5344CB8AC3E}">
        <p14:creationId xmlns="" xmlns:p14="http://schemas.microsoft.com/office/powerpoint/2010/main" val="1156818738"/>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982761" y="6078175"/>
            <a:ext cx="4213907"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Salta!</a:t>
            </a:r>
          </a:p>
        </p:txBody>
      </p:sp>
      <p:pic>
        <p:nvPicPr>
          <p:cNvPr id="4" name="Immagine 3" descr="1389863518Gold-Fish-Jump.jpg"/>
          <p:cNvPicPr>
            <a:picLocks noChangeAspect="1"/>
          </p:cNvPicPr>
          <p:nvPr/>
        </p:nvPicPr>
        <p:blipFill rotWithShape="1">
          <a:blip r:embed="rId3" cstate="print">
            <a:extLst>
              <a:ext uri="{28A0092B-C50C-407E-A947-70E740481C1C}">
                <a14:useLocalDpi xmlns="" xmlns:a14="http://schemas.microsoft.com/office/drawing/2010/main" val="0"/>
              </a:ext>
            </a:extLst>
          </a:blip>
          <a:srcRect t="8203" b="421"/>
          <a:stretch/>
        </p:blipFill>
        <p:spPr>
          <a:xfrm>
            <a:off x="0" y="10584"/>
            <a:ext cx="9906000" cy="5894917"/>
          </a:xfrm>
          <a:prstGeom prst="rect">
            <a:avLst/>
          </a:prstGeom>
        </p:spPr>
      </p:pic>
    </p:spTree>
    <p:extLst>
      <p:ext uri="{BB962C8B-B14F-4D97-AF65-F5344CB8AC3E}">
        <p14:creationId xmlns="" xmlns:p14="http://schemas.microsoft.com/office/powerpoint/2010/main" val="188697721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874506"/>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fai ciò che hai sempre fatto, otterrai ciò che hai sempre ottenuto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5978779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1749959"/>
            <a:ext cx="9230754" cy="3071578"/>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2</a:t>
            </a:r>
          </a:p>
          <a:p>
            <a:pPr algn="ctr">
              <a:lnSpc>
                <a:spcPct val="80000"/>
              </a:lnSpc>
            </a:pPr>
            <a:r>
              <a:rPr lang="it-IT" sz="4800" dirty="0">
                <a:solidFill>
                  <a:schemeClr val="bg1"/>
                </a:solidFill>
                <a:latin typeface="Arial"/>
                <a:cs typeface="Arial"/>
              </a:rPr>
              <a:t>La cosa meno importante diventa ciò che </a:t>
            </a:r>
            <a:r>
              <a:rPr lang="it-IT" sz="4800" dirty="0" smtClean="0">
                <a:solidFill>
                  <a:schemeClr val="bg1"/>
                </a:solidFill>
                <a:latin typeface="Arial"/>
                <a:cs typeface="Arial"/>
              </a:rPr>
              <a:t>hai.</a:t>
            </a:r>
            <a:endParaRPr lang="it-IT" sz="4800" dirty="0">
              <a:solidFill>
                <a:schemeClr val="bg1"/>
              </a:solidFill>
              <a:latin typeface="Arial"/>
              <a:cs typeface="Arial"/>
            </a:endParaRPr>
          </a:p>
          <a:p>
            <a:pPr algn="ctr">
              <a:lnSpc>
                <a:spcPct val="80000"/>
              </a:lnSpc>
            </a:pPr>
            <a:r>
              <a:rPr lang="it-IT" sz="4800" dirty="0">
                <a:solidFill>
                  <a:schemeClr val="bg1"/>
                </a:solidFill>
                <a:latin typeface="Arial"/>
                <a:cs typeface="Arial"/>
              </a:rPr>
              <a:t>La cosa più importante è ciò che sei </a:t>
            </a:r>
            <a:r>
              <a:rPr lang="it-IT" sz="4800" dirty="0" smtClean="0">
                <a:solidFill>
                  <a:schemeClr val="bg1"/>
                </a:solidFill>
                <a:latin typeface="Arial"/>
                <a:cs typeface="Arial"/>
              </a:rPr>
              <a:t>diventato.</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6457503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17558" y="6064843"/>
            <a:ext cx="6095999" cy="605262"/>
          </a:xfrm>
          <a:prstGeom prst="rect">
            <a:avLst/>
          </a:prstGeom>
          <a:noFill/>
        </p:spPr>
        <p:txBody>
          <a:bodyPr wrap="square" lIns="91408" tIns="45704" rIns="91408" bIns="45704" rtlCol="0">
            <a:spAutoFit/>
          </a:bodyPr>
          <a:lstStyle/>
          <a:p>
            <a:pPr>
              <a:lnSpc>
                <a:spcPct val="80000"/>
              </a:lnSpc>
            </a:pPr>
            <a:r>
              <a:rPr lang="it-IT" sz="4000" b="1" dirty="0">
                <a:solidFill>
                  <a:schemeClr val="bg1"/>
                </a:solidFill>
                <a:latin typeface="Arial"/>
                <a:cs typeface="Arial"/>
              </a:rPr>
              <a:t>Senza accorgermene</a:t>
            </a:r>
            <a:r>
              <a:rPr lang="mr-IN" sz="4000" b="1" dirty="0">
                <a:solidFill>
                  <a:schemeClr val="bg1"/>
                </a:solidFill>
                <a:latin typeface="Arial"/>
                <a:cs typeface="Arial"/>
              </a:rPr>
              <a:t>…</a:t>
            </a:r>
            <a:endParaRPr lang="it-IT" sz="4000" b="1" dirty="0">
              <a:solidFill>
                <a:schemeClr val="bg1"/>
              </a:solidFill>
              <a:latin typeface="Arial"/>
              <a:cs typeface="Arial"/>
            </a:endParaRPr>
          </a:p>
        </p:txBody>
      </p:sp>
      <p:sp>
        <p:nvSpPr>
          <p:cNvPr id="6" name="CasellaDiTesto 4"/>
          <p:cNvSpPr txBox="1"/>
          <p:nvPr/>
        </p:nvSpPr>
        <p:spPr>
          <a:xfrm>
            <a:off x="4580146" y="345798"/>
            <a:ext cx="5056914" cy="5432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457200" indent="-457200">
              <a:spcAft>
                <a:spcPts val="600"/>
              </a:spcAft>
              <a:buFont typeface="Arial"/>
              <a:buChar char="•"/>
            </a:pPr>
            <a:r>
              <a:rPr lang="it-IT" sz="2400" dirty="0">
                <a:latin typeface="Arial"/>
                <a:cs typeface="Arial"/>
              </a:rPr>
              <a:t>Ho imparato a parlare in </a:t>
            </a:r>
            <a:r>
              <a:rPr lang="it-IT" sz="2400" dirty="0" smtClean="0">
                <a:latin typeface="Arial"/>
                <a:cs typeface="Arial"/>
              </a:rPr>
              <a:t>pubblico</a:t>
            </a:r>
            <a:endParaRPr lang="it-IT" sz="2400" dirty="0">
              <a:latin typeface="Arial"/>
              <a:cs typeface="Arial"/>
            </a:endParaRPr>
          </a:p>
          <a:p>
            <a:pPr marL="457200" indent="-457200">
              <a:spcAft>
                <a:spcPts val="600"/>
              </a:spcAft>
              <a:buFont typeface="Arial"/>
              <a:buChar char="•"/>
            </a:pPr>
            <a:r>
              <a:rPr lang="it-IT" sz="2400" dirty="0">
                <a:latin typeface="Arial"/>
                <a:cs typeface="Arial"/>
              </a:rPr>
              <a:t>Ho metabolizzato teorie di vari </a:t>
            </a:r>
            <a:r>
              <a:rPr lang="it-IT" sz="2400" dirty="0" smtClean="0">
                <a:latin typeface="Arial"/>
                <a:cs typeface="Arial"/>
              </a:rPr>
              <a:t>psicologi</a:t>
            </a:r>
            <a:endParaRPr lang="it-IT" sz="2400" dirty="0">
              <a:latin typeface="Arial"/>
              <a:cs typeface="Arial"/>
            </a:endParaRPr>
          </a:p>
          <a:p>
            <a:pPr marL="457200" indent="-457200">
              <a:spcAft>
                <a:spcPts val="600"/>
              </a:spcAft>
              <a:buFont typeface="Arial"/>
              <a:buChar char="•"/>
            </a:pPr>
            <a:r>
              <a:rPr lang="it-IT" sz="2400" dirty="0">
                <a:latin typeface="Arial"/>
                <a:cs typeface="Arial"/>
              </a:rPr>
              <a:t>Ho imparato a montare i </a:t>
            </a:r>
            <a:r>
              <a:rPr lang="it-IT" sz="2400" dirty="0" smtClean="0">
                <a:latin typeface="Arial"/>
                <a:cs typeface="Arial"/>
              </a:rPr>
              <a:t>video</a:t>
            </a:r>
            <a:endParaRPr lang="it-IT" sz="2400" dirty="0">
              <a:latin typeface="Arial"/>
              <a:cs typeface="Arial"/>
            </a:endParaRPr>
          </a:p>
          <a:p>
            <a:pPr marL="457200" indent="-457200">
              <a:spcAft>
                <a:spcPts val="600"/>
              </a:spcAft>
              <a:buFont typeface="Arial"/>
              <a:buChar char="•"/>
            </a:pPr>
            <a:r>
              <a:rPr lang="it-IT" sz="2400" dirty="0">
                <a:latin typeface="Arial"/>
                <a:cs typeface="Arial"/>
              </a:rPr>
              <a:t>Ho capito come fare uno </a:t>
            </a:r>
            <a:r>
              <a:rPr lang="it-IT" sz="2400" dirty="0" err="1">
                <a:latin typeface="Arial"/>
                <a:cs typeface="Arial"/>
              </a:rPr>
              <a:t>storytelling</a:t>
            </a:r>
            <a:r>
              <a:rPr lang="it-IT" sz="2400" dirty="0">
                <a:latin typeface="Arial"/>
                <a:cs typeface="Arial"/>
              </a:rPr>
              <a:t> </a:t>
            </a:r>
            <a:r>
              <a:rPr lang="it-IT" sz="2400" dirty="0" smtClean="0">
                <a:latin typeface="Arial"/>
                <a:cs typeface="Arial"/>
              </a:rPr>
              <a:t>efficace</a:t>
            </a:r>
            <a:endParaRPr lang="it-IT" sz="2400" dirty="0">
              <a:latin typeface="Arial"/>
              <a:cs typeface="Arial"/>
            </a:endParaRPr>
          </a:p>
          <a:p>
            <a:pPr marL="457200" indent="-457200">
              <a:spcAft>
                <a:spcPts val="600"/>
              </a:spcAft>
              <a:buFont typeface="Arial"/>
              <a:buChar char="•"/>
            </a:pPr>
            <a:r>
              <a:rPr lang="it-IT" sz="2400" dirty="0">
                <a:latin typeface="Arial"/>
                <a:cs typeface="Arial"/>
              </a:rPr>
              <a:t>Ho imparato a sintetizzare in poche parole concetti </a:t>
            </a:r>
            <a:r>
              <a:rPr lang="it-IT" sz="2400" dirty="0" smtClean="0">
                <a:latin typeface="Arial"/>
                <a:cs typeface="Arial"/>
              </a:rPr>
              <a:t>complessi</a:t>
            </a:r>
            <a:endParaRPr lang="it-IT" sz="2400" dirty="0">
              <a:latin typeface="Arial"/>
              <a:cs typeface="Arial"/>
            </a:endParaRPr>
          </a:p>
          <a:p>
            <a:pPr marL="457200" indent="-457200">
              <a:spcAft>
                <a:spcPts val="600"/>
              </a:spcAft>
              <a:buFont typeface="Arial"/>
              <a:buChar char="•"/>
            </a:pPr>
            <a:r>
              <a:rPr lang="it-IT" sz="2400" dirty="0">
                <a:latin typeface="Arial"/>
                <a:cs typeface="Arial"/>
              </a:rPr>
              <a:t>Ho compreso le strategie social più </a:t>
            </a:r>
            <a:r>
              <a:rPr lang="it-IT" sz="2400" dirty="0" smtClean="0">
                <a:latin typeface="Arial"/>
                <a:cs typeface="Arial"/>
              </a:rPr>
              <a:t>efficaci</a:t>
            </a:r>
            <a:endParaRPr lang="it-IT" sz="2400" dirty="0">
              <a:latin typeface="Arial"/>
              <a:cs typeface="Arial"/>
            </a:endParaRPr>
          </a:p>
          <a:p>
            <a:pPr marL="457200" indent="-457200">
              <a:spcAft>
                <a:spcPts val="600"/>
              </a:spcAft>
              <a:buFont typeface="Arial"/>
              <a:buChar char="•"/>
            </a:pPr>
            <a:r>
              <a:rPr lang="it-IT" sz="2400" dirty="0">
                <a:latin typeface="Arial"/>
                <a:cs typeface="Arial"/>
              </a:rPr>
              <a:t>Ho conosciuto molte persone importanti e </a:t>
            </a:r>
            <a:r>
              <a:rPr lang="it-IT" sz="2400" dirty="0" smtClean="0">
                <a:latin typeface="Arial"/>
                <a:cs typeface="Arial"/>
              </a:rPr>
              <a:t>interessanti</a:t>
            </a:r>
            <a:endParaRPr lang="it-IT" sz="2400" dirty="0">
              <a:latin typeface="Arial"/>
              <a:cs typeface="Arial"/>
            </a:endParaRPr>
          </a:p>
          <a:p>
            <a:pPr marL="457200" indent="-457200">
              <a:spcAft>
                <a:spcPts val="600"/>
              </a:spcAft>
              <a:buFont typeface="Arial"/>
              <a:buChar char="•"/>
            </a:pPr>
            <a:r>
              <a:rPr lang="mr-IN" sz="2400" dirty="0">
                <a:latin typeface="Arial"/>
                <a:cs typeface="Arial"/>
              </a:rPr>
              <a:t>…</a:t>
            </a:r>
            <a:r>
              <a:rPr lang="it-IT" sz="2400" dirty="0">
                <a:latin typeface="Arial"/>
                <a:cs typeface="Arial"/>
              </a:rPr>
              <a:t>.</a:t>
            </a:r>
          </a:p>
        </p:txBody>
      </p:sp>
      <p:pic>
        <p:nvPicPr>
          <p:cNvPr id="5" name="Immagine 4" descr="16831305_1300x1733.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 y="0"/>
            <a:ext cx="4440353" cy="5919333"/>
          </a:xfrm>
          <a:prstGeom prst="rect">
            <a:avLst/>
          </a:prstGeom>
        </p:spPr>
      </p:pic>
    </p:spTree>
    <p:extLst>
      <p:ext uri="{BB962C8B-B14F-4D97-AF65-F5344CB8AC3E}">
        <p14:creationId xmlns="" xmlns:p14="http://schemas.microsoft.com/office/powerpoint/2010/main" val="3016138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15038" y="2444576"/>
            <a:ext cx="8624214"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Il vero valore degli obiettivi </a:t>
            </a:r>
          </a:p>
          <a:p>
            <a:pPr algn="ctr">
              <a:lnSpc>
                <a:spcPct val="80000"/>
              </a:lnSpc>
            </a:pPr>
            <a:r>
              <a:rPr lang="it-IT" sz="4800" dirty="0">
                <a:solidFill>
                  <a:schemeClr val="bg1"/>
                </a:solidFill>
                <a:latin typeface="Arial"/>
                <a:cs typeface="Arial"/>
              </a:rPr>
              <a:t>si trova nel tragitto </a:t>
            </a:r>
          </a:p>
          <a:p>
            <a:pPr algn="ctr">
              <a:lnSpc>
                <a:spcPct val="80000"/>
              </a:lnSpc>
            </a:pPr>
            <a:r>
              <a:rPr lang="it-IT" sz="4800" dirty="0">
                <a:solidFill>
                  <a:schemeClr val="bg1"/>
                </a:solidFill>
                <a:latin typeface="Arial"/>
                <a:cs typeface="Arial"/>
              </a:rPr>
              <a:t>che ti conduce a loro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0405615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1947524"/>
            <a:ext cx="9230754" cy="2788423"/>
          </a:xfrm>
          <a:prstGeom prst="rect">
            <a:avLst/>
          </a:prstGeom>
          <a:noFill/>
        </p:spPr>
        <p:txBody>
          <a:bodyPr wrap="square" lIns="91408" tIns="45704" rIns="91408" bIns="45704" rtlCol="0">
            <a:spAutoFit/>
          </a:bodyPr>
          <a:lstStyle/>
          <a:p>
            <a:pPr algn="ctr">
              <a:lnSpc>
                <a:spcPct val="80000"/>
              </a:lnSpc>
            </a:pPr>
            <a:r>
              <a:rPr lang="it-IT" sz="7200" dirty="0">
                <a:solidFill>
                  <a:schemeClr val="bg1"/>
                </a:solidFill>
                <a:latin typeface="Arial"/>
                <a:cs typeface="Arial"/>
              </a:rPr>
              <a:t>3</a:t>
            </a:r>
          </a:p>
          <a:p>
            <a:pPr algn="ctr">
              <a:lnSpc>
                <a:spcPct val="80000"/>
              </a:lnSpc>
            </a:pPr>
            <a:r>
              <a:rPr lang="it-IT" sz="7200" dirty="0">
                <a:solidFill>
                  <a:schemeClr val="bg1"/>
                </a:solidFill>
                <a:latin typeface="Arial"/>
                <a:cs typeface="Arial"/>
              </a:rPr>
              <a:t>Più dai</a:t>
            </a:r>
          </a:p>
          <a:p>
            <a:pPr algn="ctr">
              <a:lnSpc>
                <a:spcPct val="80000"/>
              </a:lnSpc>
            </a:pPr>
            <a:r>
              <a:rPr lang="it-IT" sz="7200" dirty="0">
                <a:solidFill>
                  <a:schemeClr val="bg1"/>
                </a:solidFill>
                <a:latin typeface="Arial"/>
                <a:cs typeface="Arial"/>
              </a:rPr>
              <a:t>Più hai</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8392166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12096" y="6099342"/>
            <a:ext cx="7458335"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Meno Attrazione, Più Influenza</a:t>
            </a:r>
          </a:p>
        </p:txBody>
      </p:sp>
      <p:pic>
        <p:nvPicPr>
          <p:cNvPr id="4"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t="19938" b="31393"/>
          <a:stretch/>
        </p:blipFill>
        <p:spPr>
          <a:xfrm>
            <a:off x="0" y="0"/>
            <a:ext cx="9906000" cy="5933805"/>
          </a:xfrm>
          <a:prstGeom prst="rect">
            <a:avLst/>
          </a:prstGeom>
        </p:spPr>
      </p:pic>
    </p:spTree>
    <p:extLst>
      <p:ext uri="{BB962C8B-B14F-4D97-AF65-F5344CB8AC3E}">
        <p14:creationId xmlns="" xmlns:p14="http://schemas.microsoft.com/office/powerpoint/2010/main" val="270135368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3184483"/>
            <a:ext cx="9906000" cy="707854"/>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Chi è il più ricco di Roma?</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1440393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05844" y="6099342"/>
            <a:ext cx="6573990"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Un maxi conto allo </a:t>
            </a:r>
            <a:r>
              <a:rPr lang="it-IT" sz="3600" b="1" dirty="0" err="1">
                <a:solidFill>
                  <a:schemeClr val="bg1"/>
                </a:solidFill>
                <a:latin typeface="Arial"/>
                <a:cs typeface="Arial"/>
              </a:rPr>
              <a:t>Ior</a:t>
            </a:r>
            <a:r>
              <a:rPr lang="mr-IN" sz="3600" b="1" dirty="0">
                <a:solidFill>
                  <a:schemeClr val="bg1"/>
                </a:solidFill>
                <a:latin typeface="Arial"/>
                <a:cs typeface="Arial"/>
              </a:rPr>
              <a:t>…</a:t>
            </a:r>
            <a:endParaRPr lang="it-IT" sz="3600" b="1" dirty="0">
              <a:solidFill>
                <a:schemeClr val="bg1"/>
              </a:solidFill>
              <a:latin typeface="Arial"/>
              <a:cs typeface="Arial"/>
            </a:endParaRPr>
          </a:p>
        </p:txBody>
      </p:sp>
      <p:pic>
        <p:nvPicPr>
          <p:cNvPr id="5" name="Immagine 4" descr="Nuzzi__“Madre_Teresa_aveva_un_maxi-conto_allo_Ior”.jpg"/>
          <p:cNvPicPr>
            <a:picLocks noChangeAspect="1"/>
          </p:cNvPicPr>
          <p:nvPr/>
        </p:nvPicPr>
        <p:blipFill rotWithShape="1">
          <a:blip r:embed="rId3" cstate="print">
            <a:extLst>
              <a:ext uri="{28A0092B-C50C-407E-A947-70E740481C1C}">
                <a14:useLocalDpi xmlns="" xmlns:a14="http://schemas.microsoft.com/office/drawing/2010/main" val="0"/>
              </a:ext>
            </a:extLst>
          </a:blip>
          <a:srcRect l="860" r="1033"/>
          <a:stretch/>
        </p:blipFill>
        <p:spPr>
          <a:xfrm>
            <a:off x="1767418" y="21169"/>
            <a:ext cx="6032501" cy="5863751"/>
          </a:xfrm>
          <a:prstGeom prst="rect">
            <a:avLst/>
          </a:prstGeom>
        </p:spPr>
      </p:pic>
    </p:spTree>
    <p:extLst>
      <p:ext uri="{BB962C8B-B14F-4D97-AF65-F5344CB8AC3E}">
        <p14:creationId xmlns="" xmlns:p14="http://schemas.microsoft.com/office/powerpoint/2010/main" val="133938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668948"/>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Ambisci a diventare uomo di valore</a:t>
            </a:r>
          </a:p>
          <a:p>
            <a:pPr algn="ctr">
              <a:lnSpc>
                <a:spcPct val="80000"/>
              </a:lnSpc>
            </a:pPr>
            <a:r>
              <a:rPr lang="it-IT" sz="4800" dirty="0">
                <a:solidFill>
                  <a:schemeClr val="bg1"/>
                </a:solidFill>
                <a:latin typeface="Arial"/>
                <a:cs typeface="Arial"/>
              </a:rPr>
              <a:t>Invece che uomo di successo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546963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773946"/>
            <a:ext cx="9906000" cy="1274163"/>
          </a:xfrm>
          <a:prstGeom prst="rect">
            <a:avLst/>
          </a:prstGeom>
          <a:noFill/>
        </p:spPr>
        <p:txBody>
          <a:bodyPr wrap="square" lIns="91408" tIns="45704" rIns="91408" bIns="45704" rtlCol="0">
            <a:spAutoFit/>
          </a:bodyPr>
          <a:lstStyle/>
          <a:p>
            <a:pPr algn="ctr">
              <a:lnSpc>
                <a:spcPct val="80000"/>
              </a:lnSpc>
            </a:pPr>
            <a:r>
              <a:rPr lang="it-IT" sz="4800" dirty="0" smtClean="0">
                <a:solidFill>
                  <a:schemeClr val="bg1"/>
                </a:solidFill>
                <a:latin typeface="Arial"/>
                <a:cs typeface="Arial"/>
              </a:rPr>
              <a:t>Ho faticato a trovare la mia strada</a:t>
            </a:r>
          </a:p>
          <a:p>
            <a:pPr algn="ctr">
              <a:lnSpc>
                <a:spcPct val="80000"/>
              </a:lnSpc>
            </a:pPr>
            <a:r>
              <a:rPr lang="it-IT" sz="4800" dirty="0" smtClean="0">
                <a:solidFill>
                  <a:schemeClr val="bg1"/>
                </a:solidFill>
                <a:latin typeface="Arial"/>
                <a:cs typeface="Arial"/>
              </a:rPr>
              <a:t>(e ancora oggi la cambio spesso)</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3603189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525267"/>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Un uomo di valore porta un contributo al mondo che lo circonda</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1931948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525267"/>
            <a:ext cx="9906000"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vuoi di più</a:t>
            </a:r>
          </a:p>
          <a:p>
            <a:pPr algn="ctr">
              <a:lnSpc>
                <a:spcPct val="80000"/>
              </a:lnSpc>
            </a:pPr>
            <a:r>
              <a:rPr lang="it-IT" sz="4800" dirty="0">
                <a:solidFill>
                  <a:schemeClr val="bg1"/>
                </a:solidFill>
                <a:latin typeface="Arial"/>
                <a:cs typeface="Arial"/>
              </a:rPr>
              <a:t>Diventa di più</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3017689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72352" y="6056678"/>
            <a:ext cx="8098117"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Psicologo, Psicoterapeuta</a:t>
            </a:r>
          </a:p>
        </p:txBody>
      </p:sp>
      <p:pic>
        <p:nvPicPr>
          <p:cNvPr id="2" name="Immagine 1" descr="Mazzucchelli ipad.jpg"/>
          <p:cNvPicPr>
            <a:picLocks noChangeAspect="1"/>
          </p:cNvPicPr>
          <p:nvPr/>
        </p:nvPicPr>
        <p:blipFill rotWithShape="1">
          <a:blip r:embed="rId3" cstate="print">
            <a:extLst>
              <a:ext uri="{28A0092B-C50C-407E-A947-70E740481C1C}">
                <a14:useLocalDpi xmlns="" xmlns:a14="http://schemas.microsoft.com/office/drawing/2010/main" val="0"/>
              </a:ext>
            </a:extLst>
          </a:blip>
          <a:srcRect b="10871"/>
          <a:stretch/>
        </p:blipFill>
        <p:spPr>
          <a:xfrm>
            <a:off x="-1" y="0"/>
            <a:ext cx="9956373" cy="5906817"/>
          </a:xfrm>
          <a:prstGeom prst="rect">
            <a:avLst/>
          </a:prstGeom>
        </p:spPr>
      </p:pic>
    </p:spTree>
    <p:extLst>
      <p:ext uri="{BB962C8B-B14F-4D97-AF65-F5344CB8AC3E}">
        <p14:creationId xmlns="" xmlns:p14="http://schemas.microsoft.com/office/powerpoint/2010/main" val="3471049825"/>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Intercettare bisogni</a:t>
            </a:r>
          </a:p>
        </p:txBody>
      </p:sp>
      <p:pic>
        <p:nvPicPr>
          <p:cNvPr id="3" name="Immagine 2" descr="foto gruppo farmacie.jpg"/>
          <p:cNvPicPr>
            <a:picLocks noChangeAspect="1"/>
          </p:cNvPicPr>
          <p:nvPr/>
        </p:nvPicPr>
        <p:blipFill rotWithShape="1">
          <a:blip r:embed="rId3" cstate="print">
            <a:extLst>
              <a:ext uri="{28A0092B-C50C-407E-A947-70E740481C1C}">
                <a14:useLocalDpi xmlns="" xmlns:a14="http://schemas.microsoft.com/office/drawing/2010/main" val="0"/>
              </a:ext>
            </a:extLst>
          </a:blip>
          <a:srcRect b="10436"/>
          <a:stretch/>
        </p:blipFill>
        <p:spPr>
          <a:xfrm>
            <a:off x="0" y="5"/>
            <a:ext cx="9906000" cy="5914847"/>
          </a:xfrm>
          <a:prstGeom prst="rect">
            <a:avLst/>
          </a:prstGeom>
        </p:spPr>
      </p:pic>
    </p:spTree>
    <p:extLst>
      <p:ext uri="{BB962C8B-B14F-4D97-AF65-F5344CB8AC3E}">
        <p14:creationId xmlns="" xmlns:p14="http://schemas.microsoft.com/office/powerpoint/2010/main" val="3133449065"/>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Galimberti_casa.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0800000">
            <a:off x="4" y="-14488"/>
            <a:ext cx="4746143" cy="3559607"/>
          </a:xfrm>
          <a:prstGeom prst="rect">
            <a:avLst/>
          </a:prstGeom>
        </p:spPr>
      </p:pic>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Formazione Continua</a:t>
            </a:r>
          </a:p>
        </p:txBody>
      </p:sp>
      <p:pic>
        <p:nvPicPr>
          <p:cNvPr id="2" name="Immagine 1" descr="Zimbardo_dopo_intervista.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 y="2956945"/>
            <a:ext cx="6387605" cy="2934991"/>
          </a:xfrm>
          <a:prstGeom prst="rect">
            <a:avLst/>
          </a:prstGeom>
        </p:spPr>
      </p:pic>
      <p:pic>
        <p:nvPicPr>
          <p:cNvPr id="5" name="Immagine 4" descr="Rizzolatti.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46147" y="-1"/>
            <a:ext cx="5159857" cy="5159857"/>
          </a:xfrm>
          <a:prstGeom prst="rect">
            <a:avLst/>
          </a:prstGeom>
        </p:spPr>
      </p:pic>
      <p:pic>
        <p:nvPicPr>
          <p:cNvPr id="8" name="Immagine 7" descr="15202738_1221132477932292_3163666248067226043_n.jpg"/>
          <p:cNvPicPr>
            <a:picLocks noChangeAspect="1"/>
          </p:cNvPicPr>
          <p:nvPr/>
        </p:nvPicPr>
        <p:blipFill rotWithShape="1">
          <a:blip r:embed="rId6" cstate="print">
            <a:extLst>
              <a:ext uri="{28A0092B-C50C-407E-A947-70E740481C1C}">
                <a14:useLocalDpi xmlns="" xmlns:a14="http://schemas.microsoft.com/office/drawing/2010/main" val="0"/>
              </a:ext>
            </a:extLst>
          </a:blip>
          <a:srcRect t="14678"/>
          <a:stretch/>
        </p:blipFill>
        <p:spPr>
          <a:xfrm>
            <a:off x="4746144" y="2956945"/>
            <a:ext cx="5159858" cy="2934991"/>
          </a:xfrm>
          <a:prstGeom prst="rect">
            <a:avLst/>
          </a:prstGeom>
        </p:spPr>
      </p:pic>
    </p:spTree>
    <p:extLst>
      <p:ext uri="{BB962C8B-B14F-4D97-AF65-F5344CB8AC3E}">
        <p14:creationId xmlns="" xmlns:p14="http://schemas.microsoft.com/office/powerpoint/2010/main" val="2784995883"/>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Prevenzione nelle scuole</a:t>
            </a:r>
          </a:p>
        </p:txBody>
      </p:sp>
      <p:pic>
        <p:nvPicPr>
          <p:cNvPr id="3" name="Immagine 2" descr="realtà virtuale.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90201" y="3"/>
            <a:ext cx="5893063" cy="5893063"/>
          </a:xfrm>
          <a:prstGeom prst="rect">
            <a:avLst/>
          </a:prstGeom>
        </p:spPr>
      </p:pic>
    </p:spTree>
    <p:extLst>
      <p:ext uri="{BB962C8B-B14F-4D97-AF65-F5344CB8AC3E}">
        <p14:creationId xmlns="" xmlns:p14="http://schemas.microsoft.com/office/powerpoint/2010/main" val="4276084887"/>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4"/>
          <p:cNvSpPr txBox="1"/>
          <p:nvPr/>
        </p:nvSpPr>
        <p:spPr>
          <a:xfrm>
            <a:off x="5394844" y="834171"/>
            <a:ext cx="4203482" cy="41087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a:spcAft>
                <a:spcPts val="600"/>
              </a:spcAft>
            </a:pPr>
            <a:r>
              <a:rPr lang="it-IT" sz="3200" dirty="0" smtClean="0">
                <a:latin typeface="Arial"/>
                <a:cs typeface="Arial"/>
              </a:rPr>
              <a:t>“</a:t>
            </a:r>
            <a:r>
              <a:rPr lang="it-IT" sz="3200" i="1" dirty="0" smtClean="0">
                <a:latin typeface="Arial"/>
                <a:cs typeface="Arial"/>
              </a:rPr>
              <a:t>Luca Mazzucchelli è uno dei 10 personaggi in Italia che più influenzeranno il mondo del </a:t>
            </a:r>
            <a:r>
              <a:rPr lang="it-IT" sz="3200" i="1" dirty="0" err="1" smtClean="0">
                <a:latin typeface="Arial"/>
                <a:cs typeface="Arial"/>
              </a:rPr>
              <a:t>coaching</a:t>
            </a:r>
            <a:r>
              <a:rPr lang="it-IT" sz="3200" i="1" dirty="0" smtClean="0">
                <a:latin typeface="Arial"/>
                <a:cs typeface="Arial"/>
              </a:rPr>
              <a:t> e della formazione nei prossimi anni</a:t>
            </a:r>
            <a:r>
              <a:rPr lang="it-IT" sz="4000" dirty="0" smtClean="0">
                <a:latin typeface="Arial"/>
                <a:cs typeface="Arial"/>
              </a:rPr>
              <a:t>”</a:t>
            </a:r>
          </a:p>
          <a:p>
            <a:pPr algn="r">
              <a:spcAft>
                <a:spcPts val="600"/>
              </a:spcAft>
            </a:pPr>
            <a:r>
              <a:rPr lang="it-IT" sz="2400" dirty="0" smtClean="0">
                <a:latin typeface="Arial"/>
                <a:cs typeface="Arial"/>
              </a:rPr>
              <a:t>Associazione Italiana Coach</a:t>
            </a:r>
            <a:endParaRPr lang="it-IT" sz="2400" dirty="0">
              <a:latin typeface="Arial"/>
              <a:cs typeface="Arial"/>
            </a:endParaRPr>
          </a:p>
        </p:txBody>
      </p:sp>
      <p:pic>
        <p:nvPicPr>
          <p:cNvPr id="2" name="Immagine 1" descr="31143983_1721648317880703_6929066374950027264_n.jpg"/>
          <p:cNvPicPr>
            <a:picLocks noChangeAspect="1"/>
          </p:cNvPicPr>
          <p:nvPr/>
        </p:nvPicPr>
        <p:blipFill rotWithShape="1">
          <a:blip r:embed="rId3" cstate="print">
            <a:extLst>
              <a:ext uri="{28A0092B-C50C-407E-A947-70E740481C1C}">
                <a14:useLocalDpi xmlns="" xmlns:a14="http://schemas.microsoft.com/office/drawing/2010/main" val="0"/>
              </a:ext>
            </a:extLst>
          </a:blip>
          <a:srcRect r="17925"/>
          <a:stretch/>
        </p:blipFill>
        <p:spPr>
          <a:xfrm>
            <a:off x="0" y="0"/>
            <a:ext cx="4889077" cy="5956806"/>
          </a:xfrm>
          <a:prstGeom prst="rect">
            <a:avLst/>
          </a:prstGeom>
        </p:spPr>
      </p:pic>
    </p:spTree>
    <p:extLst>
      <p:ext uri="{BB962C8B-B14F-4D97-AF65-F5344CB8AC3E}">
        <p14:creationId xmlns="" xmlns:p14="http://schemas.microsoft.com/office/powerpoint/2010/main" val="3121773655"/>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ego-ph-254975-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37575" b="7041"/>
          <a:stretch/>
        </p:blipFill>
        <p:spPr>
          <a:xfrm>
            <a:off x="0" y="0"/>
            <a:ext cx="9906000" cy="6858000"/>
          </a:xfrm>
          <a:prstGeom prst="rect">
            <a:avLst/>
          </a:prstGeom>
        </p:spPr>
      </p:pic>
      <p:sp>
        <p:nvSpPr>
          <p:cNvPr id="6" name="Rettangolo 5"/>
          <p:cNvSpPr/>
          <p:nvPr/>
        </p:nvSpPr>
        <p:spPr>
          <a:xfrm>
            <a:off x="0" y="5895893"/>
            <a:ext cx="9906000" cy="962111"/>
          </a:xfrm>
          <a:prstGeom prst="rect">
            <a:avLst/>
          </a:prstGeom>
          <a:solidFill>
            <a:srgbClr val="026B71">
              <a:alpha val="59000"/>
            </a:srgbClr>
          </a:solidFill>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algn="ctr"/>
            <a:endParaRPr lang="it-IT">
              <a:solidFill>
                <a:srgbClr val="026B71"/>
              </a:solidFill>
            </a:endParaRPr>
          </a:p>
        </p:txBody>
      </p:sp>
      <p:sp>
        <p:nvSpPr>
          <p:cNvPr id="3" name="CasellaDiTesto 2"/>
          <p:cNvSpPr txBox="1"/>
          <p:nvPr/>
        </p:nvSpPr>
        <p:spPr>
          <a:xfrm>
            <a:off x="0" y="604616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Quello che resta</a:t>
            </a:r>
          </a:p>
        </p:txBody>
      </p:sp>
    </p:spTree>
    <p:extLst>
      <p:ext uri="{BB962C8B-B14F-4D97-AF65-F5344CB8AC3E}">
        <p14:creationId xmlns="" xmlns:p14="http://schemas.microsoft.com/office/powerpoint/2010/main" val="9997273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8356" y="2305724"/>
            <a:ext cx="9230754" cy="1751216"/>
          </a:xfrm>
          <a:prstGeom prst="rect">
            <a:avLst/>
          </a:prstGeom>
          <a:noFill/>
        </p:spPr>
        <p:txBody>
          <a:bodyPr wrap="square" lIns="91408" tIns="45704" rIns="91408" bIns="45704" rtlCol="0">
            <a:spAutoFit/>
          </a:bodyPr>
          <a:lstStyle/>
          <a:p>
            <a:pPr algn="ctr">
              <a:lnSpc>
                <a:spcPct val="80000"/>
              </a:lnSpc>
            </a:pPr>
            <a:r>
              <a:rPr lang="it-IT" sz="6600" b="1" dirty="0">
                <a:solidFill>
                  <a:schemeClr val="bg1"/>
                </a:solidFill>
                <a:latin typeface="Arial"/>
                <a:cs typeface="Arial"/>
              </a:rPr>
              <a:t>1</a:t>
            </a:r>
            <a:r>
              <a:rPr lang="it-IT" sz="6600" b="1" dirty="0" smtClean="0">
                <a:solidFill>
                  <a:schemeClr val="bg1"/>
                </a:solidFill>
                <a:latin typeface="Arial"/>
                <a:cs typeface="Arial"/>
              </a:rPr>
              <a:t> </a:t>
            </a:r>
          </a:p>
          <a:p>
            <a:pPr algn="ctr">
              <a:lnSpc>
                <a:spcPct val="80000"/>
              </a:lnSpc>
            </a:pPr>
            <a:r>
              <a:rPr lang="it-IT" sz="6600" b="1" dirty="0" smtClean="0">
                <a:solidFill>
                  <a:schemeClr val="bg1"/>
                </a:solidFill>
                <a:latin typeface="Arial"/>
                <a:cs typeface="Arial"/>
              </a:rPr>
              <a:t>La vita è breve</a:t>
            </a:r>
            <a:endParaRPr lang="it-IT" sz="6600" b="1"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8805352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173359" y="950149"/>
            <a:ext cx="5732641" cy="4395552"/>
          </a:xfrm>
          <a:prstGeom prst="rect">
            <a:avLst/>
          </a:prstGeom>
          <a:noFill/>
        </p:spPr>
        <p:txBody>
          <a:bodyPr wrap="square" lIns="91429" tIns="45715" rIns="91429" bIns="45715" rtlCol="0">
            <a:spAutoFit/>
          </a:bodyPr>
          <a:lstStyle/>
          <a:p>
            <a:pPr marL="536433" indent="-536433">
              <a:lnSpc>
                <a:spcPct val="80000"/>
              </a:lnSpc>
              <a:spcBef>
                <a:spcPts val="704"/>
              </a:spcBef>
              <a:spcAft>
                <a:spcPts val="704"/>
              </a:spcAft>
              <a:buFont typeface="Arial"/>
              <a:buChar char="•"/>
            </a:pPr>
            <a:r>
              <a:rPr lang="it-IT" sz="2900" dirty="0">
                <a:latin typeface="Arial"/>
                <a:cs typeface="Arial"/>
              </a:rPr>
              <a:t>Non è che abbiamo troppo poco tempo per vivere: semplicemente ne disperdiamo molto</a:t>
            </a:r>
          </a:p>
          <a:p>
            <a:pPr marL="536433" indent="-536433">
              <a:lnSpc>
                <a:spcPct val="80000"/>
              </a:lnSpc>
              <a:spcBef>
                <a:spcPts val="704"/>
              </a:spcBef>
              <a:spcAft>
                <a:spcPts val="704"/>
              </a:spcAft>
              <a:buFont typeface="Arial"/>
              <a:buChar char="•"/>
            </a:pPr>
            <a:r>
              <a:rPr lang="it-IT" sz="2900" dirty="0">
                <a:latin typeface="Arial"/>
                <a:cs typeface="Arial"/>
              </a:rPr>
              <a:t>Se spendiamo bene il nostro tempo, la vita di norma è abbastanza lunga per fare cose grandi e </a:t>
            </a:r>
            <a:r>
              <a:rPr lang="it-IT" sz="2900" dirty="0" smtClean="0">
                <a:latin typeface="Arial"/>
                <a:cs typeface="Arial"/>
              </a:rPr>
              <a:t>belle</a:t>
            </a:r>
          </a:p>
          <a:p>
            <a:pPr marL="536433" indent="-536433">
              <a:lnSpc>
                <a:spcPct val="80000"/>
              </a:lnSpc>
              <a:spcBef>
                <a:spcPts val="704"/>
              </a:spcBef>
              <a:spcAft>
                <a:spcPts val="704"/>
              </a:spcAft>
              <a:buFont typeface="Arial"/>
              <a:buChar char="•"/>
            </a:pPr>
            <a:r>
              <a:rPr lang="it-IT" sz="2900" dirty="0" smtClean="0">
                <a:latin typeface="Arial"/>
                <a:cs typeface="Arial"/>
              </a:rPr>
              <a:t>Controlla ciò che puoi: come utilizzerai il tuo tempo da qui alla data di scadenza?</a:t>
            </a:r>
          </a:p>
        </p:txBody>
      </p:sp>
      <p:sp>
        <p:nvSpPr>
          <p:cNvPr id="2" name="Rettangolo 1"/>
          <p:cNvSpPr/>
          <p:nvPr/>
        </p:nvSpPr>
        <p:spPr>
          <a:xfrm>
            <a:off x="4173360" y="126212"/>
            <a:ext cx="5732640" cy="646943"/>
          </a:xfrm>
          <a:prstGeom prst="rect">
            <a:avLst/>
          </a:prstGeom>
        </p:spPr>
        <p:txBody>
          <a:bodyPr wrap="square" lIns="107287" tIns="53643" rIns="107287" bIns="53643">
            <a:spAutoFit/>
          </a:bodyPr>
          <a:lstStyle/>
          <a:p>
            <a:pPr algn="ctr">
              <a:lnSpc>
                <a:spcPct val="80000"/>
              </a:lnSpc>
            </a:pPr>
            <a:r>
              <a:rPr lang="it-IT" sz="4200" b="1" dirty="0">
                <a:solidFill>
                  <a:srgbClr val="016B71"/>
                </a:solidFill>
                <a:latin typeface="Arial"/>
                <a:cs typeface="Arial"/>
              </a:rPr>
              <a:t>La vita è breve?</a:t>
            </a:r>
          </a:p>
        </p:txBody>
      </p:sp>
      <p:pic>
        <p:nvPicPr>
          <p:cNvPr id="3" name="Immagine 2" descr="evan-dennis-75563-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l="10669" r="31369"/>
          <a:stretch/>
        </p:blipFill>
        <p:spPr>
          <a:xfrm>
            <a:off x="0" y="1"/>
            <a:ext cx="4173361" cy="5907852"/>
          </a:xfrm>
          <a:prstGeom prst="rect">
            <a:avLst/>
          </a:prstGeom>
        </p:spPr>
      </p:pic>
    </p:spTree>
    <p:extLst>
      <p:ext uri="{BB962C8B-B14F-4D97-AF65-F5344CB8AC3E}">
        <p14:creationId xmlns="" xmlns:p14="http://schemas.microsoft.com/office/powerpoint/2010/main" val="3483247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77481" y="6081510"/>
            <a:ext cx="5337185"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Le mie 4 vite</a:t>
            </a:r>
          </a:p>
        </p:txBody>
      </p:sp>
      <p:pic>
        <p:nvPicPr>
          <p:cNvPr id="2" name="Immagine 1" descr="klee-941597_1920.jpg"/>
          <p:cNvPicPr>
            <a:picLocks noChangeAspect="1"/>
          </p:cNvPicPr>
          <p:nvPr/>
        </p:nvPicPr>
        <p:blipFill rotWithShape="1">
          <a:blip r:embed="rId3" cstate="print">
            <a:extLst>
              <a:ext uri="{28A0092B-C50C-407E-A947-70E740481C1C}">
                <a14:useLocalDpi xmlns="" xmlns:a14="http://schemas.microsoft.com/office/drawing/2010/main" val="0"/>
              </a:ext>
            </a:extLst>
          </a:blip>
          <a:srcRect b="10436"/>
          <a:stretch/>
        </p:blipFill>
        <p:spPr>
          <a:xfrm>
            <a:off x="0" y="5"/>
            <a:ext cx="9906000" cy="5914847"/>
          </a:xfrm>
          <a:prstGeom prst="rect">
            <a:avLst/>
          </a:prstGeom>
        </p:spPr>
      </p:pic>
    </p:spTree>
    <p:extLst>
      <p:ext uri="{BB962C8B-B14F-4D97-AF65-F5344CB8AC3E}">
        <p14:creationId xmlns="" xmlns:p14="http://schemas.microsoft.com/office/powerpoint/2010/main" val="3205763573"/>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2815042"/>
            <a:ext cx="9906000" cy="1298785"/>
          </a:xfrm>
          <a:prstGeom prst="rect">
            <a:avLst/>
          </a:prstGeom>
          <a:noFill/>
        </p:spPr>
        <p:txBody>
          <a:bodyPr wrap="square" lIns="91408" tIns="45704" rIns="91408" bIns="45704" rtlCol="0">
            <a:spAutoFit/>
          </a:bodyPr>
          <a:lstStyle/>
          <a:p>
            <a:pPr algn="ctr">
              <a:lnSpc>
                <a:spcPct val="80000"/>
              </a:lnSpc>
            </a:pPr>
            <a:r>
              <a:rPr lang="it-IT" sz="4800" dirty="0" smtClean="0">
                <a:solidFill>
                  <a:schemeClr val="bg1"/>
                </a:solidFill>
                <a:latin typeface="Arial"/>
                <a:cs typeface="Arial"/>
              </a:rPr>
              <a:t>Non riceviamo in dono una vita breve, ma molti la rendono tale</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2123837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23632" y="936643"/>
            <a:ext cx="6005978" cy="5290156"/>
          </a:xfrm>
          <a:prstGeom prst="rect">
            <a:avLst/>
          </a:prstGeom>
          <a:noFill/>
        </p:spPr>
        <p:txBody>
          <a:bodyPr wrap="square" lIns="91429" tIns="45715" rIns="91429" bIns="45715" rtlCol="0">
            <a:spAutoFit/>
          </a:bodyPr>
          <a:lstStyle/>
          <a:p>
            <a:pPr marL="536433" indent="-536433">
              <a:lnSpc>
                <a:spcPct val="80000"/>
              </a:lnSpc>
              <a:spcBef>
                <a:spcPts val="704"/>
              </a:spcBef>
              <a:spcAft>
                <a:spcPts val="704"/>
              </a:spcAft>
              <a:buFont typeface="Arial"/>
              <a:buChar char="•"/>
            </a:pPr>
            <a:r>
              <a:rPr lang="it-IT" sz="2900" dirty="0" smtClean="0">
                <a:latin typeface="Arial"/>
                <a:cs typeface="Arial"/>
              </a:rPr>
              <a:t>Immagina che ogni giorno sul tuo conto corrente vengano versati 86.400 euro, e tu fossi obbligato a spenderli entro la mezzanotte. Cosa faresti con quei soldi?</a:t>
            </a:r>
          </a:p>
          <a:p>
            <a:pPr marL="536433" indent="-536433">
              <a:lnSpc>
                <a:spcPct val="80000"/>
              </a:lnSpc>
              <a:spcBef>
                <a:spcPts val="704"/>
              </a:spcBef>
              <a:spcAft>
                <a:spcPts val="704"/>
              </a:spcAft>
              <a:buFont typeface="Arial"/>
              <a:buChar char="•"/>
            </a:pPr>
            <a:r>
              <a:rPr lang="it-IT" sz="2900" dirty="0" smtClean="0">
                <a:latin typeface="Arial"/>
                <a:cs typeface="Arial"/>
              </a:rPr>
              <a:t>Ogni giorno vengono depositati sul conto corrente della tua vita 86.400 secondi: non sprecarli in maniera superficiale</a:t>
            </a:r>
          </a:p>
          <a:p>
            <a:pPr marL="536433" indent="-536433">
              <a:lnSpc>
                <a:spcPct val="80000"/>
              </a:lnSpc>
              <a:spcBef>
                <a:spcPts val="704"/>
              </a:spcBef>
              <a:spcAft>
                <a:spcPts val="704"/>
              </a:spcAft>
              <a:buFont typeface="Arial"/>
              <a:buChar char="•"/>
            </a:pPr>
            <a:r>
              <a:rPr lang="it-IT" sz="2900" dirty="0" smtClean="0">
                <a:latin typeface="Arial"/>
                <a:cs typeface="Arial"/>
              </a:rPr>
              <a:t>Memento Mori: Ricordati che devi morire.</a:t>
            </a:r>
          </a:p>
          <a:p>
            <a:pPr marL="536433" indent="-536433">
              <a:lnSpc>
                <a:spcPct val="80000"/>
              </a:lnSpc>
              <a:spcBef>
                <a:spcPts val="704"/>
              </a:spcBef>
              <a:spcAft>
                <a:spcPts val="704"/>
              </a:spcAft>
              <a:buFont typeface="Arial"/>
              <a:buChar char="•"/>
            </a:pPr>
            <a:endParaRPr lang="it-IT" sz="2900" dirty="0">
              <a:latin typeface="Arial"/>
              <a:cs typeface="Arial"/>
            </a:endParaRPr>
          </a:p>
        </p:txBody>
      </p:sp>
      <p:sp>
        <p:nvSpPr>
          <p:cNvPr id="2" name="Rettangolo 1"/>
          <p:cNvSpPr/>
          <p:nvPr/>
        </p:nvSpPr>
        <p:spPr>
          <a:xfrm>
            <a:off x="396970" y="112706"/>
            <a:ext cx="5732640" cy="646943"/>
          </a:xfrm>
          <a:prstGeom prst="rect">
            <a:avLst/>
          </a:prstGeom>
        </p:spPr>
        <p:txBody>
          <a:bodyPr wrap="square" lIns="107287" tIns="53643" rIns="107287" bIns="53643">
            <a:spAutoFit/>
          </a:bodyPr>
          <a:lstStyle/>
          <a:p>
            <a:pPr algn="ctr">
              <a:lnSpc>
                <a:spcPct val="80000"/>
              </a:lnSpc>
            </a:pPr>
            <a:r>
              <a:rPr lang="it-IT" sz="4200" b="1" dirty="0" smtClean="0">
                <a:solidFill>
                  <a:srgbClr val="016B71"/>
                </a:solidFill>
                <a:latin typeface="Arial"/>
                <a:cs typeface="Arial"/>
              </a:rPr>
              <a:t>Memento Mori</a:t>
            </a:r>
            <a:endParaRPr lang="it-IT" sz="4200" b="1" dirty="0">
              <a:solidFill>
                <a:srgbClr val="016B71"/>
              </a:solidFill>
              <a:latin typeface="Arial"/>
              <a:cs typeface="Arial"/>
            </a:endParaRPr>
          </a:p>
        </p:txBody>
      </p:sp>
      <p:pic>
        <p:nvPicPr>
          <p:cNvPr id="4" name="Immagine 3" descr="download.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66787" y="0"/>
            <a:ext cx="3439213" cy="3439213"/>
          </a:xfrm>
          <a:prstGeom prst="rect">
            <a:avLst/>
          </a:prstGeom>
        </p:spPr>
      </p:pic>
      <p:pic>
        <p:nvPicPr>
          <p:cNvPr id="5" name="Immagine 4" descr="DDVI5kBXUAE3QEK.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66787" y="3391691"/>
            <a:ext cx="3439213" cy="2533554"/>
          </a:xfrm>
          <a:prstGeom prst="rect">
            <a:avLst/>
          </a:prstGeom>
        </p:spPr>
      </p:pic>
    </p:spTree>
    <p:extLst>
      <p:ext uri="{BB962C8B-B14F-4D97-AF65-F5344CB8AC3E}">
        <p14:creationId xmlns="" xmlns:p14="http://schemas.microsoft.com/office/powerpoint/2010/main" val="28426755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8356" y="2305724"/>
            <a:ext cx="9230754" cy="1751216"/>
          </a:xfrm>
          <a:prstGeom prst="rect">
            <a:avLst/>
          </a:prstGeom>
          <a:noFill/>
        </p:spPr>
        <p:txBody>
          <a:bodyPr wrap="square" lIns="91408" tIns="45704" rIns="91408" bIns="45704" rtlCol="0">
            <a:spAutoFit/>
          </a:bodyPr>
          <a:lstStyle/>
          <a:p>
            <a:pPr algn="ctr">
              <a:lnSpc>
                <a:spcPct val="80000"/>
              </a:lnSpc>
            </a:pPr>
            <a:r>
              <a:rPr lang="it-IT" sz="6600" b="1" dirty="0">
                <a:solidFill>
                  <a:schemeClr val="bg1"/>
                </a:solidFill>
                <a:latin typeface="Arial"/>
                <a:cs typeface="Arial"/>
              </a:rPr>
              <a:t>2 </a:t>
            </a:r>
          </a:p>
          <a:p>
            <a:pPr algn="ctr">
              <a:lnSpc>
                <a:spcPct val="80000"/>
              </a:lnSpc>
            </a:pPr>
            <a:r>
              <a:rPr lang="it-IT" sz="6600" b="1" dirty="0">
                <a:solidFill>
                  <a:schemeClr val="bg1"/>
                </a:solidFill>
                <a:latin typeface="Arial"/>
                <a:cs typeface="Arial"/>
              </a:rPr>
              <a:t>Meta &amp; Valori</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9726374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r="5897"/>
          <a:stretch/>
        </p:blipFill>
        <p:spPr>
          <a:xfrm>
            <a:off x="-1" y="1"/>
            <a:ext cx="9906001" cy="5921299"/>
          </a:xfrm>
          <a:prstGeom prst="rect">
            <a:avLst/>
          </a:prstGeom>
        </p:spPr>
      </p:pic>
      <p:sp>
        <p:nvSpPr>
          <p:cNvPr id="4" name="CasellaDiTesto 2"/>
          <p:cNvSpPr txBox="1"/>
          <p:nvPr/>
        </p:nvSpPr>
        <p:spPr>
          <a:xfrm>
            <a:off x="0" y="604616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Direzione di vita</a:t>
            </a:r>
          </a:p>
        </p:txBody>
      </p:sp>
    </p:spTree>
    <p:extLst>
      <p:ext uri="{BB962C8B-B14F-4D97-AF65-F5344CB8AC3E}">
        <p14:creationId xmlns="" xmlns:p14="http://schemas.microsoft.com/office/powerpoint/2010/main" val="2955462826"/>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17558" y="6064843"/>
            <a:ext cx="6095999" cy="605262"/>
          </a:xfrm>
          <a:prstGeom prst="rect">
            <a:avLst/>
          </a:prstGeom>
          <a:noFill/>
        </p:spPr>
        <p:txBody>
          <a:bodyPr wrap="square" lIns="91408" tIns="45704" rIns="91408" bIns="45704" rtlCol="0">
            <a:spAutoFit/>
          </a:bodyPr>
          <a:lstStyle/>
          <a:p>
            <a:pPr>
              <a:lnSpc>
                <a:spcPct val="80000"/>
              </a:lnSpc>
            </a:pPr>
            <a:r>
              <a:rPr lang="it-IT" sz="4000" b="1" dirty="0">
                <a:solidFill>
                  <a:schemeClr val="bg1"/>
                </a:solidFill>
                <a:latin typeface="Arial"/>
                <a:cs typeface="Arial"/>
              </a:rPr>
              <a:t>Il punto di partenza</a:t>
            </a:r>
          </a:p>
        </p:txBody>
      </p:sp>
      <p:sp>
        <p:nvSpPr>
          <p:cNvPr id="6" name="CasellaDiTesto 4"/>
          <p:cNvSpPr txBox="1"/>
          <p:nvPr/>
        </p:nvSpPr>
        <p:spPr>
          <a:xfrm>
            <a:off x="4524386" y="553070"/>
            <a:ext cx="5266386" cy="4678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742697" indent="-742697">
              <a:spcAft>
                <a:spcPts val="600"/>
              </a:spcAft>
              <a:buFont typeface="+mj-lt"/>
              <a:buAutoNum type="arabicPeriod"/>
            </a:pPr>
            <a:r>
              <a:rPr lang="it-IT" sz="3600" dirty="0">
                <a:latin typeface="Arial"/>
                <a:cs typeface="Arial"/>
              </a:rPr>
              <a:t>Come vuoi essere ricordato al funerale?</a:t>
            </a:r>
          </a:p>
          <a:p>
            <a:pPr marL="742697" indent="-742697">
              <a:spcAft>
                <a:spcPts val="600"/>
              </a:spcAft>
              <a:buFont typeface="+mj-lt"/>
              <a:buAutoNum type="arabicPeriod"/>
            </a:pPr>
            <a:r>
              <a:rPr lang="it-IT" sz="3600" dirty="0">
                <a:latin typeface="Arial"/>
                <a:cs typeface="Arial"/>
              </a:rPr>
              <a:t>Se avessi solo un anno di vita, cosa faresti?</a:t>
            </a:r>
          </a:p>
          <a:p>
            <a:pPr marL="742697" indent="-742697">
              <a:spcAft>
                <a:spcPts val="600"/>
              </a:spcAft>
              <a:buFont typeface="+mj-lt"/>
              <a:buAutoNum type="arabicPeriod"/>
            </a:pPr>
            <a:r>
              <a:rPr lang="it-IT" sz="3600" dirty="0">
                <a:latin typeface="Arial"/>
                <a:cs typeface="Arial"/>
              </a:rPr>
              <a:t>Se avessi 5 minuti di vita, chi chiameresti e cosa gli diresti?</a:t>
            </a: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25216" r="4405"/>
          <a:stretch/>
        </p:blipFill>
        <p:spPr>
          <a:xfrm>
            <a:off x="1" y="0"/>
            <a:ext cx="4170556" cy="5943600"/>
          </a:xfrm>
          <a:prstGeom prst="rect">
            <a:avLst/>
          </a:prstGeom>
        </p:spPr>
      </p:pic>
    </p:spTree>
    <p:extLst>
      <p:ext uri="{BB962C8B-B14F-4D97-AF65-F5344CB8AC3E}">
        <p14:creationId xmlns="" xmlns:p14="http://schemas.microsoft.com/office/powerpoint/2010/main" val="1193939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31"/>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3</a:t>
            </a:r>
          </a:p>
          <a:p>
            <a:pPr algn="ctr">
              <a:lnSpc>
                <a:spcPct val="80000"/>
              </a:lnSpc>
            </a:pPr>
            <a:r>
              <a:rPr lang="it-IT" sz="4800" dirty="0">
                <a:solidFill>
                  <a:schemeClr val="bg1"/>
                </a:solidFill>
                <a:latin typeface="Arial"/>
                <a:cs typeface="Arial"/>
              </a:rPr>
              <a:t>Non puoi cambiare le persone</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66260861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4"/>
          <p:cNvSpPr txBox="1"/>
          <p:nvPr/>
        </p:nvSpPr>
        <p:spPr>
          <a:xfrm>
            <a:off x="4945784" y="388011"/>
            <a:ext cx="4960218" cy="5324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marL="685566" indent="-685566">
              <a:spcAft>
                <a:spcPts val="600"/>
              </a:spcAft>
              <a:buFont typeface="Arial"/>
              <a:buChar char="•"/>
            </a:pPr>
            <a:r>
              <a:rPr lang="it-IT" sz="4000" dirty="0">
                <a:latin typeface="Arial"/>
                <a:cs typeface="Arial"/>
              </a:rPr>
              <a:t>Di lasciare il </a:t>
            </a:r>
            <a:r>
              <a:rPr lang="it-IT" sz="4000" dirty="0" smtClean="0">
                <a:latin typeface="Arial"/>
                <a:cs typeface="Arial"/>
              </a:rPr>
              <a:t>partner</a:t>
            </a:r>
            <a:endParaRPr lang="it-IT" sz="4000" dirty="0">
              <a:latin typeface="Arial"/>
              <a:cs typeface="Arial"/>
            </a:endParaRPr>
          </a:p>
          <a:p>
            <a:pPr marL="685566" indent="-685566">
              <a:spcAft>
                <a:spcPts val="600"/>
              </a:spcAft>
              <a:buFont typeface="Arial"/>
              <a:buChar char="•"/>
            </a:pPr>
            <a:r>
              <a:rPr lang="it-IT" sz="4000" dirty="0">
                <a:latin typeface="Arial"/>
                <a:cs typeface="Arial"/>
              </a:rPr>
              <a:t>Di cambiare </a:t>
            </a:r>
            <a:r>
              <a:rPr lang="it-IT" sz="4000" dirty="0" smtClean="0">
                <a:latin typeface="Arial"/>
                <a:cs typeface="Arial"/>
              </a:rPr>
              <a:t>casa</a:t>
            </a:r>
            <a:endParaRPr lang="it-IT" sz="4000" dirty="0">
              <a:latin typeface="Arial"/>
              <a:cs typeface="Arial"/>
            </a:endParaRPr>
          </a:p>
          <a:p>
            <a:pPr marL="685566" indent="-685566">
              <a:spcAft>
                <a:spcPts val="600"/>
              </a:spcAft>
              <a:buFont typeface="Arial"/>
              <a:buChar char="•"/>
            </a:pPr>
            <a:r>
              <a:rPr lang="it-IT" sz="4000" dirty="0">
                <a:latin typeface="Arial"/>
                <a:cs typeface="Arial"/>
              </a:rPr>
              <a:t>Di cambiare </a:t>
            </a:r>
            <a:r>
              <a:rPr lang="it-IT" sz="4000" dirty="0" smtClean="0">
                <a:latin typeface="Arial"/>
                <a:cs typeface="Arial"/>
              </a:rPr>
              <a:t>lavoro</a:t>
            </a:r>
            <a:endParaRPr lang="it-IT" sz="4000" dirty="0">
              <a:latin typeface="Arial"/>
              <a:cs typeface="Arial"/>
            </a:endParaRPr>
          </a:p>
          <a:p>
            <a:pPr marL="685566" indent="-685566">
              <a:spcAft>
                <a:spcPts val="600"/>
              </a:spcAft>
              <a:buFont typeface="Arial"/>
              <a:buChar char="•"/>
            </a:pPr>
            <a:r>
              <a:rPr lang="it-IT" sz="4000" dirty="0">
                <a:latin typeface="Arial"/>
                <a:cs typeface="Arial"/>
              </a:rPr>
              <a:t>Di cambiare </a:t>
            </a:r>
            <a:r>
              <a:rPr lang="it-IT" sz="4000" dirty="0" smtClean="0">
                <a:latin typeface="Arial"/>
                <a:cs typeface="Arial"/>
              </a:rPr>
              <a:t>partito</a:t>
            </a:r>
            <a:endParaRPr lang="it-IT" sz="4000" dirty="0">
              <a:latin typeface="Arial"/>
              <a:cs typeface="Arial"/>
            </a:endParaRPr>
          </a:p>
          <a:p>
            <a:pPr marL="685566" indent="-685566">
              <a:spcAft>
                <a:spcPts val="600"/>
              </a:spcAft>
              <a:buFont typeface="Arial"/>
              <a:buChar char="•"/>
            </a:pPr>
            <a:r>
              <a:rPr lang="mr-IN" sz="4000" dirty="0">
                <a:latin typeface="Arial"/>
                <a:cs typeface="Arial"/>
              </a:rPr>
              <a:t>…</a:t>
            </a:r>
            <a:endParaRPr lang="it-IT" sz="4000" dirty="0">
              <a:latin typeface="Arial"/>
              <a:cs typeface="Arial"/>
            </a:endParaRPr>
          </a:p>
        </p:txBody>
      </p:sp>
      <p:pic>
        <p:nvPicPr>
          <p:cNvPr id="2" name="Immagine 1" descr="emil-jarfelt-131276-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l="35939" r="14134" b="10542"/>
          <a:stretch/>
        </p:blipFill>
        <p:spPr>
          <a:xfrm>
            <a:off x="1" y="5"/>
            <a:ext cx="4945783" cy="5907839"/>
          </a:xfrm>
          <a:prstGeom prst="rect">
            <a:avLst/>
          </a:prstGeom>
        </p:spPr>
      </p:pic>
      <p:sp>
        <p:nvSpPr>
          <p:cNvPr id="5" name="CasellaDiTesto 4"/>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Quando hai deciso?</a:t>
            </a:r>
          </a:p>
        </p:txBody>
      </p:sp>
    </p:spTree>
    <p:extLst>
      <p:ext uri="{BB962C8B-B14F-4D97-AF65-F5344CB8AC3E}">
        <p14:creationId xmlns="" xmlns:p14="http://schemas.microsoft.com/office/powerpoint/2010/main" val="2180436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151775"/>
            <a:ext cx="9230754" cy="2480647"/>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Sapevi già che dovevi prendere quella decisione, </a:t>
            </a:r>
          </a:p>
          <a:p>
            <a:pPr algn="ctr">
              <a:lnSpc>
                <a:spcPct val="80000"/>
              </a:lnSpc>
            </a:pPr>
            <a:r>
              <a:rPr lang="it-IT" sz="4800" dirty="0">
                <a:solidFill>
                  <a:schemeClr val="bg1"/>
                </a:solidFill>
                <a:latin typeface="Arial"/>
                <a:cs typeface="Arial"/>
              </a:rPr>
              <a:t>ma non è la logica che ti spinge a prenderla.</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77043825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colour-pencils-911358_1920.jpg"/>
          <p:cNvPicPr>
            <a:picLocks noChangeAspect="1"/>
          </p:cNvPicPr>
          <p:nvPr/>
        </p:nvPicPr>
        <p:blipFill rotWithShape="1">
          <a:blip r:embed="rId3" cstate="print">
            <a:extLst>
              <a:ext uri="{28A0092B-C50C-407E-A947-70E740481C1C}">
                <a14:useLocalDpi xmlns="" xmlns:a14="http://schemas.microsoft.com/office/drawing/2010/main" val="0"/>
              </a:ext>
            </a:extLst>
          </a:blip>
          <a:srcRect b="3753"/>
          <a:stretch/>
        </p:blipFill>
        <p:spPr>
          <a:xfrm>
            <a:off x="-1" y="-19245"/>
            <a:ext cx="9933797" cy="6877245"/>
          </a:xfrm>
          <a:prstGeom prst="rect">
            <a:avLst/>
          </a:prstGeom>
        </p:spPr>
      </p:pic>
      <p:sp>
        <p:nvSpPr>
          <p:cNvPr id="6" name="CasellaDiTesto 4"/>
          <p:cNvSpPr txBox="1"/>
          <p:nvPr/>
        </p:nvSpPr>
        <p:spPr>
          <a:xfrm>
            <a:off x="5099737" y="177659"/>
            <a:ext cx="4806263" cy="2480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a:lnSpc>
                <a:spcPct val="80000"/>
              </a:lnSpc>
            </a:pPr>
            <a:r>
              <a:rPr lang="it-IT" sz="4800" dirty="0">
                <a:latin typeface="Arial"/>
                <a:cs typeface="Arial"/>
              </a:rPr>
              <a:t>La maggior parte delle persone vive in </a:t>
            </a:r>
            <a:r>
              <a:rPr lang="it-IT" sz="4800" b="1" dirty="0">
                <a:latin typeface="Arial"/>
                <a:cs typeface="Arial"/>
              </a:rPr>
              <a:t>bianco e nero</a:t>
            </a:r>
          </a:p>
        </p:txBody>
      </p:sp>
      <p:sp>
        <p:nvSpPr>
          <p:cNvPr id="7" name="CasellaDiTesto 4"/>
          <p:cNvSpPr txBox="1"/>
          <p:nvPr/>
        </p:nvSpPr>
        <p:spPr>
          <a:xfrm>
            <a:off x="365636" y="3532278"/>
            <a:ext cx="4137522" cy="3071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2" tIns="45702" rIns="45702" bIns="45702" numCol="1" spcCol="38086" rtlCol="0" anchor="t">
            <a:spAutoFit/>
          </a:bodyPr>
          <a:lstStyle/>
          <a:p>
            <a:pPr>
              <a:lnSpc>
                <a:spcPct val="80000"/>
              </a:lnSpc>
            </a:pPr>
            <a:r>
              <a:rPr lang="it-IT" sz="4800" dirty="0">
                <a:solidFill>
                  <a:schemeClr val="bg1"/>
                </a:solidFill>
                <a:latin typeface="Arial"/>
                <a:cs typeface="Arial"/>
              </a:rPr>
              <a:t>Quando ti emozioni, </a:t>
            </a:r>
          </a:p>
          <a:p>
            <a:pPr>
              <a:lnSpc>
                <a:spcPct val="80000"/>
              </a:lnSpc>
            </a:pPr>
            <a:r>
              <a:rPr lang="it-IT" sz="4800" dirty="0">
                <a:solidFill>
                  <a:schemeClr val="bg1"/>
                </a:solidFill>
                <a:latin typeface="Arial"/>
                <a:cs typeface="Arial"/>
              </a:rPr>
              <a:t>la tua vita diventa per un attimo </a:t>
            </a:r>
            <a:r>
              <a:rPr lang="it-IT" sz="4800" dirty="0">
                <a:solidFill>
                  <a:srgbClr val="FF0000"/>
                </a:solidFill>
                <a:latin typeface="Arial"/>
                <a:cs typeface="Arial"/>
              </a:rPr>
              <a:t>a colori</a:t>
            </a:r>
          </a:p>
        </p:txBody>
      </p:sp>
    </p:spTree>
    <p:extLst>
      <p:ext uri="{BB962C8B-B14F-4D97-AF65-F5344CB8AC3E}">
        <p14:creationId xmlns="" xmlns:p14="http://schemas.microsoft.com/office/powerpoint/2010/main" val="807066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613623"/>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In che modo l’America ha conquistato il mondo?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0447913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3" descr="laurea_mazzucchelli.jpeg"/>
          <p:cNvPicPr>
            <a:picLocks noChangeAspect="1"/>
          </p:cNvPicPr>
          <p:nvPr/>
        </p:nvPicPr>
        <p:blipFill rotWithShape="1">
          <a:blip r:embed="rId3" cstate="print">
            <a:extLst>
              <a:ext uri="{28A0092B-C50C-407E-A947-70E740481C1C}">
                <a14:useLocalDpi xmlns="" xmlns:a14="http://schemas.microsoft.com/office/drawing/2010/main" val="0"/>
              </a:ext>
            </a:extLst>
          </a:blip>
          <a:srcRect l="7822" r="9484" b="13848"/>
          <a:stretch/>
        </p:blipFill>
        <p:spPr>
          <a:xfrm>
            <a:off x="0" y="1"/>
            <a:ext cx="9906000" cy="5908256"/>
          </a:xfrm>
          <a:prstGeom prst="rect">
            <a:avLst/>
          </a:prstGeom>
        </p:spPr>
      </p:pic>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2004 </a:t>
            </a:r>
            <a:r>
              <a:rPr lang="mr-IN" sz="4000" b="1" dirty="0">
                <a:solidFill>
                  <a:schemeClr val="bg1"/>
                </a:solidFill>
                <a:latin typeface="Arial"/>
                <a:cs typeface="Arial"/>
              </a:rPr>
              <a:t>–</a:t>
            </a:r>
            <a:r>
              <a:rPr lang="it-IT" sz="4000" b="1" dirty="0">
                <a:solidFill>
                  <a:schemeClr val="bg1"/>
                </a:solidFill>
                <a:latin typeface="Arial"/>
                <a:cs typeface="Arial"/>
              </a:rPr>
              <a:t> La Gavetta</a:t>
            </a:r>
          </a:p>
        </p:txBody>
      </p:sp>
    </p:spTree>
    <p:extLst>
      <p:ext uri="{BB962C8B-B14F-4D97-AF65-F5344CB8AC3E}">
        <p14:creationId xmlns="" xmlns:p14="http://schemas.microsoft.com/office/powerpoint/2010/main" val="1545813289"/>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artin-jernberg-321993-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l="5341" b="110"/>
          <a:stretch/>
        </p:blipFill>
        <p:spPr>
          <a:xfrm>
            <a:off x="-1" y="0"/>
            <a:ext cx="9906001" cy="6858000"/>
          </a:xfrm>
          <a:prstGeom prst="rect">
            <a:avLst/>
          </a:prstGeom>
        </p:spPr>
      </p:pic>
    </p:spTree>
    <p:extLst>
      <p:ext uri="{BB962C8B-B14F-4D97-AF65-F5344CB8AC3E}">
        <p14:creationId xmlns="" xmlns:p14="http://schemas.microsoft.com/office/powerpoint/2010/main" val="3637629907"/>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555891"/>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La logica non cambia le persone.</a:t>
            </a:r>
          </a:p>
          <a:p>
            <a:pPr algn="ctr">
              <a:lnSpc>
                <a:spcPct val="80000"/>
              </a:lnSpc>
            </a:pPr>
            <a:r>
              <a:rPr lang="it-IT" sz="4800" dirty="0">
                <a:solidFill>
                  <a:schemeClr val="bg1"/>
                </a:solidFill>
                <a:latin typeface="Arial"/>
                <a:cs typeface="Arial"/>
              </a:rPr>
              <a:t>Le emozioni sì.</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5970455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555890"/>
            <a:ext cx="9230754"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Dai in abbondanza: </a:t>
            </a:r>
          </a:p>
          <a:p>
            <a:pPr algn="ctr">
              <a:lnSpc>
                <a:spcPct val="80000"/>
              </a:lnSpc>
            </a:pPr>
            <a:r>
              <a:rPr lang="it-IT" sz="4800" dirty="0">
                <a:solidFill>
                  <a:schemeClr val="bg1"/>
                </a:solidFill>
                <a:latin typeface="Arial"/>
                <a:cs typeface="Arial"/>
              </a:rPr>
              <a:t>gli altri si emozioneranno </a:t>
            </a:r>
          </a:p>
          <a:p>
            <a:pPr algn="ctr">
              <a:lnSpc>
                <a:spcPct val="80000"/>
              </a:lnSpc>
            </a:pPr>
            <a:r>
              <a:rPr lang="it-IT" sz="4800" dirty="0">
                <a:solidFill>
                  <a:schemeClr val="bg1"/>
                </a:solidFill>
                <a:latin typeface="Arial"/>
                <a:cs typeface="Arial"/>
              </a:rPr>
              <a:t>e si legheranno a te</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0270799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Imprenditore</a:t>
            </a:r>
          </a:p>
        </p:txBody>
      </p:sp>
      <p:pic>
        <p:nvPicPr>
          <p:cNvPr id="3" name="Immagine 2" descr="20140003_1462778423767695_2332840565930107905_n.jpg"/>
          <p:cNvPicPr>
            <a:picLocks noChangeAspect="1"/>
          </p:cNvPicPr>
          <p:nvPr/>
        </p:nvPicPr>
        <p:blipFill rotWithShape="1">
          <a:blip r:embed="rId3" cstate="print">
            <a:extLst>
              <a:ext uri="{28A0092B-C50C-407E-A947-70E740481C1C}">
                <a14:useLocalDpi xmlns="" xmlns:a14="http://schemas.microsoft.com/office/drawing/2010/main" val="0"/>
              </a:ext>
            </a:extLst>
          </a:blip>
          <a:srcRect t="10463"/>
          <a:stretch/>
        </p:blipFill>
        <p:spPr>
          <a:xfrm>
            <a:off x="0" y="1"/>
            <a:ext cx="9906000" cy="5913011"/>
          </a:xfrm>
          <a:prstGeom prst="rect">
            <a:avLst/>
          </a:prstGeom>
        </p:spPr>
      </p:pic>
    </p:spTree>
    <p:extLst>
      <p:ext uri="{BB962C8B-B14F-4D97-AF65-F5344CB8AC3E}">
        <p14:creationId xmlns="" xmlns:p14="http://schemas.microsoft.com/office/powerpoint/2010/main" val="3198078310"/>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Perché perdonare?</a:t>
            </a:r>
          </a:p>
        </p:txBody>
      </p:sp>
      <p:pic>
        <p:nvPicPr>
          <p:cNvPr id="2" name="Immagine 1" descr="mont-st-michel-986320_1920.jpg"/>
          <p:cNvPicPr>
            <a:picLocks noChangeAspect="1"/>
          </p:cNvPicPr>
          <p:nvPr/>
        </p:nvPicPr>
        <p:blipFill rotWithShape="1">
          <a:blip r:embed="rId3" cstate="print">
            <a:extLst>
              <a:ext uri="{28A0092B-C50C-407E-A947-70E740481C1C}">
                <a14:useLocalDpi xmlns="" xmlns:a14="http://schemas.microsoft.com/office/drawing/2010/main" val="0"/>
              </a:ext>
            </a:extLst>
          </a:blip>
          <a:srcRect l="26235" t="-254" r="13616" b="1643"/>
          <a:stretch/>
        </p:blipFill>
        <p:spPr>
          <a:xfrm>
            <a:off x="3" y="-33868"/>
            <a:ext cx="9905997" cy="5971823"/>
          </a:xfrm>
          <a:prstGeom prst="rect">
            <a:avLst/>
          </a:prstGeom>
        </p:spPr>
      </p:pic>
      <p:sp>
        <p:nvSpPr>
          <p:cNvPr id="3" name="TextBox 2"/>
          <p:cNvSpPr txBox="1"/>
          <p:nvPr/>
        </p:nvSpPr>
        <p:spPr>
          <a:xfrm>
            <a:off x="10634133" y="6683022"/>
            <a:ext cx="184731" cy="369332"/>
          </a:xfrm>
          <a:prstGeom prst="rect">
            <a:avLst/>
          </a:prstGeom>
          <a:noFill/>
        </p:spPr>
        <p:txBody>
          <a:bodyPr wrap="none" rtlCol="0">
            <a:spAutoFit/>
          </a:bodyPr>
          <a:lstStyle/>
          <a:p>
            <a:endParaRPr lang="en-US" dirty="0"/>
          </a:p>
        </p:txBody>
      </p:sp>
    </p:spTree>
    <p:extLst>
      <p:ext uri="{BB962C8B-B14F-4D97-AF65-F5344CB8AC3E}">
        <p14:creationId xmlns="" xmlns:p14="http://schemas.microsoft.com/office/powerpoint/2010/main" val="1029419828"/>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08151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Non chiamatemi più</a:t>
            </a:r>
          </a:p>
        </p:txBody>
      </p:sp>
      <p:pic>
        <p:nvPicPr>
          <p:cNvPr id="3" name="Immagine 2" descr="alexander-andrews-261078-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l="8204"/>
          <a:stretch/>
        </p:blipFill>
        <p:spPr>
          <a:xfrm rot="5400000">
            <a:off x="1999789" y="-1999786"/>
            <a:ext cx="5906431" cy="9906002"/>
          </a:xfrm>
          <a:prstGeom prst="rect">
            <a:avLst/>
          </a:prstGeom>
        </p:spPr>
      </p:pic>
    </p:spTree>
    <p:extLst>
      <p:ext uri="{BB962C8B-B14F-4D97-AF65-F5344CB8AC3E}">
        <p14:creationId xmlns="" xmlns:p14="http://schemas.microsoft.com/office/powerpoint/2010/main" val="2286388729"/>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3013607"/>
            <a:ext cx="9230754" cy="1298785"/>
          </a:xfrm>
          <a:prstGeom prst="rect">
            <a:avLst/>
          </a:prstGeom>
          <a:noFill/>
        </p:spPr>
        <p:txBody>
          <a:bodyPr wrap="square" lIns="91408" tIns="45704" rIns="91408" bIns="45704" rtlCol="0">
            <a:spAutoFit/>
          </a:bodyPr>
          <a:lstStyle/>
          <a:p>
            <a:pPr algn="ctr">
              <a:lnSpc>
                <a:spcPct val="80000"/>
              </a:lnSpc>
            </a:pPr>
            <a:r>
              <a:rPr lang="it-IT" sz="4800" dirty="0" smtClean="0">
                <a:solidFill>
                  <a:schemeClr val="bg1"/>
                </a:solidFill>
                <a:latin typeface="Arial"/>
                <a:cs typeface="Arial"/>
              </a:rPr>
              <a:t>Ho fatto un atto di fede e ho preso una decisione coraggiosa</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67568959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ego-ph-254975-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37575" b="7041"/>
          <a:stretch/>
        </p:blipFill>
        <p:spPr>
          <a:xfrm>
            <a:off x="0" y="0"/>
            <a:ext cx="9906000" cy="6858000"/>
          </a:xfrm>
          <a:prstGeom prst="rect">
            <a:avLst/>
          </a:prstGeom>
        </p:spPr>
      </p:pic>
      <p:sp>
        <p:nvSpPr>
          <p:cNvPr id="6" name="Rettangolo 5"/>
          <p:cNvSpPr/>
          <p:nvPr/>
        </p:nvSpPr>
        <p:spPr>
          <a:xfrm>
            <a:off x="0" y="5895893"/>
            <a:ext cx="9906000" cy="962111"/>
          </a:xfrm>
          <a:prstGeom prst="rect">
            <a:avLst/>
          </a:prstGeom>
          <a:solidFill>
            <a:srgbClr val="026B71">
              <a:alpha val="59000"/>
            </a:srgbClr>
          </a:solidFill>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algn="ctr"/>
            <a:endParaRPr lang="it-IT">
              <a:solidFill>
                <a:srgbClr val="026B71"/>
              </a:solidFill>
            </a:endParaRPr>
          </a:p>
        </p:txBody>
      </p:sp>
      <p:sp>
        <p:nvSpPr>
          <p:cNvPr id="3" name="CasellaDiTesto 2"/>
          <p:cNvSpPr txBox="1"/>
          <p:nvPr/>
        </p:nvSpPr>
        <p:spPr>
          <a:xfrm>
            <a:off x="0" y="6046160"/>
            <a:ext cx="9906000" cy="605262"/>
          </a:xfrm>
          <a:prstGeom prst="rect">
            <a:avLst/>
          </a:prstGeom>
          <a:noFill/>
        </p:spPr>
        <p:txBody>
          <a:bodyPr wrap="square" lIns="91408" tIns="45704" rIns="91408" bIns="45704" rtlCol="0">
            <a:spAutoFit/>
          </a:bodyPr>
          <a:lstStyle/>
          <a:p>
            <a:pPr algn="ctr">
              <a:lnSpc>
                <a:spcPct val="80000"/>
              </a:lnSpc>
            </a:pPr>
            <a:r>
              <a:rPr lang="it-IT" sz="4000" b="1" dirty="0">
                <a:solidFill>
                  <a:schemeClr val="bg1"/>
                </a:solidFill>
                <a:latin typeface="Arial"/>
                <a:cs typeface="Arial"/>
              </a:rPr>
              <a:t>Quello che resta</a:t>
            </a:r>
          </a:p>
        </p:txBody>
      </p:sp>
    </p:spTree>
    <p:extLst>
      <p:ext uri="{BB962C8B-B14F-4D97-AF65-F5344CB8AC3E}">
        <p14:creationId xmlns="" xmlns:p14="http://schemas.microsoft.com/office/powerpoint/2010/main" val="33854713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31"/>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1</a:t>
            </a:r>
          </a:p>
          <a:p>
            <a:pPr algn="ctr">
              <a:lnSpc>
                <a:spcPct val="80000"/>
              </a:lnSpc>
            </a:pPr>
            <a:r>
              <a:rPr lang="it-IT" sz="4800" dirty="0" err="1">
                <a:solidFill>
                  <a:schemeClr val="bg1"/>
                </a:solidFill>
                <a:latin typeface="Arial"/>
                <a:cs typeface="Arial"/>
              </a:rPr>
              <a:t>Mindset</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8049928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4"/>
          <p:cNvSpPr txBox="1">
            <a:spLocks/>
          </p:cNvSpPr>
          <p:nvPr/>
        </p:nvSpPr>
        <p:spPr>
          <a:xfrm>
            <a:off x="721685" y="3503000"/>
            <a:ext cx="8603069" cy="1462405"/>
          </a:xfrm>
          <a:prstGeom prst="rect">
            <a:avLst/>
          </a:prstGeom>
        </p:spPr>
        <p:txBody>
          <a:bodyPr vert="horz" lIns="91408" tIns="45704" rIns="91408" bIns="4570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latin typeface="Arial" charset="0"/>
                <a:ea typeface="Arial" charset="0"/>
                <a:cs typeface="Arial" charset="0"/>
              </a:rPr>
              <a:t>660 </a:t>
            </a:r>
            <a:r>
              <a:rPr lang="en-US" sz="2800" dirty="0" err="1">
                <a:latin typeface="Arial" charset="0"/>
                <a:ea typeface="Arial" charset="0"/>
                <a:cs typeface="Arial" charset="0"/>
              </a:rPr>
              <a:t>adulti</a:t>
            </a:r>
            <a:r>
              <a:rPr lang="en-US" sz="2800" dirty="0">
                <a:latin typeface="Arial" charset="0"/>
                <a:ea typeface="Arial" charset="0"/>
                <a:cs typeface="Arial" charset="0"/>
              </a:rPr>
              <a:t> </a:t>
            </a:r>
            <a:r>
              <a:rPr lang="en-US" sz="2800" dirty="0" err="1">
                <a:latin typeface="Arial" charset="0"/>
                <a:ea typeface="Arial" charset="0"/>
                <a:cs typeface="Arial" charset="0"/>
              </a:rPr>
              <a:t>sono</a:t>
            </a:r>
            <a:r>
              <a:rPr lang="en-US" sz="2800" dirty="0">
                <a:latin typeface="Arial" charset="0"/>
                <a:ea typeface="Arial" charset="0"/>
                <a:cs typeface="Arial" charset="0"/>
              </a:rPr>
              <a:t> </a:t>
            </a:r>
            <a:r>
              <a:rPr lang="en-US" sz="2800" dirty="0" err="1">
                <a:latin typeface="Arial" charset="0"/>
                <a:ea typeface="Arial" charset="0"/>
                <a:cs typeface="Arial" charset="0"/>
              </a:rPr>
              <a:t>stati</a:t>
            </a:r>
            <a:r>
              <a:rPr lang="en-US" sz="2800" dirty="0">
                <a:latin typeface="Arial" charset="0"/>
                <a:ea typeface="Arial" charset="0"/>
                <a:cs typeface="Arial" charset="0"/>
              </a:rPr>
              <a:t> </a:t>
            </a:r>
            <a:r>
              <a:rPr lang="en-US" sz="2800" dirty="0" err="1">
                <a:latin typeface="Arial" charset="0"/>
                <a:ea typeface="Arial" charset="0"/>
                <a:cs typeface="Arial" charset="0"/>
              </a:rPr>
              <a:t>seguiti</a:t>
            </a:r>
            <a:r>
              <a:rPr lang="en-US" sz="2800" dirty="0">
                <a:latin typeface="Arial" charset="0"/>
                <a:ea typeface="Arial" charset="0"/>
                <a:cs typeface="Arial" charset="0"/>
              </a:rPr>
              <a:t> per 23 </a:t>
            </a:r>
            <a:r>
              <a:rPr lang="en-US" sz="2800" dirty="0" err="1">
                <a:latin typeface="Arial" charset="0"/>
                <a:ea typeface="Arial" charset="0"/>
                <a:cs typeface="Arial" charset="0"/>
              </a:rPr>
              <a:t>anni</a:t>
            </a:r>
            <a:r>
              <a:rPr lang="en-US" sz="2800" dirty="0">
                <a:latin typeface="Arial" charset="0"/>
                <a:ea typeface="Arial" charset="0"/>
                <a:cs typeface="Arial" charset="0"/>
              </a:rPr>
              <a:t>. </a:t>
            </a:r>
          </a:p>
          <a:p>
            <a:pPr marL="0" indent="0" algn="ctr">
              <a:buNone/>
            </a:pPr>
            <a:r>
              <a:rPr lang="en-US" sz="2800" dirty="0" err="1">
                <a:latin typeface="Arial" charset="0"/>
                <a:ea typeface="Arial" charset="0"/>
                <a:cs typeface="Arial" charset="0"/>
              </a:rPr>
              <a:t>Quelli</a:t>
            </a:r>
            <a:r>
              <a:rPr lang="en-US" sz="2800" dirty="0">
                <a:latin typeface="Arial" charset="0"/>
                <a:ea typeface="Arial" charset="0"/>
                <a:cs typeface="Arial" charset="0"/>
              </a:rPr>
              <a:t> con </a:t>
            </a:r>
            <a:r>
              <a:rPr lang="en-US" sz="2800" dirty="0" err="1">
                <a:latin typeface="Arial" charset="0"/>
                <a:ea typeface="Arial" charset="0"/>
                <a:cs typeface="Arial" charset="0"/>
              </a:rPr>
              <a:t>una</a:t>
            </a:r>
            <a:r>
              <a:rPr lang="en-US" sz="2800" dirty="0">
                <a:latin typeface="Arial" charset="0"/>
                <a:ea typeface="Arial" charset="0"/>
                <a:cs typeface="Arial" charset="0"/>
              </a:rPr>
              <a:t> </a:t>
            </a:r>
            <a:r>
              <a:rPr lang="en-US" sz="2800" dirty="0" err="1">
                <a:latin typeface="Arial" charset="0"/>
                <a:ea typeface="Arial" charset="0"/>
                <a:cs typeface="Arial" charset="0"/>
              </a:rPr>
              <a:t>visione</a:t>
            </a:r>
            <a:r>
              <a:rPr lang="en-US" sz="2800" dirty="0">
                <a:latin typeface="Arial" charset="0"/>
                <a:ea typeface="Arial" charset="0"/>
                <a:cs typeface="Arial" charset="0"/>
              </a:rPr>
              <a:t> </a:t>
            </a:r>
            <a:r>
              <a:rPr lang="en-US" sz="2800" dirty="0" err="1">
                <a:latin typeface="Arial" charset="0"/>
                <a:ea typeface="Arial" charset="0"/>
                <a:cs typeface="Arial" charset="0"/>
              </a:rPr>
              <a:t>positiva</a:t>
            </a:r>
            <a:r>
              <a:rPr lang="en-US" sz="2800" dirty="0">
                <a:latin typeface="Arial" charset="0"/>
                <a:ea typeface="Arial" charset="0"/>
                <a:cs typeface="Arial" charset="0"/>
              </a:rPr>
              <a:t> </a:t>
            </a:r>
            <a:r>
              <a:rPr lang="en-US" sz="2800" dirty="0" err="1">
                <a:latin typeface="Arial" charset="0"/>
                <a:ea typeface="Arial" charset="0"/>
                <a:cs typeface="Arial" charset="0"/>
              </a:rPr>
              <a:t>sull’invecchiamento</a:t>
            </a:r>
            <a:r>
              <a:rPr lang="en-US" sz="2800" dirty="0">
                <a:latin typeface="Arial" charset="0"/>
                <a:ea typeface="Arial" charset="0"/>
                <a:cs typeface="Arial" charset="0"/>
              </a:rPr>
              <a:t> </a:t>
            </a:r>
            <a:r>
              <a:rPr lang="en-US" sz="2800" dirty="0" err="1">
                <a:latin typeface="Arial" charset="0"/>
                <a:ea typeface="Arial" charset="0"/>
                <a:cs typeface="Arial" charset="0"/>
              </a:rPr>
              <a:t>hanno</a:t>
            </a:r>
            <a:r>
              <a:rPr lang="en-US" sz="2800" dirty="0">
                <a:latin typeface="Arial" charset="0"/>
                <a:ea typeface="Arial" charset="0"/>
                <a:cs typeface="Arial" charset="0"/>
              </a:rPr>
              <a:t> </a:t>
            </a:r>
            <a:r>
              <a:rPr lang="en-US" sz="2800" dirty="0" err="1">
                <a:latin typeface="Arial" charset="0"/>
                <a:ea typeface="Arial" charset="0"/>
                <a:cs typeface="Arial" charset="0"/>
              </a:rPr>
              <a:t>vissuto</a:t>
            </a:r>
            <a:r>
              <a:rPr lang="en-US" sz="2800" dirty="0">
                <a:latin typeface="Arial" charset="0"/>
                <a:ea typeface="Arial" charset="0"/>
                <a:cs typeface="Arial" charset="0"/>
              </a:rPr>
              <a:t> 7,6 </a:t>
            </a:r>
            <a:r>
              <a:rPr lang="en-US" sz="2800" dirty="0" err="1">
                <a:latin typeface="Arial" charset="0"/>
                <a:ea typeface="Arial" charset="0"/>
                <a:cs typeface="Arial" charset="0"/>
              </a:rPr>
              <a:t>anni</a:t>
            </a:r>
            <a:r>
              <a:rPr lang="en-US" sz="2800" dirty="0">
                <a:latin typeface="Arial" charset="0"/>
                <a:ea typeface="Arial" charset="0"/>
                <a:cs typeface="Arial" charset="0"/>
              </a:rPr>
              <a:t> </a:t>
            </a:r>
            <a:r>
              <a:rPr lang="en-US" sz="2800" dirty="0" err="1">
                <a:latin typeface="Arial" charset="0"/>
                <a:ea typeface="Arial" charset="0"/>
                <a:cs typeface="Arial" charset="0"/>
              </a:rPr>
              <a:t>più</a:t>
            </a:r>
            <a:r>
              <a:rPr lang="en-US" sz="2800" dirty="0">
                <a:latin typeface="Arial" charset="0"/>
                <a:ea typeface="Arial" charset="0"/>
                <a:cs typeface="Arial" charset="0"/>
              </a:rPr>
              <a:t> a </a:t>
            </a:r>
            <a:r>
              <a:rPr lang="en-US" sz="2800" dirty="0" err="1">
                <a:latin typeface="Arial" charset="0"/>
                <a:ea typeface="Arial" charset="0"/>
                <a:cs typeface="Arial" charset="0"/>
              </a:rPr>
              <a:t>lungo</a:t>
            </a:r>
            <a:r>
              <a:rPr lang="en-US" sz="2800" dirty="0">
                <a:latin typeface="Arial" charset="0"/>
                <a:ea typeface="Arial" charset="0"/>
                <a:cs typeface="Arial" charset="0"/>
              </a:rPr>
              <a:t>.</a:t>
            </a:r>
          </a:p>
        </p:txBody>
      </p:sp>
      <p:sp>
        <p:nvSpPr>
          <p:cNvPr id="9" name="Segnaposto testo 4"/>
          <p:cNvSpPr txBox="1">
            <a:spLocks/>
          </p:cNvSpPr>
          <p:nvPr/>
        </p:nvSpPr>
        <p:spPr>
          <a:xfrm>
            <a:off x="956932" y="1538599"/>
            <a:ext cx="8367823" cy="1406621"/>
          </a:xfrm>
          <a:prstGeom prst="rect">
            <a:avLst/>
          </a:prstGeom>
        </p:spPr>
        <p:txBody>
          <a:bodyPr vert="horz" lIns="91408" tIns="45704" rIns="91408" bIns="4570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latin typeface="Arial" charset="0"/>
                <a:ea typeface="Arial" charset="0"/>
                <a:cs typeface="Arial" charset="0"/>
              </a:rPr>
              <a:t>Yale studying about aging </a:t>
            </a:r>
          </a:p>
          <a:p>
            <a:pPr marL="0" indent="0" algn="ctr">
              <a:buNone/>
            </a:pPr>
            <a:r>
              <a:rPr lang="en-US" sz="2300" dirty="0">
                <a:latin typeface="Arial" charset="0"/>
                <a:ea typeface="Arial" charset="0"/>
                <a:cs typeface="Arial" charset="0"/>
              </a:rPr>
              <a:t>Becca Levy</a:t>
            </a:r>
          </a:p>
        </p:txBody>
      </p:sp>
    </p:spTree>
    <p:extLst>
      <p:ext uri="{BB962C8B-B14F-4D97-AF65-F5344CB8AC3E}">
        <p14:creationId xmlns="" xmlns:p14="http://schemas.microsoft.com/office/powerpoint/2010/main" val="26579126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59366" y="6112788"/>
            <a:ext cx="6913756" cy="502669"/>
          </a:xfrm>
          <a:prstGeom prst="rect">
            <a:avLst/>
          </a:prstGeom>
          <a:noFill/>
        </p:spPr>
        <p:txBody>
          <a:bodyPr wrap="square" lIns="91408" tIns="45704" rIns="91408" bIns="45704" rtlCol="0">
            <a:spAutoFit/>
          </a:bodyPr>
          <a:lstStyle/>
          <a:p>
            <a:pPr algn="ctr">
              <a:lnSpc>
                <a:spcPct val="80000"/>
              </a:lnSpc>
            </a:pPr>
            <a:r>
              <a:rPr lang="it-IT" sz="3200" b="1" dirty="0">
                <a:solidFill>
                  <a:schemeClr val="bg1"/>
                </a:solidFill>
                <a:latin typeface="Arial"/>
                <a:cs typeface="Arial"/>
              </a:rPr>
              <a:t>Quanto guadagna uno psicologo?</a:t>
            </a:r>
          </a:p>
        </p:txBody>
      </p:sp>
      <p:pic>
        <p:nvPicPr>
          <p:cNvPr id="4" name="Segnaposto contenuto 3" descr="reddito_per_eta.jpeg"/>
          <p:cNvPicPr>
            <a:picLocks noChangeAspect="1"/>
          </p:cNvPicPr>
          <p:nvPr/>
        </p:nvPicPr>
        <p:blipFill rotWithShape="1">
          <a:blip r:embed="rId3" cstate="print">
            <a:extLst>
              <a:ext uri="{28A0092B-C50C-407E-A947-70E740481C1C}">
                <a14:useLocalDpi xmlns="" xmlns:a14="http://schemas.microsoft.com/office/drawing/2010/main" val="0"/>
              </a:ext>
            </a:extLst>
          </a:blip>
          <a:srcRect l="4141" t="141" r="5582" b="-12578"/>
          <a:stretch/>
        </p:blipFill>
        <p:spPr>
          <a:xfrm>
            <a:off x="-1" y="613320"/>
            <a:ext cx="9906001" cy="5421409"/>
          </a:xfrm>
          <a:prstGeom prst="rect">
            <a:avLst/>
          </a:prstGeom>
        </p:spPr>
      </p:pic>
    </p:spTree>
    <p:extLst>
      <p:ext uri="{BB962C8B-B14F-4D97-AF65-F5344CB8AC3E}">
        <p14:creationId xmlns="" xmlns:p14="http://schemas.microsoft.com/office/powerpoint/2010/main" val="10024723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3120687"/>
            <a:ext cx="9906000" cy="707854"/>
          </a:xfrm>
          <a:prstGeom prst="rect">
            <a:avLst/>
          </a:prstGeom>
          <a:noFill/>
        </p:spPr>
        <p:txBody>
          <a:bodyPr wrap="square" lIns="91408" tIns="45704" rIns="91408" bIns="45704" rtlCol="0">
            <a:spAutoFit/>
          </a:bodyPr>
          <a:lstStyle/>
          <a:p>
            <a:pPr algn="ctr">
              <a:lnSpc>
                <a:spcPct val="80000"/>
              </a:lnSpc>
            </a:pPr>
            <a:r>
              <a:rPr lang="it-IT" sz="4800">
                <a:solidFill>
                  <a:schemeClr val="bg1"/>
                </a:solidFill>
                <a:latin typeface="Arial"/>
                <a:cs typeface="Arial"/>
              </a:rPr>
              <a:t>7,6 anni di vita in più</a:t>
            </a:r>
            <a:endParaRPr lang="it-IT" sz="4800" dirty="0">
              <a:solidFill>
                <a:schemeClr val="bg1"/>
              </a:solidFill>
              <a:latin typeface="Arial"/>
              <a:cs typeface="Arial"/>
            </a:endParaRP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42994939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5114260" y="404194"/>
            <a:ext cx="4610986" cy="5132142"/>
          </a:xfrm>
          <a:prstGeom prst="rect">
            <a:avLst/>
          </a:prstGeom>
          <a:noFill/>
        </p:spPr>
        <p:txBody>
          <a:bodyPr wrap="square" lIns="91408" tIns="45704" rIns="91408" bIns="45704" rtlCol="0">
            <a:spAutoFit/>
          </a:bodyPr>
          <a:lstStyle/>
          <a:p>
            <a:pPr>
              <a:lnSpc>
                <a:spcPct val="80000"/>
              </a:lnSpc>
            </a:pPr>
            <a:r>
              <a:rPr lang="it-IT" sz="4000" b="1" dirty="0" smtClean="0">
                <a:solidFill>
                  <a:schemeClr val="tx1"/>
                </a:solidFill>
                <a:latin typeface="Arial"/>
                <a:cs typeface="Arial"/>
              </a:rPr>
              <a:t>Osservazioni</a:t>
            </a:r>
            <a:endParaRPr lang="it-IT" sz="3100" dirty="0" smtClean="0">
              <a:solidFill>
                <a:schemeClr val="tx1"/>
              </a:solidFill>
              <a:latin typeface="Arial"/>
              <a:cs typeface="Arial"/>
            </a:endParaRPr>
          </a:p>
          <a:p>
            <a:pPr marL="457200" indent="-457200">
              <a:lnSpc>
                <a:spcPct val="80000"/>
              </a:lnSpc>
              <a:spcBef>
                <a:spcPts val="1200"/>
              </a:spcBef>
              <a:spcAft>
                <a:spcPts val="600"/>
              </a:spcAft>
              <a:buFont typeface="Arial"/>
              <a:buChar char="•"/>
            </a:pPr>
            <a:r>
              <a:rPr lang="it-IT" sz="3100" dirty="0" smtClean="0">
                <a:solidFill>
                  <a:schemeClr val="tx1"/>
                </a:solidFill>
                <a:latin typeface="Arial"/>
                <a:cs typeface="Arial"/>
              </a:rPr>
              <a:t>Se </a:t>
            </a:r>
            <a:r>
              <a:rPr lang="it-IT" sz="3100" dirty="0">
                <a:solidFill>
                  <a:schemeClr val="tx1"/>
                </a:solidFill>
                <a:latin typeface="Arial"/>
                <a:cs typeface="Arial"/>
              </a:rPr>
              <a:t>la tua visione è positiva, continui a mettere in atto azioni salutari. Se negativa, pensi che il deterioramento della salute sia inevitabile</a:t>
            </a:r>
            <a:r>
              <a:rPr lang="it-IT" sz="3100" dirty="0" smtClean="0">
                <a:solidFill>
                  <a:schemeClr val="tx1"/>
                </a:solidFill>
                <a:latin typeface="Arial"/>
                <a:cs typeface="Arial"/>
              </a:rPr>
              <a:t>.</a:t>
            </a:r>
            <a:endParaRPr lang="it-IT" sz="3100" dirty="0">
              <a:solidFill>
                <a:schemeClr val="tx1"/>
              </a:solidFill>
              <a:latin typeface="Arial"/>
              <a:cs typeface="Arial"/>
            </a:endParaRPr>
          </a:p>
          <a:p>
            <a:pPr marL="457200" indent="-457200">
              <a:lnSpc>
                <a:spcPct val="80000"/>
              </a:lnSpc>
              <a:spcBef>
                <a:spcPts val="800"/>
              </a:spcBef>
              <a:spcAft>
                <a:spcPts val="600"/>
              </a:spcAft>
              <a:buFont typeface="Arial"/>
              <a:buChar char="•"/>
            </a:pPr>
            <a:r>
              <a:rPr lang="it-IT" sz="3100" dirty="0">
                <a:solidFill>
                  <a:schemeClr val="tx1"/>
                </a:solidFill>
                <a:latin typeface="Arial"/>
                <a:cs typeface="Arial"/>
              </a:rPr>
              <a:t>Idee diverse portano a comportamenti diversi, che conducono a risultati differenti.</a:t>
            </a:r>
          </a:p>
        </p:txBody>
      </p:sp>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l="18519" r="26403"/>
          <a:stretch/>
        </p:blipFill>
        <p:spPr>
          <a:xfrm>
            <a:off x="1" y="5"/>
            <a:ext cx="4901609" cy="5932967"/>
          </a:xfrm>
          <a:prstGeom prst="rect">
            <a:avLst/>
          </a:prstGeom>
        </p:spPr>
      </p:pic>
    </p:spTree>
    <p:extLst>
      <p:ext uri="{BB962C8B-B14F-4D97-AF65-F5344CB8AC3E}">
        <p14:creationId xmlns="" xmlns:p14="http://schemas.microsoft.com/office/powerpoint/2010/main" val="494888877"/>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5813" y="2185022"/>
            <a:ext cx="9557981"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Cambiare la tua idea su qualcosa, può trasformare l’effetto che quella cosa ha su di te</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
        <p:nvSpPr>
          <p:cNvPr id="2" name="TextBox 1"/>
          <p:cNvSpPr txBox="1"/>
          <p:nvPr/>
        </p:nvSpPr>
        <p:spPr>
          <a:xfrm>
            <a:off x="6866538" y="4688962"/>
            <a:ext cx="2027907" cy="446244"/>
          </a:xfrm>
          <a:prstGeom prst="rect">
            <a:avLst/>
          </a:prstGeom>
          <a:noFill/>
        </p:spPr>
        <p:txBody>
          <a:bodyPr wrap="none" lIns="91408" tIns="45704" rIns="91408" bIns="45704" rtlCol="0">
            <a:spAutoFit/>
          </a:bodyPr>
          <a:lstStyle/>
          <a:p>
            <a:r>
              <a:rPr lang="en-US" sz="2300" i="1" dirty="0">
                <a:solidFill>
                  <a:schemeClr val="bg1"/>
                </a:solidFill>
                <a:latin typeface="Arial" charset="0"/>
                <a:ea typeface="Arial" charset="0"/>
                <a:cs typeface="Arial" charset="0"/>
              </a:rPr>
              <a:t>Dr. Alia Crum</a:t>
            </a:r>
          </a:p>
        </p:txBody>
      </p:sp>
    </p:spTree>
    <p:extLst>
      <p:ext uri="{BB962C8B-B14F-4D97-AF65-F5344CB8AC3E}">
        <p14:creationId xmlns="" xmlns:p14="http://schemas.microsoft.com/office/powerpoint/2010/main" val="36516654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708496"/>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2</a:t>
            </a:r>
          </a:p>
          <a:p>
            <a:pPr algn="ctr">
              <a:lnSpc>
                <a:spcPct val="80000"/>
              </a:lnSpc>
            </a:pPr>
            <a:r>
              <a:rPr lang="it-IT" sz="4800" dirty="0">
                <a:solidFill>
                  <a:schemeClr val="bg1"/>
                </a:solidFill>
                <a:latin typeface="Arial"/>
                <a:cs typeface="Arial"/>
              </a:rPr>
              <a:t>Pareto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9392612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textures-1938301_1920.jpg"/>
          <p:cNvPicPr>
            <a:picLocks noChangeAspect="1"/>
          </p:cNvPicPr>
          <p:nvPr/>
        </p:nvPicPr>
        <p:blipFill rotWithShape="1">
          <a:blip r:embed="rId3" cstate="print">
            <a:extLst>
              <a:ext uri="{28A0092B-C50C-407E-A947-70E740481C1C}">
                <a14:useLocalDpi xmlns="" xmlns:a14="http://schemas.microsoft.com/office/drawing/2010/main" val="0"/>
              </a:ext>
            </a:extLst>
          </a:blip>
          <a:srcRect t="9571"/>
          <a:stretch/>
        </p:blipFill>
        <p:spPr>
          <a:xfrm>
            <a:off x="1" y="-1"/>
            <a:ext cx="9906000" cy="5915893"/>
          </a:xfrm>
          <a:prstGeom prst="rect">
            <a:avLst/>
          </a:prstGeom>
        </p:spPr>
      </p:pic>
    </p:spTree>
    <p:extLst>
      <p:ext uri="{BB962C8B-B14F-4D97-AF65-F5344CB8AC3E}">
        <p14:creationId xmlns="" xmlns:p14="http://schemas.microsoft.com/office/powerpoint/2010/main" val="4183326627"/>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619723"/>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Il 20% degli input </a:t>
            </a:r>
          </a:p>
          <a:p>
            <a:pPr algn="ctr">
              <a:lnSpc>
                <a:spcPct val="80000"/>
              </a:lnSpc>
            </a:pPr>
            <a:r>
              <a:rPr lang="it-IT" sz="4800" dirty="0">
                <a:solidFill>
                  <a:schemeClr val="bg1"/>
                </a:solidFill>
                <a:latin typeface="Arial"/>
                <a:cs typeface="Arial"/>
              </a:rPr>
              <a:t>genera l’80% degli output</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0754942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29"/>
            <a:ext cx="9230754"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Quale il 20% delle tue azioni che genera l’80% delle tue opportunità?</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93012345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559959"/>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potessi lavorare solo 2 ore al giorno, cosa faresti?</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35934065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 xmlns:p14="http://schemas.microsoft.com/office/powerpoint/2010/main" val="1090798920"/>
              </p:ext>
            </p:extLst>
          </p:nvPr>
        </p:nvGraphicFramePr>
        <p:xfrm>
          <a:off x="214489" y="0"/>
          <a:ext cx="9392356"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267842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41C162E-EB0C-2F4F-9473-F2E8FE32AC4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F09A7DBE-621D-8845-9C2E-0808A734B22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BC8E5C92-0508-9B44-A832-94D83633E29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840BC8F7-20BC-E04B-8FD5-B5D91C06416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C5B91CCC-8988-AC49-A83D-4D404EE9836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108AED96-9F68-824A-9491-66EAAF5F819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7339F94B-B99A-BB4E-8548-7D19EAAF6F92}"/>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4EADF7FC-38B0-6E48-A2A4-A967235A4C6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710F454E-9E5A-414A-AAF3-99B93AFBCA1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98DEEDB7-5FFC-FF4C-888A-E0744C532F9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B0EFEE5E-2D33-3C40-A36D-B2E63E49302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0981918C-6222-4548-86CF-B0DAD9DA421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31"/>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3</a:t>
            </a:r>
          </a:p>
          <a:p>
            <a:pPr algn="ctr">
              <a:lnSpc>
                <a:spcPct val="80000"/>
              </a:lnSpc>
            </a:pPr>
            <a:r>
              <a:rPr lang="it-IT" sz="4800" dirty="0">
                <a:solidFill>
                  <a:schemeClr val="bg1"/>
                </a:solidFill>
                <a:latin typeface="Arial"/>
                <a:cs typeface="Arial"/>
              </a:rPr>
              <a:t>Credi in ciò che non vedi</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5579100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844" y="6152804"/>
            <a:ext cx="9906000" cy="502669"/>
          </a:xfrm>
          <a:prstGeom prst="rect">
            <a:avLst/>
          </a:prstGeom>
          <a:noFill/>
        </p:spPr>
        <p:txBody>
          <a:bodyPr wrap="square" lIns="91408" tIns="45704" rIns="91408" bIns="45704" rtlCol="0">
            <a:spAutoFit/>
          </a:bodyPr>
          <a:lstStyle/>
          <a:p>
            <a:pPr algn="ctr">
              <a:lnSpc>
                <a:spcPct val="80000"/>
              </a:lnSpc>
            </a:pPr>
            <a:r>
              <a:rPr lang="it-IT" sz="3200" b="1" dirty="0">
                <a:solidFill>
                  <a:schemeClr val="bg1"/>
                </a:solidFill>
                <a:latin typeface="Arial"/>
                <a:cs typeface="Arial"/>
              </a:rPr>
              <a:t>Cosa ne pensa la gente?</a:t>
            </a: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t="2627"/>
          <a:stretch/>
        </p:blipFill>
        <p:spPr>
          <a:xfrm>
            <a:off x="4844" y="1"/>
            <a:ext cx="9901156" cy="5916705"/>
          </a:xfrm>
          <a:prstGeom prst="rect">
            <a:avLst/>
          </a:prstGeom>
        </p:spPr>
      </p:pic>
    </p:spTree>
    <p:extLst>
      <p:ext uri="{BB962C8B-B14F-4D97-AF65-F5344CB8AC3E}">
        <p14:creationId xmlns="" xmlns:p14="http://schemas.microsoft.com/office/powerpoint/2010/main" val="18943526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99405" y="6096002"/>
            <a:ext cx="7844588"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Cosa ci vedi?</a:t>
            </a:r>
          </a:p>
        </p:txBody>
      </p:sp>
      <p:pic>
        <p:nvPicPr>
          <p:cNvPr id="2" name="Immagine 1" descr="zbynek-burival-626142-unsplash.jpg"/>
          <p:cNvPicPr>
            <a:picLocks noChangeAspect="1"/>
          </p:cNvPicPr>
          <p:nvPr/>
        </p:nvPicPr>
        <p:blipFill rotWithShape="1">
          <a:blip r:embed="rId3" cstate="print">
            <a:extLst>
              <a:ext uri="{28A0092B-C50C-407E-A947-70E740481C1C}">
                <a14:useLocalDpi xmlns="" xmlns:a14="http://schemas.microsoft.com/office/drawing/2010/main" val="0"/>
              </a:ext>
            </a:extLst>
          </a:blip>
          <a:srcRect t="20436"/>
          <a:stretch/>
        </p:blipFill>
        <p:spPr>
          <a:xfrm>
            <a:off x="0" y="0"/>
            <a:ext cx="9906000" cy="5911197"/>
          </a:xfrm>
          <a:prstGeom prst="rect">
            <a:avLst/>
          </a:prstGeom>
        </p:spPr>
      </p:pic>
    </p:spTree>
    <p:extLst>
      <p:ext uri="{BB962C8B-B14F-4D97-AF65-F5344CB8AC3E}">
        <p14:creationId xmlns="" xmlns:p14="http://schemas.microsoft.com/office/powerpoint/2010/main" val="3319822969"/>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99405" y="6096002"/>
            <a:ext cx="7844588"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Cosa ci vedi?</a:t>
            </a: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r="16217"/>
          <a:stretch/>
        </p:blipFill>
        <p:spPr>
          <a:xfrm>
            <a:off x="0" y="3"/>
            <a:ext cx="9906000" cy="5911703"/>
          </a:xfrm>
          <a:prstGeom prst="rect">
            <a:avLst/>
          </a:prstGeom>
        </p:spPr>
      </p:pic>
    </p:spTree>
    <p:extLst>
      <p:ext uri="{BB962C8B-B14F-4D97-AF65-F5344CB8AC3E}">
        <p14:creationId xmlns="" xmlns:p14="http://schemas.microsoft.com/office/powerpoint/2010/main" val="3765666167"/>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28"/>
            <a:ext cx="9230754"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Il contadino ha fede</a:t>
            </a:r>
          </a:p>
          <a:p>
            <a:pPr algn="ctr">
              <a:lnSpc>
                <a:spcPct val="80000"/>
              </a:lnSpc>
            </a:pPr>
            <a:r>
              <a:rPr lang="it-IT" sz="4800" dirty="0">
                <a:solidFill>
                  <a:schemeClr val="bg1"/>
                </a:solidFill>
                <a:latin typeface="Arial"/>
                <a:cs typeface="Arial"/>
              </a:rPr>
              <a:t>che i semi si trasformeranno </a:t>
            </a:r>
          </a:p>
          <a:p>
            <a:pPr algn="ctr">
              <a:lnSpc>
                <a:spcPct val="80000"/>
              </a:lnSpc>
            </a:pPr>
            <a:r>
              <a:rPr lang="it-IT" sz="4800" dirty="0">
                <a:solidFill>
                  <a:schemeClr val="bg1"/>
                </a:solidFill>
                <a:latin typeface="Arial"/>
                <a:cs typeface="Arial"/>
              </a:rPr>
              <a:t>in qualcosa di più grande</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22942461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440429"/>
            <a:ext cx="9230754" cy="1889716"/>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Le uniche certezze nel fare i video sono la perdita di tempo e di denaro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9261563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99405" y="6096002"/>
            <a:ext cx="7844588" cy="553966"/>
          </a:xfrm>
          <a:prstGeom prst="rect">
            <a:avLst/>
          </a:prstGeom>
          <a:noFill/>
        </p:spPr>
        <p:txBody>
          <a:bodyPr wrap="square" lIns="91408" tIns="45704" rIns="91408" bIns="45704" rtlCol="0">
            <a:spAutoFit/>
          </a:bodyPr>
          <a:lstStyle/>
          <a:p>
            <a:pPr algn="ctr">
              <a:lnSpc>
                <a:spcPct val="80000"/>
              </a:lnSpc>
            </a:pPr>
            <a:r>
              <a:rPr lang="it-IT" sz="3600" b="1" dirty="0">
                <a:solidFill>
                  <a:schemeClr val="bg1"/>
                </a:solidFill>
                <a:latin typeface="Arial"/>
                <a:cs typeface="Arial"/>
              </a:rPr>
              <a:t>Perché faccio video</a:t>
            </a:r>
          </a:p>
        </p:txBody>
      </p:sp>
      <p:pic>
        <p:nvPicPr>
          <p:cNvPr id="3" name="Immagine 2" descr="Fwd__Concetta_ci_sei_ancora__-_sigifreud_gmail_com_-_Gmail.jpg"/>
          <p:cNvPicPr>
            <a:picLocks noChangeAspect="1"/>
          </p:cNvPicPr>
          <p:nvPr/>
        </p:nvPicPr>
        <p:blipFill rotWithShape="1">
          <a:blip r:embed="rId3" cstate="print">
            <a:extLst>
              <a:ext uri="{28A0092B-C50C-407E-A947-70E740481C1C}">
                <a14:useLocalDpi xmlns="" xmlns:a14="http://schemas.microsoft.com/office/drawing/2010/main" val="0"/>
              </a:ext>
            </a:extLst>
          </a:blip>
          <a:srcRect t="10195"/>
          <a:stretch/>
        </p:blipFill>
        <p:spPr>
          <a:xfrm>
            <a:off x="0" y="348378"/>
            <a:ext cx="9719860" cy="5063599"/>
          </a:xfrm>
          <a:prstGeom prst="rect">
            <a:avLst/>
          </a:prstGeom>
        </p:spPr>
      </p:pic>
    </p:spTree>
    <p:extLst>
      <p:ext uri="{BB962C8B-B14F-4D97-AF65-F5344CB8AC3E}">
        <p14:creationId xmlns="" xmlns:p14="http://schemas.microsoft.com/office/powerpoint/2010/main" val="3093193117"/>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3269" y="2806063"/>
            <a:ext cx="9230754" cy="1298785"/>
          </a:xfrm>
          <a:prstGeom prst="rect">
            <a:avLst/>
          </a:prstGeom>
          <a:noFill/>
        </p:spPr>
        <p:txBody>
          <a:bodyPr wrap="square" lIns="91408" tIns="45704" rIns="91408" bIns="45704" rtlCol="0">
            <a:spAutoFit/>
          </a:bodyPr>
          <a:lstStyle/>
          <a:p>
            <a:pPr algn="ctr">
              <a:lnSpc>
                <a:spcPct val="80000"/>
              </a:lnSpc>
            </a:pPr>
            <a:r>
              <a:rPr lang="it-IT" sz="4800" dirty="0">
                <a:solidFill>
                  <a:schemeClr val="bg1"/>
                </a:solidFill>
                <a:latin typeface="Arial"/>
                <a:cs typeface="Arial"/>
              </a:rPr>
              <a:t>Se non credi nell’invisibile </a:t>
            </a:r>
          </a:p>
          <a:p>
            <a:pPr algn="ctr">
              <a:lnSpc>
                <a:spcPct val="80000"/>
              </a:lnSpc>
            </a:pPr>
            <a:r>
              <a:rPr lang="it-IT" sz="4800" dirty="0">
                <a:solidFill>
                  <a:schemeClr val="bg1"/>
                </a:solidFill>
                <a:latin typeface="Arial"/>
                <a:cs typeface="Arial"/>
              </a:rPr>
              <a:t>non prenderai il volo</a:t>
            </a:r>
          </a:p>
        </p:txBody>
      </p:sp>
      <p:pic>
        <p:nvPicPr>
          <p:cNvPr id="4" name="Immagine 7" descr="logo_luca_www.ai"/>
          <p:cNvPicPr>
            <a:picLocks noChangeAspect="1"/>
          </p:cNvPicPr>
          <p:nvPr/>
        </p:nvPicPr>
        <p:blipFill rotWithShape="1">
          <a:blip r:embed="rId3" cstate="print">
            <a:extLst>
              <a:ext uri="{28A0092B-C50C-407E-A947-70E740481C1C}">
                <a14:useLocalDpi xmlns="" xmlns:a14="http://schemas.microsoft.com/office/drawing/2010/main" val="0"/>
              </a:ext>
            </a:extLst>
          </a:blip>
          <a:srcRect l="19332" t="68035" r="20633" b="15547"/>
          <a:stretch/>
        </p:blipFill>
        <p:spPr>
          <a:xfrm>
            <a:off x="7866074" y="139985"/>
            <a:ext cx="1862031" cy="720591"/>
          </a:xfrm>
          <a:prstGeom prst="rect">
            <a:avLst/>
          </a:prstGeom>
        </p:spPr>
      </p:pic>
    </p:spTree>
    <p:extLst>
      <p:ext uri="{BB962C8B-B14F-4D97-AF65-F5344CB8AC3E}">
        <p14:creationId xmlns="" xmlns:p14="http://schemas.microsoft.com/office/powerpoint/2010/main" val="179423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M_consulting.pdf"/>
          <p:cNvPicPr>
            <a:picLocks noChangeAspect="1"/>
          </p:cNvPicPr>
          <p:nvPr/>
        </p:nvPicPr>
        <p:blipFill rotWithShape="1">
          <a:blip r:embed="rId3" cstate="print">
            <a:extLst>
              <a:ext uri="{28A0092B-C50C-407E-A947-70E740481C1C}">
                <a14:useLocalDpi xmlns="" xmlns:a14="http://schemas.microsoft.com/office/drawing/2010/main" val="0"/>
              </a:ext>
            </a:extLst>
          </a:blip>
          <a:srcRect l="17592" t="41370" r="18514" b="40875"/>
          <a:stretch/>
        </p:blipFill>
        <p:spPr>
          <a:xfrm>
            <a:off x="2642025" y="2983137"/>
            <a:ext cx="4430971" cy="1742323"/>
          </a:xfrm>
          <a:prstGeom prst="rect">
            <a:avLst/>
          </a:prstGeom>
        </p:spPr>
      </p:pic>
      <p:sp>
        <p:nvSpPr>
          <p:cNvPr id="3" name="CasellaDiTesto 2"/>
          <p:cNvSpPr txBox="1"/>
          <p:nvPr/>
        </p:nvSpPr>
        <p:spPr>
          <a:xfrm>
            <a:off x="0" y="2021464"/>
            <a:ext cx="9906000" cy="1118223"/>
          </a:xfrm>
          <a:prstGeom prst="rect">
            <a:avLst/>
          </a:prstGeom>
          <a:noFill/>
        </p:spPr>
        <p:txBody>
          <a:bodyPr wrap="square" lIns="91408" tIns="45704" rIns="91408" bIns="45704" rtlCol="0">
            <a:spAutoFit/>
          </a:bodyPr>
          <a:lstStyle/>
          <a:p>
            <a:pPr algn="ctr">
              <a:lnSpc>
                <a:spcPct val="80000"/>
              </a:lnSpc>
            </a:pPr>
            <a:r>
              <a:rPr lang="it-IT" sz="8000" b="1" dirty="0" smtClean="0">
                <a:solidFill>
                  <a:schemeClr val="bg1"/>
                </a:solidFill>
                <a:latin typeface="Arial"/>
                <a:cs typeface="Arial"/>
              </a:rPr>
              <a:t>Grazie</a:t>
            </a:r>
            <a:endParaRPr lang="it-IT" sz="8000" b="1" dirty="0">
              <a:solidFill>
                <a:schemeClr val="bg1"/>
              </a:solidFill>
              <a:latin typeface="Arial"/>
              <a:cs typeface="Arial"/>
            </a:endParaRPr>
          </a:p>
        </p:txBody>
      </p:sp>
    </p:spTree>
    <p:extLst>
      <p:ext uri="{BB962C8B-B14F-4D97-AF65-F5344CB8AC3E}">
        <p14:creationId xmlns="" xmlns:p14="http://schemas.microsoft.com/office/powerpoint/2010/main" val="613469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949A"/>
      </a:accent1>
      <a:accent2>
        <a:srgbClr val="FCBD15"/>
      </a:accent2>
      <a:accent3>
        <a:srgbClr val="005356"/>
      </a:accent3>
      <a:accent4>
        <a:srgbClr val="FFC000"/>
      </a:accent4>
      <a:accent5>
        <a:srgbClr val="004042"/>
      </a:accent5>
      <a:accent6>
        <a:srgbClr val="FCBC15"/>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29131</TotalTime>
  <Words>6048</Words>
  <Application>Microsoft Office PowerPoint</Application>
  <PresentationFormat>A4 (21x29,7 cm)</PresentationFormat>
  <Paragraphs>507</Paragraphs>
  <Slides>96</Slides>
  <Notes>96</Notes>
  <HiddenSlides>0</HiddenSlides>
  <MMClips>0</MMClips>
  <ScaleCrop>false</ScaleCrop>
  <HeadingPairs>
    <vt:vector size="4" baseType="variant">
      <vt:variant>
        <vt:lpstr>Tema</vt:lpstr>
      </vt:variant>
      <vt:variant>
        <vt:i4>1</vt:i4>
      </vt:variant>
      <vt:variant>
        <vt:lpstr>Titoli diapositive</vt:lpstr>
      </vt:variant>
      <vt:variant>
        <vt:i4>96</vt:i4>
      </vt:variant>
    </vt:vector>
  </HeadingPairs>
  <TitlesOfParts>
    <vt:vector size="9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Pianificare l’anno al meglio</dc:title>
  <dc:creator>Luca Torcivia</dc:creator>
  <cp:lastModifiedBy>Marianna</cp:lastModifiedBy>
  <cp:revision>370</cp:revision>
  <dcterms:modified xsi:type="dcterms:W3CDTF">2018-09-03T14:03:26Z</dcterms:modified>
</cp:coreProperties>
</file>