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charts/chart1.xml" ContentType="application/vnd.openxmlformats-officedocument.drawingml.chart+xml"/>
  <Override PartName="/ppt/charts/chart2.xml" ContentType="application/vnd.openxmlformats-officedocument.drawingml.chart+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1pPr>
    <a:lvl2pPr marL="0" marR="0" indent="45720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2pPr>
    <a:lvl3pPr marL="0" marR="0" indent="91440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3pPr>
    <a:lvl4pPr marL="0" marR="0" indent="137160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4pPr>
    <a:lvl5pPr marL="0" marR="0" indent="182880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5pPr>
    <a:lvl6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6pPr>
    <a:lvl7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7pPr>
    <a:lvl8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8pPr>
    <a:lvl9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b="def" i="def"/>
      <a:tcStyle>
        <a:tcBdr/>
        <a:fill>
          <a:solidFill>
            <a:srgbClr val="E6F6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88900" cap="flat">
              <a:solidFill>
                <a:srgbClr val="000000"/>
              </a:solidFill>
              <a:prstDash val="solid"/>
              <a:round/>
            </a:ln>
          </a:top>
          <a:bottom>
            <a:ln w="381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round/>
            </a:ln>
          </a:top>
          <a:bottom>
            <a:ln w="381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889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19181"/>
          <c:y val="0.0934711"/>
          <c:w val="0.775819"/>
          <c:h val="0.758742"/>
        </c:manualLayout>
      </c:layout>
      <c:barChart>
        <c:barDir val="col"/>
        <c:grouping val="clustered"/>
        <c:varyColors val="0"/>
        <c:ser>
          <c:idx val="0"/>
          <c:order val="0"/>
          <c:tx>
            <c:strRef>
              <c:f>Sheet1!$A$2</c:f>
              <c:strCache>
                <c:ptCount val="1"/>
                <c:pt idx="0">
                  <c:v>Regione 1</c:v>
                </c:pt>
              </c:strCache>
            </c:strRef>
          </c:tx>
          <c:spPr>
            <a:solidFill>
              <a:schemeClr val="accent1"/>
            </a:solidFill>
            <a:ln w="9525" cap="flat">
              <a:solidFill>
                <a:srgbClr val="F9F9F9"/>
              </a:solidFill>
              <a:prstDash val="solid"/>
              <a:round/>
            </a:ln>
            <a:effectLst>
              <a:outerShdw sx="100000" sy="100000" kx="0" ky="0" algn="tl" rotWithShape="1" blurRad="38100" dist="20000" dir="5400000">
                <a:srgbClr val="000000">
                  <a:alpha val="38000"/>
                </a:srgbClr>
              </a:outerShdw>
            </a:effectLst>
          </c:spPr>
          <c:invertIfNegative val="0"/>
          <c:dLbls>
            <c:numFmt formatCode="#,##0" sourceLinked="0"/>
            <c:txPr>
              <a:bodyPr/>
              <a:lstStyle/>
              <a:p>
                <a:pPr>
                  <a:defRPr b="0" i="0" strike="noStrike" sz="3200" u="none">
                    <a:solidFill>
                      <a:srgbClr val="000000"/>
                    </a:solidFill>
                    <a:latin typeface="Helvetica"/>
                  </a:defRPr>
                </a:pPr>
              </a:p>
            </c:txPr>
            <c:dLblPos val="outEnd"/>
            <c:showLegendKey val="0"/>
            <c:showVal val="0"/>
            <c:showCatName val="0"/>
            <c:showSerName val="0"/>
            <c:showPercent val="0"/>
            <c:showBubbleSize val="0"/>
            <c:showLeaderLines val="0"/>
          </c:dLbls>
          <c:cat>
            <c:strRef>
              <c:f>Sheet1!$B$1:$F$1</c:f>
              <c:strCache>
                <c:ptCount val="5"/>
                <c:pt idx="0">
                  <c:v>2013</c:v>
                </c:pt>
                <c:pt idx="1">
                  <c:v>2014</c:v>
                </c:pt>
                <c:pt idx="2">
                  <c:v>2015</c:v>
                </c:pt>
                <c:pt idx="3">
                  <c:v>2016</c:v>
                </c:pt>
                <c:pt idx="4">
                  <c:v>2017</c:v>
                </c:pt>
              </c:strCache>
            </c:strRef>
          </c:cat>
          <c:val>
            <c:numRef>
              <c:f>Sheet1!$B$2:$F$2</c:f>
              <c:numCache>
                <c:ptCount val="5"/>
                <c:pt idx="0">
                  <c:v>250000.000000</c:v>
                </c:pt>
                <c:pt idx="1">
                  <c:v>500000.000000</c:v>
                </c:pt>
                <c:pt idx="2">
                  <c:v>800000.000000</c:v>
                </c:pt>
                <c:pt idx="3">
                  <c:v>1250000.000000</c:v>
                </c:pt>
                <c:pt idx="4">
                  <c:v>2500000.000000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3200" u="none">
                <a:solidFill>
                  <a:srgbClr val="000000"/>
                </a:solidFill>
                <a:latin typeface="Helvetica"/>
              </a:defRPr>
            </a:pPr>
          </a:p>
        </c:txPr>
        <c:crossAx val="2094734553"/>
        <c:crosses val="autoZero"/>
        <c:auto val="1"/>
        <c:lblAlgn val="ctr"/>
        <c:noMultiLvlLbl val="1"/>
      </c:catAx>
      <c:valAx>
        <c:axId val="2094734553"/>
        <c:scaling>
          <c:orientation val="minMax"/>
          <c:max val="2.25e+06"/>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b="0" i="0" strike="noStrike" sz="3200" u="none">
                <a:solidFill>
                  <a:srgbClr val="000000"/>
                </a:solidFill>
                <a:latin typeface="Helvetica"/>
              </a:defRPr>
            </a:pPr>
          </a:p>
        </c:txPr>
        <c:crossAx val="2094734552"/>
        <c:crosses val="autoZero"/>
        <c:crossBetween val="between"/>
        <c:majorUnit val="562500"/>
        <c:minorUnit val="281250"/>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960919"/>
          <c:y val="0.0887049"/>
          <c:w val="0.898908"/>
          <c:h val="0.770406"/>
        </c:manualLayout>
      </c:layout>
      <c:barChart>
        <c:barDir val="col"/>
        <c:grouping val="clustered"/>
        <c:varyColors val="0"/>
        <c:ser>
          <c:idx val="0"/>
          <c:order val="0"/>
          <c:tx>
            <c:strRef>
              <c:f>Sheet1!$A$2</c:f>
              <c:strCache>
                <c:ptCount val="1"/>
                <c:pt idx="0">
                  <c:v>Regione 1</c:v>
                </c:pt>
              </c:strCache>
            </c:strRef>
          </c:tx>
          <c:spPr>
            <a:solidFill>
              <a:srgbClr val="2E578C"/>
            </a:solidFill>
            <a:ln w="9525" cap="flat">
              <a:solidFill>
                <a:srgbClr val="F9F9F9"/>
              </a:solidFill>
              <a:prstDash val="solid"/>
              <a:round/>
            </a:ln>
            <a:effectLst>
              <a:outerShdw sx="100000" sy="100000" kx="0" ky="0" algn="tl" rotWithShape="1" blurRad="38100" dist="20000" dir="5400000">
                <a:srgbClr val="000000">
                  <a:alpha val="38000"/>
                </a:srgbClr>
              </a:outerShdw>
            </a:effectLst>
          </c:spPr>
          <c:invertIfNegative val="0"/>
          <c:dLbls>
            <c:numFmt formatCode="#,##0" sourceLinked="0"/>
            <c:txPr>
              <a:bodyPr/>
              <a:lstStyle/>
              <a:p>
                <a:pPr>
                  <a:defRPr b="0" i="0" strike="noStrike" sz="3200" u="none">
                    <a:solidFill>
                      <a:srgbClr val="000000"/>
                    </a:solidFill>
                    <a:latin typeface="Helvetica"/>
                  </a:defRPr>
                </a:pPr>
              </a:p>
            </c:txPr>
            <c:dLblPos val="outEnd"/>
            <c:showLegendKey val="0"/>
            <c:showVal val="0"/>
            <c:showCatName val="0"/>
            <c:showSerName val="0"/>
            <c:showPercent val="0"/>
            <c:showBubbleSize val="0"/>
            <c:showLeaderLines val="0"/>
          </c:dLbls>
          <c:cat>
            <c:strRef>
              <c:f>Sheet1!$B$1:$F$1</c:f>
              <c:strCache>
                <c:ptCount val="5"/>
                <c:pt idx="0">
                  <c:v>2013</c:v>
                </c:pt>
                <c:pt idx="1">
                  <c:v>2014</c:v>
                </c:pt>
                <c:pt idx="2">
                  <c:v>2015</c:v>
                </c:pt>
                <c:pt idx="3">
                  <c:v>2016</c:v>
                </c:pt>
                <c:pt idx="4">
                  <c:v>2017</c:v>
                </c:pt>
              </c:strCache>
            </c:strRef>
          </c:cat>
          <c:val>
            <c:numRef>
              <c:f>Sheet1!$B$2:$F$2</c:f>
              <c:numCache>
                <c:ptCount val="5"/>
                <c:pt idx="0">
                  <c:v>4.000000</c:v>
                </c:pt>
                <c:pt idx="1">
                  <c:v>12.000000</c:v>
                </c:pt>
                <c:pt idx="2">
                  <c:v>18.000000</c:v>
                </c:pt>
                <c:pt idx="3">
                  <c:v>23.000000</c:v>
                </c:pt>
                <c:pt idx="4">
                  <c:v>30.000000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3200" u="none">
                <a:solidFill>
                  <a:srgbClr val="000000"/>
                </a:solidFill>
                <a:latin typeface="Helvetica"/>
              </a:defRPr>
            </a:pPr>
          </a:p>
        </c:txPr>
        <c:crossAx val="2094734553"/>
        <c:crosses val="autoZero"/>
        <c:auto val="1"/>
        <c:lblAlgn val="ctr"/>
        <c:noMultiLvlLbl val="1"/>
      </c:catAx>
      <c:valAx>
        <c:axId val="2094734553"/>
        <c:scaling>
          <c:orientation val="minMax"/>
          <c:max val="30"/>
        </c:scaling>
        <c:delete val="0"/>
        <c:axPos val="l"/>
        <c:majorGridlines>
          <c:spPr>
            <a:ln w="12700" cap="flat">
              <a:solidFill>
                <a:srgbClr val="88888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rot="0"/>
          <a:lstStyle/>
          <a:p>
            <a:pPr>
              <a:defRPr b="0" i="0" strike="noStrike" sz="3200" u="none">
                <a:solidFill>
                  <a:srgbClr val="000000"/>
                </a:solidFill>
                <a:latin typeface="Helvetica"/>
              </a:defRPr>
            </a:pPr>
          </a:p>
        </c:txPr>
        <c:crossAx val="2094734552"/>
        <c:crosses val="autoZero"/>
        <c:crossBetween val="between"/>
        <c:majorUnit val="5"/>
        <c:minorUnit val="2.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 name="Shape 17"/>
          <p:cNvSpPr/>
          <p:nvPr>
            <p:ph type="sldImg"/>
          </p:nvPr>
        </p:nvSpPr>
        <p:spPr>
          <a:xfrm>
            <a:off x="1143000" y="685800"/>
            <a:ext cx="4572000" cy="3429000"/>
          </a:xfrm>
          <a:prstGeom prst="rect">
            <a:avLst/>
          </a:prstGeom>
        </p:spPr>
        <p:txBody>
          <a:bodyPr/>
          <a:lstStyle/>
          <a:p>
            <a:pPr/>
          </a:p>
        </p:txBody>
      </p:sp>
      <p:sp>
        <p:nvSpPr>
          <p:cNvPr id="18" name="Shape 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15468" latinLnBrk="0">
      <a:spcBef>
        <a:spcPts val="700"/>
      </a:spcBef>
      <a:defRPr sz="2000">
        <a:latin typeface="+mj-lt"/>
        <a:ea typeface="+mj-ea"/>
        <a:cs typeface="+mj-cs"/>
        <a:sym typeface="Times New Roman"/>
      </a:defRPr>
    </a:lvl1pPr>
    <a:lvl2pPr indent="228600" defTabSz="815468" latinLnBrk="0">
      <a:spcBef>
        <a:spcPts val="700"/>
      </a:spcBef>
      <a:defRPr sz="2000">
        <a:latin typeface="+mj-lt"/>
        <a:ea typeface="+mj-ea"/>
        <a:cs typeface="+mj-cs"/>
        <a:sym typeface="Times New Roman"/>
      </a:defRPr>
    </a:lvl2pPr>
    <a:lvl3pPr indent="457200" defTabSz="815468" latinLnBrk="0">
      <a:spcBef>
        <a:spcPts val="700"/>
      </a:spcBef>
      <a:defRPr sz="2000">
        <a:latin typeface="+mj-lt"/>
        <a:ea typeface="+mj-ea"/>
        <a:cs typeface="+mj-cs"/>
        <a:sym typeface="Times New Roman"/>
      </a:defRPr>
    </a:lvl3pPr>
    <a:lvl4pPr indent="685800" defTabSz="815468" latinLnBrk="0">
      <a:spcBef>
        <a:spcPts val="700"/>
      </a:spcBef>
      <a:defRPr sz="2000">
        <a:latin typeface="+mj-lt"/>
        <a:ea typeface="+mj-ea"/>
        <a:cs typeface="+mj-cs"/>
        <a:sym typeface="Times New Roman"/>
      </a:defRPr>
    </a:lvl4pPr>
    <a:lvl5pPr indent="914400" defTabSz="815468" latinLnBrk="0">
      <a:spcBef>
        <a:spcPts val="700"/>
      </a:spcBef>
      <a:defRPr sz="2000">
        <a:latin typeface="+mj-lt"/>
        <a:ea typeface="+mj-ea"/>
        <a:cs typeface="+mj-cs"/>
        <a:sym typeface="Times New Roman"/>
      </a:defRPr>
    </a:lvl5pPr>
    <a:lvl6pPr indent="1143000" defTabSz="815468" latinLnBrk="0">
      <a:spcBef>
        <a:spcPts val="700"/>
      </a:spcBef>
      <a:defRPr sz="2000">
        <a:latin typeface="+mj-lt"/>
        <a:ea typeface="+mj-ea"/>
        <a:cs typeface="+mj-cs"/>
        <a:sym typeface="Times New Roman"/>
      </a:defRPr>
    </a:lvl6pPr>
    <a:lvl7pPr indent="1371600" defTabSz="815468" latinLnBrk="0">
      <a:spcBef>
        <a:spcPts val="700"/>
      </a:spcBef>
      <a:defRPr sz="2000">
        <a:latin typeface="+mj-lt"/>
        <a:ea typeface="+mj-ea"/>
        <a:cs typeface="+mj-cs"/>
        <a:sym typeface="Times New Roman"/>
      </a:defRPr>
    </a:lvl7pPr>
    <a:lvl8pPr indent="1600200" defTabSz="815468" latinLnBrk="0">
      <a:spcBef>
        <a:spcPts val="700"/>
      </a:spcBef>
      <a:defRPr sz="2000">
        <a:latin typeface="+mj-lt"/>
        <a:ea typeface="+mj-ea"/>
        <a:cs typeface="+mj-cs"/>
        <a:sym typeface="Times New Roman"/>
      </a:defRPr>
    </a:lvl8pPr>
    <a:lvl9pPr indent="1828800" defTabSz="815468" latinLnBrk="0">
      <a:spcBef>
        <a:spcPts val="700"/>
      </a:spcBef>
      <a:defRPr sz="2000">
        <a:latin typeface="+mj-lt"/>
        <a:ea typeface="+mj-ea"/>
        <a:cs typeface="+mj-cs"/>
        <a:sym typeface="Times New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p:spTree>
      <p:nvGrpSpPr>
        <p:cNvPr id="1" name=""/>
        <p:cNvGrpSpPr/>
        <p:nvPr/>
      </p:nvGrpSpPr>
      <p:grpSpPr>
        <a:xfrm>
          <a:off x="0" y="0"/>
          <a:ext cx="0" cy="0"/>
          <a:chOff x="0" y="0"/>
          <a:chExt cx="0" cy="0"/>
        </a:xfrm>
      </p:grpSpPr>
      <p:sp>
        <p:nvSpPr>
          <p:cNvPr id="1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3965857" y="184149"/>
            <a:ext cx="16452286" cy="30162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Titolo Testo</a:t>
            </a:r>
          </a:p>
        </p:txBody>
      </p:sp>
      <p:sp>
        <p:nvSpPr>
          <p:cNvPr id="3" name="Corpo livello uno…"/>
          <p:cNvSpPr txBox="1"/>
          <p:nvPr>
            <p:ph type="body" idx="1"/>
          </p:nvPr>
        </p:nvSpPr>
        <p:spPr>
          <a:xfrm>
            <a:off x="3965857" y="3200399"/>
            <a:ext cx="16452286" cy="105156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16171369" y="12500001"/>
            <a:ext cx="464742" cy="456606"/>
          </a:xfrm>
          <a:prstGeom prst="rect">
            <a:avLst/>
          </a:prstGeom>
          <a:ln w="12700">
            <a:miter lim="400000"/>
          </a:ln>
        </p:spPr>
        <p:txBody>
          <a:bodyPr wrap="none" lIns="0" tIns="0" rIns="0" bIns="0">
            <a:spAutoFit/>
          </a:bodyPr>
          <a:lstStyle>
            <a:lvl1pP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Lst>
  <p:transition xmlns:p14="http://schemas.microsoft.com/office/powerpoint/2010/main" spd="med" advClick="1"/>
  <p:txStyles>
    <p:titleStyle>
      <a:lvl1pPr marL="0" marR="0" indent="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1pPr>
      <a:lvl2pPr marL="0" marR="0" indent="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2pPr>
      <a:lvl3pPr marL="0" marR="0" indent="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3pPr>
      <a:lvl4pPr marL="0" marR="0" indent="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4pPr>
      <a:lvl5pPr marL="0" marR="0" indent="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5pPr>
      <a:lvl6pPr marL="0" marR="0" indent="45720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6pPr>
      <a:lvl7pPr marL="0" marR="0" indent="91440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7pPr>
      <a:lvl8pPr marL="0" marR="0" indent="137160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8pPr>
      <a:lvl9pPr marL="0" marR="0" indent="1828800" algn="ctr" defTabSz="815468" rtl="0" latinLnBrk="0">
        <a:lnSpc>
          <a:spcPct val="93000"/>
        </a:lnSpc>
        <a:spcBef>
          <a:spcPts val="0"/>
        </a:spcBef>
        <a:spcAft>
          <a:spcPts val="0"/>
        </a:spcAft>
        <a:buClrTx/>
        <a:buSzTx/>
        <a:buFontTx/>
        <a:buNone/>
        <a:tabLst/>
        <a:defRPr b="0" baseline="0" cap="none" i="0" spc="0" strike="noStrike" sz="7800" u="none">
          <a:ln>
            <a:noFill/>
          </a:ln>
          <a:solidFill>
            <a:srgbClr val="000000"/>
          </a:solidFill>
          <a:uFillTx/>
          <a:latin typeface="Arial"/>
          <a:ea typeface="Arial"/>
          <a:cs typeface="Arial"/>
          <a:sym typeface="Arial"/>
        </a:defRPr>
      </a:lvl9pPr>
    </p:titleStyle>
    <p:bodyStyle>
      <a:lvl1pPr marL="622406" marR="0" indent="-622406"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1pPr>
      <a:lvl2pPr marL="622406" marR="0" indent="-165206"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2pPr>
      <a:lvl3pPr marL="622406" marR="0" indent="291993"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3pPr>
      <a:lvl4pPr marL="622406" marR="0" indent="749193"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4pPr>
      <a:lvl5pPr marL="622406" marR="0" indent="1206393"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5pPr>
      <a:lvl6pPr marL="622406" marR="0" indent="1663593"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6pPr>
      <a:lvl7pPr marL="622406" marR="0" indent="2120793"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7pPr>
      <a:lvl8pPr marL="622406" marR="0" indent="2577993"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8pPr>
      <a:lvl9pPr marL="622406" marR="0" indent="3035193" algn="l" defTabSz="815468" rtl="0" latinLnBrk="0">
        <a:lnSpc>
          <a:spcPct val="93000"/>
        </a:lnSpc>
        <a:spcBef>
          <a:spcPts val="2500"/>
        </a:spcBef>
        <a:spcAft>
          <a:spcPts val="0"/>
        </a:spcAft>
        <a:buClrTx/>
        <a:buSzTx/>
        <a:buFontTx/>
        <a:buNone/>
        <a:tabLst/>
        <a:defRPr b="0" baseline="0" cap="none" i="0" spc="0" strike="noStrike" sz="5800" u="none">
          <a:ln>
            <a:noFill/>
          </a:ln>
          <a:solidFill>
            <a:srgbClr val="000000"/>
          </a:solidFill>
          <a:uFillTx/>
          <a:latin typeface="Arial"/>
          <a:ea typeface="Arial"/>
          <a:cs typeface="Arial"/>
          <a:sym typeface="Arial"/>
        </a:defRPr>
      </a:lvl9pPr>
    </p:bodyStyle>
    <p:otherStyle>
      <a:lvl1pPr marL="0" marR="0" indent="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1pPr>
      <a:lvl2pPr marL="0" marR="0" indent="45720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2pPr>
      <a:lvl3pPr marL="0" marR="0" indent="91440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3pPr>
      <a:lvl4pPr marL="0" marR="0" indent="137160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4pPr>
      <a:lvl5pPr marL="0" marR="0" indent="182880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5pPr>
      <a:lvl6pPr marL="0" marR="0" indent="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6pPr>
      <a:lvl7pPr marL="0" marR="0" indent="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7pPr>
      <a:lvl8pPr marL="0" marR="0" indent="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8pPr>
      <a:lvl9pPr marL="0" marR="0" indent="0" algn="l" defTabSz="815468" rtl="0" latinLnBrk="0">
        <a:lnSpc>
          <a:spcPct val="93000"/>
        </a:lnSpc>
        <a:spcBef>
          <a:spcPts val="0"/>
        </a:spcBef>
        <a:spcAft>
          <a:spcPts val="0"/>
        </a:spcAft>
        <a:buClrTx/>
        <a:buSzTx/>
        <a:buFontTx/>
        <a:buNone/>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0" baseline="0" cap="none" i="0" spc="0" strike="noStrike" sz="32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 name="Winston Sinibaldi…"/>
          <p:cNvSpPr txBox="1"/>
          <p:nvPr/>
        </p:nvSpPr>
        <p:spPr>
          <a:xfrm>
            <a:off x="4489716" y="8008043"/>
            <a:ext cx="15421857" cy="3935955"/>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6400">
                <a:solidFill>
                  <a:srgbClr val="009999"/>
                </a:solidFill>
                <a:latin typeface="+mn-lt"/>
                <a:ea typeface="+mn-ea"/>
                <a:cs typeface="+mn-cs"/>
                <a:sym typeface="Helvetica"/>
              </a:defRPr>
            </a:pPr>
            <a:r>
              <a:t>Winston Sinibaldi</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6400">
                <a:solidFill>
                  <a:srgbClr val="009999"/>
                </a:solidFill>
                <a:latin typeface="+mn-lt"/>
                <a:ea typeface="+mn-ea"/>
                <a:cs typeface="+mn-cs"/>
                <a:sym typeface="Helvetica"/>
              </a:defRPr>
            </a:pPr>
            <a:r>
              <a:t>CEO</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600">
                <a:solidFill>
                  <a:srgbClr val="009999"/>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600">
                <a:solidFill>
                  <a:srgbClr val="009999"/>
                </a:solidFill>
                <a:latin typeface="+mn-lt"/>
                <a:ea typeface="+mn-ea"/>
                <a:cs typeface="+mn-cs"/>
                <a:sym typeface="Helvetica"/>
              </a:defRPr>
            </a:pPr>
            <a:r>
              <a:t>GARDA HAUS GROUP</a:t>
            </a:r>
          </a:p>
          <a:p>
            <a:pP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a:latin typeface="+mn-lt"/>
                <a:ea typeface="+mn-ea"/>
                <a:cs typeface="+mn-cs"/>
                <a:sym typeface="Helvetica"/>
              </a:defRPr>
            </a:pPr>
          </a:p>
        </p:txBody>
      </p:sp>
      <p:sp>
        <p:nvSpPr>
          <p:cNvPr id="21" name="1 MILLION $…"/>
          <p:cNvSpPr txBox="1"/>
          <p:nvPr/>
        </p:nvSpPr>
        <p:spPr>
          <a:xfrm>
            <a:off x="4619384" y="1051752"/>
            <a:ext cx="15421857" cy="249945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800">
                <a:solidFill>
                  <a:srgbClr val="000066"/>
                </a:solidFill>
                <a:latin typeface="+mn-lt"/>
                <a:ea typeface="+mn-ea"/>
                <a:cs typeface="+mn-cs"/>
                <a:sym typeface="Helvetica"/>
              </a:defRPr>
            </a:pPr>
            <a:r>
              <a:t>1 MILLION $</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600">
                <a:solidFill>
                  <a:srgbClr val="000066"/>
                </a:solidFill>
                <a:latin typeface="+mn-lt"/>
                <a:ea typeface="+mn-ea"/>
                <a:cs typeface="+mn-cs"/>
                <a:sym typeface="Helvetica"/>
              </a:defRPr>
            </a:pPr>
            <a:r>
              <a:t>"COME HO GUADAGNATO IL MIO PRIMO MILIONE "	</a:t>
            </a:r>
          </a:p>
        </p:txBody>
      </p:sp>
      <p:pic>
        <p:nvPicPr>
          <p:cNvPr id="22" name="Immagine" descr="Immagine"/>
          <p:cNvPicPr>
            <a:picLocks noChangeAspect="1"/>
          </p:cNvPicPr>
          <p:nvPr/>
        </p:nvPicPr>
        <p:blipFill>
          <a:blip r:embed="rId2">
            <a:extLst/>
          </a:blip>
          <a:stretch>
            <a:fillRect/>
          </a:stretch>
        </p:blipFill>
        <p:spPr>
          <a:xfrm>
            <a:off x="4377337" y="4621946"/>
            <a:ext cx="15629326" cy="2489628"/>
          </a:xfrm>
          <a:prstGeom prst="rect">
            <a:avLst/>
          </a:prstGeom>
          <a:ln w="12700">
            <a:miter lim="400000"/>
          </a:ln>
        </p:spPr>
      </p:pic>
      <p:pic>
        <p:nvPicPr>
          <p:cNvPr id="23" name="Immagine" descr="Immagine"/>
          <p:cNvPicPr>
            <a:picLocks noChangeAspect="1"/>
          </p:cNvPicPr>
          <p:nvPr/>
        </p:nvPicPr>
        <p:blipFill>
          <a:blip r:embed="rId3">
            <a:extLst/>
          </a:blip>
          <a:stretch>
            <a:fillRect/>
          </a:stretch>
        </p:blipFill>
        <p:spPr>
          <a:xfrm>
            <a:off x="-1" y="12406138"/>
            <a:ext cx="24384001" cy="133303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 Da venditore a imprenditore…"/>
          <p:cNvSpPr txBox="1"/>
          <p:nvPr/>
        </p:nvSpPr>
        <p:spPr>
          <a:xfrm>
            <a:off x="12223944" y="4570081"/>
            <a:ext cx="11429707" cy="461743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r>
              <a:t>• Da venditore a imprenditore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r>
              <a:t>• Un cammino di formazione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r>
              <a:t>• Rimettersi in gioco a 49 anni</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9999"/>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9999"/>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9999"/>
                </a:solidFill>
                <a:latin typeface="+mn-lt"/>
                <a:ea typeface="+mn-ea"/>
                <a:cs typeface="+mn-cs"/>
                <a:sym typeface="Helvetica"/>
              </a:defRPr>
            </a:pPr>
            <a:r>
              <a:t>L'umiltà di imparare per migliorarmi</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9999"/>
                </a:solidFill>
                <a:latin typeface="+mn-lt"/>
                <a:ea typeface="+mn-ea"/>
                <a:cs typeface="+mn-cs"/>
                <a:sym typeface="Helvetica"/>
              </a:defRPr>
            </a:pPr>
            <a:r>
              <a:t>e per far crescere la mia azienda</a:t>
            </a:r>
          </a:p>
        </p:txBody>
      </p:sp>
      <p:sp>
        <p:nvSpPr>
          <p:cNvPr id="79" name="2012: IL PERCORSO DI FORMAZIONE CON OSM"/>
          <p:cNvSpPr txBox="1"/>
          <p:nvPr/>
        </p:nvSpPr>
        <p:spPr>
          <a:xfrm>
            <a:off x="3515765" y="1483978"/>
            <a:ext cx="17701133" cy="93189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lvl1pP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 pos="17081500" algn="l"/>
              </a:tabLst>
              <a:defRPr b="1" sz="5000">
                <a:solidFill>
                  <a:srgbClr val="000066"/>
                </a:solidFill>
                <a:latin typeface="+mn-lt"/>
                <a:ea typeface="+mn-ea"/>
                <a:cs typeface="+mn-cs"/>
                <a:sym typeface="Helvetica"/>
              </a:defRPr>
            </a:lvl1pPr>
          </a:lstStyle>
          <a:p>
            <a:pPr/>
            <a:r>
              <a:t>2012: IL PERCORSO DI FORMAZIONE CON OSM</a:t>
            </a:r>
          </a:p>
        </p:txBody>
      </p:sp>
      <p:pic>
        <p:nvPicPr>
          <p:cNvPr id="80" name="image.png" descr="image.png"/>
          <p:cNvPicPr>
            <a:picLocks noChangeAspect="1"/>
          </p:cNvPicPr>
          <p:nvPr/>
        </p:nvPicPr>
        <p:blipFill>
          <a:blip r:embed="rId2">
            <a:extLst/>
          </a:blip>
          <a:stretch>
            <a:fillRect/>
          </a:stretch>
        </p:blipFill>
        <p:spPr>
          <a:xfrm>
            <a:off x="3867310" y="5088751"/>
            <a:ext cx="7549564" cy="4353967"/>
          </a:xfrm>
          <a:prstGeom prst="rect">
            <a:avLst/>
          </a:prstGeom>
          <a:ln w="12700">
            <a:miter lim="400000"/>
          </a:ln>
        </p:spPr>
      </p:pic>
      <p:sp>
        <p:nvSpPr>
          <p:cNvPr id="81" name="KEYFACTOR DELLA MIA STORIA PERSONALE E PROFESSIONALE"/>
          <p:cNvSpPr txBox="1"/>
          <p:nvPr/>
        </p:nvSpPr>
        <p:spPr>
          <a:xfrm>
            <a:off x="4570398" y="420700"/>
            <a:ext cx="15078957" cy="645963"/>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9999"/>
                </a:solidFill>
                <a:latin typeface="+mn-lt"/>
                <a:ea typeface="+mn-ea"/>
                <a:cs typeface="+mn-cs"/>
                <a:sym typeface="Helvetica"/>
              </a:defRPr>
            </a:lvl1pPr>
          </a:lstStyle>
          <a:p>
            <a:pPr/>
            <a:r>
              <a:t>KEYFACTOR DELLA MIA STORIA PERSONALE E PROFESSIONALE</a:t>
            </a:r>
          </a:p>
        </p:txBody>
      </p:sp>
      <p:pic>
        <p:nvPicPr>
          <p:cNvPr id="82" name="Immagine" descr="Immagine"/>
          <p:cNvPicPr>
            <a:picLocks noChangeAspect="1"/>
          </p:cNvPicPr>
          <p:nvPr/>
        </p:nvPicPr>
        <p:blipFill>
          <a:blip r:embed="rId3">
            <a:extLst/>
          </a:blip>
          <a:stretch>
            <a:fillRect/>
          </a:stretch>
        </p:blipFill>
        <p:spPr>
          <a:xfrm>
            <a:off x="0" y="12408141"/>
            <a:ext cx="24384001" cy="133303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 name="• Una nuova realtà dedicata agli affitti vacanza…"/>
          <p:cNvSpPr txBox="1"/>
          <p:nvPr/>
        </p:nvSpPr>
        <p:spPr>
          <a:xfrm>
            <a:off x="201694" y="3449840"/>
            <a:ext cx="8667898" cy="5420585"/>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r>
              <a:t>• Una nuova realtà dedicata agli affitti vacanza</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r>
              <a:t>• Un'azienda in crescita costante e con un gradimento a 5 stelle da parte degli Ospiti</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r>
              <a:t>• Obiettivo … leader! Franchising in apertura nelle principali località turistiche italiane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FF3300"/>
                </a:solidFill>
                <a:latin typeface="+mn-lt"/>
                <a:ea typeface="+mn-ea"/>
                <a:cs typeface="+mn-cs"/>
                <a:sym typeface="Helvetica"/>
              </a:defRPr>
            </a:pPr>
            <a:r>
              <a:t>Gli specialisti degli affitti a breve termine sul lago di Garda e nelle località turistiche più rinomate di tutta Italia</a:t>
            </a:r>
          </a:p>
        </p:txBody>
      </p:sp>
      <p:sp>
        <p:nvSpPr>
          <p:cNvPr id="85" name="2015: L' APERTURA DI SNALE"/>
          <p:cNvSpPr txBox="1"/>
          <p:nvPr/>
        </p:nvSpPr>
        <p:spPr>
          <a:xfrm>
            <a:off x="6645088" y="455278"/>
            <a:ext cx="11373331" cy="93189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lvl1pP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FF3300"/>
                </a:solidFill>
                <a:latin typeface="+mn-lt"/>
                <a:ea typeface="+mn-ea"/>
                <a:cs typeface="+mn-cs"/>
                <a:sym typeface="Helvetica"/>
              </a:defRPr>
            </a:lvl1pPr>
          </a:lstStyle>
          <a:p>
            <a:pPr/>
            <a:r>
              <a:t>2015: L' APERTURA DI SNALE</a:t>
            </a:r>
          </a:p>
        </p:txBody>
      </p:sp>
      <p:pic>
        <p:nvPicPr>
          <p:cNvPr id="86" name="snll.jpg" descr="snll.jpg"/>
          <p:cNvPicPr>
            <a:picLocks noChangeAspect="1"/>
          </p:cNvPicPr>
          <p:nvPr/>
        </p:nvPicPr>
        <p:blipFill>
          <a:blip r:embed="rId2">
            <a:extLst/>
          </a:blip>
          <a:stretch>
            <a:fillRect/>
          </a:stretch>
        </p:blipFill>
        <p:spPr>
          <a:xfrm>
            <a:off x="9757929" y="2079031"/>
            <a:ext cx="14422921" cy="9615280"/>
          </a:xfrm>
          <a:prstGeom prst="rect">
            <a:avLst/>
          </a:prstGeom>
          <a:ln w="12700">
            <a:miter lim="400000"/>
          </a:ln>
        </p:spPr>
      </p:pic>
      <p:pic>
        <p:nvPicPr>
          <p:cNvPr id="87" name="Immagine" descr="Immagine"/>
          <p:cNvPicPr>
            <a:picLocks noChangeAspect="1"/>
          </p:cNvPicPr>
          <p:nvPr/>
        </p:nvPicPr>
        <p:blipFill>
          <a:blip r:embed="rId3">
            <a:extLst/>
          </a:blip>
          <a:stretch>
            <a:fillRect/>
          </a:stretch>
        </p:blipFill>
        <p:spPr>
          <a:xfrm>
            <a:off x="0" y="12375389"/>
            <a:ext cx="24384001" cy="133303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 name="stretta-di-mano.jpg" descr="stretta-di-mano.jpg"/>
          <p:cNvPicPr>
            <a:picLocks noChangeAspect="1"/>
          </p:cNvPicPr>
          <p:nvPr/>
        </p:nvPicPr>
        <p:blipFill>
          <a:blip r:embed="rId2">
            <a:extLst/>
          </a:blip>
          <a:stretch>
            <a:fillRect/>
          </a:stretch>
        </p:blipFill>
        <p:spPr>
          <a:xfrm>
            <a:off x="95370" y="1377325"/>
            <a:ext cx="24384001" cy="11514668"/>
          </a:xfrm>
          <a:prstGeom prst="rect">
            <a:avLst/>
          </a:prstGeom>
          <a:ln w="12700">
            <a:miter lim="400000"/>
          </a:ln>
        </p:spPr>
      </p:pic>
      <p:sp>
        <p:nvSpPr>
          <p:cNvPr id="90" name="IL VALORE DELLE ALLEANZE"/>
          <p:cNvSpPr txBox="1"/>
          <p:nvPr/>
        </p:nvSpPr>
        <p:spPr>
          <a:xfrm>
            <a:off x="4325470" y="188578"/>
            <a:ext cx="16107657" cy="925363"/>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000066"/>
                </a:solidFill>
                <a:latin typeface="+mn-lt"/>
                <a:ea typeface="+mn-ea"/>
                <a:cs typeface="+mn-cs"/>
                <a:sym typeface="Helvetica"/>
              </a:defRPr>
            </a:lvl1pPr>
          </a:lstStyle>
          <a:p>
            <a:pPr/>
            <a:r>
              <a:t>IL VALORE DELLE ALLEANZE</a:t>
            </a:r>
          </a:p>
        </p:txBody>
      </p:sp>
      <p:pic>
        <p:nvPicPr>
          <p:cNvPr id="91" name="Immagine" descr="Immagine"/>
          <p:cNvPicPr>
            <a:picLocks noChangeAspect="1"/>
          </p:cNvPicPr>
          <p:nvPr/>
        </p:nvPicPr>
        <p:blipFill>
          <a:blip r:embed="rId3">
            <a:extLst/>
          </a:blip>
          <a:stretch>
            <a:fillRect/>
          </a:stretch>
        </p:blipFill>
        <p:spPr>
          <a:xfrm>
            <a:off x="-1" y="12388089"/>
            <a:ext cx="24384001" cy="133303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 name="GRAZIE"/>
          <p:cNvSpPr txBox="1"/>
          <p:nvPr/>
        </p:nvSpPr>
        <p:spPr>
          <a:xfrm>
            <a:off x="5097715" y="4397188"/>
            <a:ext cx="14249082" cy="2824196"/>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17400">
                <a:solidFill>
                  <a:srgbClr val="009999"/>
                </a:solidFill>
                <a:latin typeface="+mn-lt"/>
                <a:ea typeface="+mn-ea"/>
                <a:cs typeface="+mn-cs"/>
                <a:sym typeface="Helvetica"/>
              </a:defRPr>
            </a:lvl1pPr>
          </a:lstStyle>
          <a:p>
            <a:pPr/>
            <a:r>
              <a:t>GRAZIE</a:t>
            </a:r>
          </a:p>
        </p:txBody>
      </p:sp>
      <p:pic>
        <p:nvPicPr>
          <p:cNvPr id="94" name="Immagine" descr="Immagine"/>
          <p:cNvPicPr>
            <a:picLocks noChangeAspect="1"/>
          </p:cNvPicPr>
          <p:nvPr/>
        </p:nvPicPr>
        <p:blipFill>
          <a:blip r:embed="rId2">
            <a:extLst/>
          </a:blip>
          <a:stretch>
            <a:fillRect/>
          </a:stretch>
        </p:blipFill>
        <p:spPr>
          <a:xfrm>
            <a:off x="-1" y="12433541"/>
            <a:ext cx="24384001" cy="133303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 name="L’agenzia immobiliare Garda Haus nasce da un’idea di Winston Sinibaldi, che, grazie alle sue capacità nella vendita ed alla sua passione per il settore immobiliare, apre il suo primo ufficio alla fine degli anni ’90.…"/>
          <p:cNvSpPr txBox="1"/>
          <p:nvPr/>
        </p:nvSpPr>
        <p:spPr>
          <a:xfrm>
            <a:off x="184371" y="621446"/>
            <a:ext cx="24015258" cy="2890052"/>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 pos="17081500" algn="l"/>
              </a:tabLst>
              <a:defRPr b="1">
                <a:solidFill>
                  <a:srgbClr val="000066"/>
                </a:solidFill>
                <a:latin typeface="+mn-lt"/>
                <a:ea typeface="+mn-ea"/>
                <a:cs typeface="+mn-cs"/>
                <a:sym typeface="Helvetica"/>
              </a:defRPr>
            </a:pPr>
            <a:r>
              <a:t>L’agenzia immobiliare Garda Haus nasce da un’idea di Winston Sinibaldi, che, grazie alle sue capacità nella vendita ed alla sua passione per il settore immobiliare, apre il suo primo ufficio alla fine degli anni ’90.</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 pos="17081500" algn="l"/>
              </a:tabLst>
              <a:defRPr b="1">
                <a:solidFill>
                  <a:srgbClr val="000066"/>
                </a:solidFill>
                <a:latin typeface="+mn-lt"/>
                <a:ea typeface="+mn-ea"/>
                <a:cs typeface="+mn-cs"/>
                <a:sym typeface="Helvetica"/>
              </a:defRPr>
            </a:pPr>
            <a:r>
              <a:t>Garda Haus opera sul territorio gardense attraverso quattro uffici, Padenghe sul Garda, Desenzano del Garda, Sirmione e Salò, mettendo a disposizione della sua clientela professionalità ed esperienza acquisite in più di 25 anni di attività. Nel 2017 il gruppo ha lanciato una nuova sfida aprendo le porte al franchising con la nascita di GH Estate, che oggi conta una decina di uffici affiliati, una sede sul lago di Como, una a Monaco di Baviera e presto una a Mosca.</a:t>
            </a:r>
          </a:p>
        </p:txBody>
      </p:sp>
      <p:pic>
        <p:nvPicPr>
          <p:cNvPr id="26" name="image.jpeg" descr="image.jpeg"/>
          <p:cNvPicPr>
            <a:picLocks noChangeAspect="1"/>
          </p:cNvPicPr>
          <p:nvPr/>
        </p:nvPicPr>
        <p:blipFill>
          <a:blip r:embed="rId2">
            <a:extLst/>
          </a:blip>
          <a:stretch>
            <a:fillRect/>
          </a:stretch>
        </p:blipFill>
        <p:spPr>
          <a:xfrm>
            <a:off x="7710607" y="9216011"/>
            <a:ext cx="8886586" cy="2864225"/>
          </a:xfrm>
          <a:prstGeom prst="rect">
            <a:avLst/>
          </a:prstGeom>
          <a:ln w="12700">
            <a:miter lim="400000"/>
          </a:ln>
        </p:spPr>
      </p:pic>
      <p:pic>
        <p:nvPicPr>
          <p:cNvPr id="27" name="Immagine" descr="Immagine"/>
          <p:cNvPicPr>
            <a:picLocks noChangeAspect="1"/>
          </p:cNvPicPr>
          <p:nvPr/>
        </p:nvPicPr>
        <p:blipFill>
          <a:blip r:embed="rId3">
            <a:extLst/>
          </a:blip>
          <a:stretch>
            <a:fillRect/>
          </a:stretch>
        </p:blipFill>
        <p:spPr>
          <a:xfrm>
            <a:off x="-1" y="12406138"/>
            <a:ext cx="24384001" cy="1333036"/>
          </a:xfrm>
          <a:prstGeom prst="rect">
            <a:avLst/>
          </a:prstGeom>
          <a:ln w="12700">
            <a:miter lim="400000"/>
          </a:ln>
        </p:spPr>
      </p:pic>
      <p:pic>
        <p:nvPicPr>
          <p:cNvPr id="28" name="30265212_1676840829062725_4660062777702875136_o.jpg" descr="30265212_1676840829062725_4660062777702875136_o.jpg"/>
          <p:cNvPicPr>
            <a:picLocks noChangeAspect="1"/>
          </p:cNvPicPr>
          <p:nvPr/>
        </p:nvPicPr>
        <p:blipFill>
          <a:blip r:embed="rId4">
            <a:extLst/>
          </a:blip>
          <a:stretch>
            <a:fillRect/>
          </a:stretch>
        </p:blipFill>
        <p:spPr>
          <a:xfrm>
            <a:off x="239381" y="9241411"/>
            <a:ext cx="7161666" cy="2864225"/>
          </a:xfrm>
          <a:prstGeom prst="rect">
            <a:avLst/>
          </a:prstGeom>
          <a:ln w="12700">
            <a:miter lim="400000"/>
          </a:ln>
        </p:spPr>
      </p:pic>
      <p:pic>
        <p:nvPicPr>
          <p:cNvPr id="29" name="Immagine" descr="Immagine"/>
          <p:cNvPicPr>
            <a:picLocks noChangeAspect="1"/>
          </p:cNvPicPr>
          <p:nvPr/>
        </p:nvPicPr>
        <p:blipFill>
          <a:blip r:embed="rId5">
            <a:extLst/>
          </a:blip>
          <a:stretch>
            <a:fillRect/>
          </a:stretch>
        </p:blipFill>
        <p:spPr>
          <a:xfrm>
            <a:off x="265925" y="5336896"/>
            <a:ext cx="7108578" cy="3486764"/>
          </a:xfrm>
          <a:prstGeom prst="rect">
            <a:avLst/>
          </a:prstGeom>
          <a:ln w="12700">
            <a:miter lim="400000"/>
          </a:ln>
        </p:spPr>
      </p:pic>
      <p:pic>
        <p:nvPicPr>
          <p:cNvPr id="30" name="Immagine" descr="Immagine"/>
          <p:cNvPicPr>
            <a:picLocks noChangeAspect="1"/>
          </p:cNvPicPr>
          <p:nvPr/>
        </p:nvPicPr>
        <p:blipFill>
          <a:blip r:embed="rId6">
            <a:extLst/>
          </a:blip>
          <a:stretch>
            <a:fillRect/>
          </a:stretch>
        </p:blipFill>
        <p:spPr>
          <a:xfrm>
            <a:off x="7754461" y="5403348"/>
            <a:ext cx="8798879" cy="3486761"/>
          </a:xfrm>
          <a:prstGeom prst="rect">
            <a:avLst/>
          </a:prstGeom>
          <a:ln w="12700">
            <a:miter lim="400000"/>
          </a:ln>
        </p:spPr>
      </p:pic>
      <p:pic>
        <p:nvPicPr>
          <p:cNvPr id="31" name="Immagine" descr="Immagine"/>
          <p:cNvPicPr>
            <a:picLocks noChangeAspect="1"/>
          </p:cNvPicPr>
          <p:nvPr/>
        </p:nvPicPr>
        <p:blipFill>
          <a:blip r:embed="rId7">
            <a:extLst/>
          </a:blip>
          <a:stretch>
            <a:fillRect/>
          </a:stretch>
        </p:blipFill>
        <p:spPr>
          <a:xfrm>
            <a:off x="16934397" y="5385613"/>
            <a:ext cx="7081534" cy="3522231"/>
          </a:xfrm>
          <a:prstGeom prst="rect">
            <a:avLst/>
          </a:prstGeom>
          <a:ln w="12700">
            <a:miter lim="400000"/>
          </a:ln>
        </p:spPr>
      </p:pic>
      <p:pic>
        <p:nvPicPr>
          <p:cNvPr id="32" name="Immagine" descr="Immagine"/>
          <p:cNvPicPr>
            <a:picLocks noChangeAspect="1"/>
          </p:cNvPicPr>
          <p:nvPr/>
        </p:nvPicPr>
        <p:blipFill>
          <a:blip r:embed="rId8">
            <a:extLst/>
          </a:blip>
          <a:stretch>
            <a:fillRect/>
          </a:stretch>
        </p:blipFill>
        <p:spPr>
          <a:xfrm>
            <a:off x="16925514" y="9210035"/>
            <a:ext cx="7099301" cy="28702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 name="CRESCITA DEL FATTURATO"/>
          <p:cNvSpPr txBox="1"/>
          <p:nvPr/>
        </p:nvSpPr>
        <p:spPr>
          <a:xfrm>
            <a:off x="2628259" y="541724"/>
            <a:ext cx="9932575" cy="645962"/>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lvl1pPr>
          </a:lstStyle>
          <a:p>
            <a:pPr/>
            <a:r>
              <a:t>CRESCITA DEL FATTURATO</a:t>
            </a:r>
          </a:p>
        </p:txBody>
      </p:sp>
      <p:sp>
        <p:nvSpPr>
          <p:cNvPr id="35" name="CRESCITA DEI DIPENDENTI"/>
          <p:cNvSpPr txBox="1"/>
          <p:nvPr/>
        </p:nvSpPr>
        <p:spPr>
          <a:xfrm>
            <a:off x="12134369" y="605117"/>
            <a:ext cx="9932575" cy="645962"/>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lvl1pPr>
          </a:lstStyle>
          <a:p>
            <a:pPr/>
            <a:r>
              <a:t>CRESCITA DEI DIPENDENTI</a:t>
            </a:r>
          </a:p>
        </p:txBody>
      </p:sp>
      <p:sp>
        <p:nvSpPr>
          <p:cNvPr id="36" name="UTILI NETTI 2017:…"/>
          <p:cNvSpPr txBox="1"/>
          <p:nvPr/>
        </p:nvSpPr>
        <p:spPr>
          <a:xfrm>
            <a:off x="7495134" y="7837714"/>
            <a:ext cx="9932576" cy="3338870"/>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pPr>
            <a:r>
              <a:t>UTILI NETTI 2017:</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pPr>
            <a:r>
              <a:t>GARDA HAUS: 850.000</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pPr>
            <a:r>
              <a:t>SNALE: 150.000</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0066"/>
                </a:solidFill>
                <a:latin typeface="+mn-lt"/>
                <a:ea typeface="+mn-ea"/>
                <a:cs typeface="+mn-cs"/>
                <a:sym typeface="Helvetica"/>
              </a:defRPr>
            </a:pPr>
            <a:r>
              <a:t>SAWI: 100.000</a:t>
            </a:r>
          </a:p>
        </p:txBody>
      </p:sp>
      <p:graphicFrame>
        <p:nvGraphicFramePr>
          <p:cNvPr id="37" name="Istogramma 2D"/>
          <p:cNvGraphicFramePr/>
          <p:nvPr/>
        </p:nvGraphicFramePr>
        <p:xfrm>
          <a:off x="3689406" y="1807549"/>
          <a:ext cx="8667012" cy="5163092"/>
        </p:xfrm>
        <a:graphic xmlns:a="http://schemas.openxmlformats.org/drawingml/2006/main">
          <a:graphicData uri="http://schemas.openxmlformats.org/drawingml/2006/chart">
            <c:chart xmlns:c="http://schemas.openxmlformats.org/drawingml/2006/chart" r:id="rId2"/>
          </a:graphicData>
        </a:graphic>
      </p:graphicFrame>
      <p:graphicFrame>
        <p:nvGraphicFramePr>
          <p:cNvPr id="38" name="Istogramma 2D"/>
          <p:cNvGraphicFramePr/>
          <p:nvPr/>
        </p:nvGraphicFramePr>
        <p:xfrm>
          <a:off x="13284528" y="1473040"/>
          <a:ext cx="8008384" cy="5440511"/>
        </p:xfrm>
        <a:graphic xmlns:a="http://schemas.openxmlformats.org/drawingml/2006/main">
          <a:graphicData uri="http://schemas.openxmlformats.org/drawingml/2006/chart">
            <c:chart xmlns:c="http://schemas.openxmlformats.org/drawingml/2006/chart" r:id="rId3"/>
          </a:graphicData>
        </a:graphic>
      </p:graphicFrame>
      <p:pic>
        <p:nvPicPr>
          <p:cNvPr id="39" name="Immagine" descr="Immagine"/>
          <p:cNvPicPr>
            <a:picLocks noChangeAspect="1"/>
          </p:cNvPicPr>
          <p:nvPr/>
        </p:nvPicPr>
        <p:blipFill>
          <a:blip r:embed="rId4">
            <a:extLst/>
          </a:blip>
          <a:stretch>
            <a:fillRect/>
          </a:stretch>
        </p:blipFill>
        <p:spPr>
          <a:xfrm>
            <a:off x="-1" y="12400789"/>
            <a:ext cx="24384001" cy="133303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 name="• Un momento tragico…"/>
          <p:cNvSpPr txBox="1"/>
          <p:nvPr/>
        </p:nvSpPr>
        <p:spPr>
          <a:xfrm>
            <a:off x="15863016" y="3042223"/>
            <a:ext cx="7272939" cy="6579841"/>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Un momento tragico</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Un cambiamento inaspettato, con la perdita dei punti di riferimento</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9999"/>
                </a:solidFill>
                <a:latin typeface="+mn-lt"/>
                <a:ea typeface="+mn-ea"/>
                <a:cs typeface="+mn-cs"/>
                <a:sym typeface="Helvetica"/>
              </a:defRPr>
            </a:pPr>
            <a:r>
              <a:t>CIO' NONOSTANTE: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Grande voglia di reagire alle difficoltà senza disperarsi</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Cercare di sfruttare le opportunità che possono emergere dalle criticità</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Ho imparato a non lasciarmi sconfiggere dagli eventi della vita</a:t>
            </a:r>
          </a:p>
        </p:txBody>
      </p:sp>
      <p:sp>
        <p:nvSpPr>
          <p:cNvPr id="42" name="1978: UN CAMBIAMENTO INASPETTATO"/>
          <p:cNvSpPr txBox="1"/>
          <p:nvPr/>
        </p:nvSpPr>
        <p:spPr>
          <a:xfrm>
            <a:off x="4720237" y="1188700"/>
            <a:ext cx="14943526" cy="931896"/>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lvl1pP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000066"/>
                </a:solidFill>
                <a:latin typeface="+mn-lt"/>
                <a:ea typeface="+mn-ea"/>
                <a:cs typeface="+mn-cs"/>
                <a:sym typeface="Helvetica"/>
              </a:defRPr>
            </a:lvl1pPr>
          </a:lstStyle>
          <a:p>
            <a:pPr/>
            <a:r>
              <a:t>1978: UN CAMBIAMENTO INASPETTATO</a:t>
            </a:r>
          </a:p>
        </p:txBody>
      </p:sp>
      <p:sp>
        <p:nvSpPr>
          <p:cNvPr id="43" name="KEYFACTOR DELLA MIA STORIA PERSONALE E PROFESSIONALE"/>
          <p:cNvSpPr txBox="1"/>
          <p:nvPr/>
        </p:nvSpPr>
        <p:spPr>
          <a:xfrm>
            <a:off x="4443292" y="241798"/>
            <a:ext cx="15733059" cy="652496"/>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9999"/>
                </a:solidFill>
                <a:latin typeface="+mn-lt"/>
                <a:ea typeface="+mn-ea"/>
                <a:cs typeface="+mn-cs"/>
                <a:sym typeface="Helvetica"/>
              </a:defRPr>
            </a:lvl1pPr>
          </a:lstStyle>
          <a:p>
            <a:pPr/>
            <a:r>
              <a:t>KEYFACTOR DELLA MIA STORIA PERSONALE E PROFESSIONALE</a:t>
            </a:r>
          </a:p>
        </p:txBody>
      </p:sp>
      <p:pic>
        <p:nvPicPr>
          <p:cNvPr id="44" name="embrace-change.jpg" descr="embrace-change.jpg"/>
          <p:cNvPicPr>
            <a:picLocks noChangeAspect="1"/>
          </p:cNvPicPr>
          <p:nvPr/>
        </p:nvPicPr>
        <p:blipFill>
          <a:blip r:embed="rId2">
            <a:extLst/>
          </a:blip>
          <a:stretch>
            <a:fillRect/>
          </a:stretch>
        </p:blipFill>
        <p:spPr>
          <a:xfrm>
            <a:off x="1281845" y="2557581"/>
            <a:ext cx="12712587" cy="9495203"/>
          </a:xfrm>
          <a:prstGeom prst="rect">
            <a:avLst/>
          </a:prstGeom>
          <a:ln w="12700">
            <a:miter lim="400000"/>
          </a:ln>
        </p:spPr>
      </p:pic>
      <p:pic>
        <p:nvPicPr>
          <p:cNvPr id="45" name="Immagine" descr="Immagine"/>
          <p:cNvPicPr>
            <a:picLocks noChangeAspect="1"/>
          </p:cNvPicPr>
          <p:nvPr/>
        </p:nvPicPr>
        <p:blipFill>
          <a:blip r:embed="rId3">
            <a:extLst/>
          </a:blip>
          <a:stretch>
            <a:fillRect/>
          </a:stretch>
        </p:blipFill>
        <p:spPr>
          <a:xfrm>
            <a:off x="-1" y="12402791"/>
            <a:ext cx="24384001" cy="133303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 name="• L'esperienza in Grundig…"/>
          <p:cNvSpPr txBox="1"/>
          <p:nvPr/>
        </p:nvSpPr>
        <p:spPr>
          <a:xfrm>
            <a:off x="13617145" y="3967881"/>
            <a:ext cx="7272939" cy="5729449"/>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L'esperienza in Grundig</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L'intuizione che il mercato dei rasoi era ormai maturo</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L'inizio dell'avventura immobiliare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9999"/>
                </a:solidFill>
                <a:latin typeface="+mn-lt"/>
                <a:ea typeface="+mn-ea"/>
                <a:cs typeface="+mn-cs"/>
                <a:sym typeface="Helvetica"/>
              </a:defRPr>
            </a:pPr>
            <a:r>
              <a:t>ll coraggio di cambiare, abbandonando un cammino di successo per intraprendere una nuova avventura</a:t>
            </a:r>
          </a:p>
        </p:txBody>
      </p:sp>
      <p:sp>
        <p:nvSpPr>
          <p:cNvPr id="48" name="KEYFACTOR DELLA MIA STORIA PERSONALE E PROFESSIONALE"/>
          <p:cNvSpPr txBox="1"/>
          <p:nvPr/>
        </p:nvSpPr>
        <p:spPr>
          <a:xfrm>
            <a:off x="4896010" y="417819"/>
            <a:ext cx="15078956" cy="645962"/>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9999"/>
                </a:solidFill>
                <a:latin typeface="+mn-lt"/>
                <a:ea typeface="+mn-ea"/>
                <a:cs typeface="+mn-cs"/>
                <a:sym typeface="Helvetica"/>
              </a:defRPr>
            </a:lvl1pPr>
          </a:lstStyle>
          <a:p>
            <a:pPr/>
            <a:r>
              <a:t>KEYFACTOR DELLA MIA STORIA PERSONALE E PROFESSIONALE</a:t>
            </a:r>
          </a:p>
        </p:txBody>
      </p:sp>
      <p:pic>
        <p:nvPicPr>
          <p:cNvPr id="49" name="b&amp;h.jpg" descr="b&amp;h.jpg"/>
          <p:cNvPicPr>
            <a:picLocks noChangeAspect="1"/>
          </p:cNvPicPr>
          <p:nvPr/>
        </p:nvPicPr>
        <p:blipFill>
          <a:blip r:embed="rId2">
            <a:extLst/>
          </a:blip>
          <a:stretch>
            <a:fillRect/>
          </a:stretch>
        </p:blipFill>
        <p:spPr>
          <a:xfrm>
            <a:off x="-98822" y="2394104"/>
            <a:ext cx="10964799" cy="8927792"/>
          </a:xfrm>
          <a:prstGeom prst="rect">
            <a:avLst/>
          </a:prstGeom>
          <a:ln w="12700">
            <a:miter lim="400000"/>
          </a:ln>
        </p:spPr>
      </p:pic>
      <p:pic>
        <p:nvPicPr>
          <p:cNvPr id="50" name="Immagine" descr="Immagine"/>
          <p:cNvPicPr>
            <a:picLocks noChangeAspect="1"/>
          </p:cNvPicPr>
          <p:nvPr/>
        </p:nvPicPr>
        <p:blipFill>
          <a:blip r:embed="rId3">
            <a:extLst/>
          </a:blip>
          <a:stretch>
            <a:fillRect/>
          </a:stretch>
        </p:blipFill>
        <p:spPr>
          <a:xfrm>
            <a:off x="-1" y="12402791"/>
            <a:ext cx="24384001" cy="1333036"/>
          </a:xfrm>
          <a:prstGeom prst="rect">
            <a:avLst/>
          </a:prstGeom>
          <a:ln w="12700">
            <a:miter lim="400000"/>
          </a:ln>
        </p:spPr>
      </p:pic>
      <p:sp>
        <p:nvSpPr>
          <p:cNvPr id="51" name="1985 : L'ATTIVITA' LAVORATIVA:…"/>
          <p:cNvSpPr txBox="1"/>
          <p:nvPr/>
        </p:nvSpPr>
        <p:spPr>
          <a:xfrm>
            <a:off x="9406324" y="1381153"/>
            <a:ext cx="14309592" cy="164055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000066"/>
                </a:solidFill>
                <a:latin typeface="+mn-lt"/>
                <a:ea typeface="+mn-ea"/>
                <a:cs typeface="+mn-cs"/>
                <a:sym typeface="Helvetica"/>
              </a:defRPr>
            </a:pPr>
            <a:r>
              <a:t>1985 : L'ATTIVITA' LAVORATIVA:</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000066"/>
                </a:solidFill>
                <a:latin typeface="+mn-lt"/>
                <a:ea typeface="+mn-ea"/>
                <a:cs typeface="+mn-cs"/>
                <a:sym typeface="Helvetica"/>
              </a:defRPr>
            </a:pPr>
            <a:r>
              <a:t>DA COMMERCIALE A IMMOBILIARISTA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 name="Solidi valori:…"/>
          <p:cNvSpPr txBox="1"/>
          <p:nvPr/>
        </p:nvSpPr>
        <p:spPr>
          <a:xfrm>
            <a:off x="13012018" y="4586321"/>
            <a:ext cx="11262430" cy="5304253"/>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Solidi valori:</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Lealtà</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Affidabilità</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Correttezza</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Trasparenza</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nella vita privata e professionale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9999"/>
                </a:solidFill>
                <a:latin typeface="+mn-lt"/>
                <a:ea typeface="+mn-ea"/>
                <a:cs typeface="+mn-cs"/>
                <a:sym typeface="Helvetica"/>
              </a:defRPr>
            </a:pPr>
            <a:r>
              <a:t>Un'azienda dalla forte impronta etica, seria, affidabile.</a:t>
            </a:r>
          </a:p>
        </p:txBody>
      </p:sp>
      <p:sp>
        <p:nvSpPr>
          <p:cNvPr id="54" name="2003: L'INCONTRO CON MIA MOGLIE JAQUELINE E LA SCOPERTA DELLA FEDE CRISTIANA"/>
          <p:cNvSpPr txBox="1"/>
          <p:nvPr/>
        </p:nvSpPr>
        <p:spPr>
          <a:xfrm>
            <a:off x="4769223" y="1590594"/>
            <a:ext cx="15142350" cy="234921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000066"/>
                </a:solidFill>
                <a:latin typeface="+mn-lt"/>
                <a:ea typeface="+mn-ea"/>
                <a:cs typeface="+mn-cs"/>
                <a:sym typeface="Helvetica"/>
              </a:defRPr>
            </a:lvl1pPr>
          </a:lstStyle>
          <a:p>
            <a:pPr/>
            <a:r>
              <a:t>2003: L'INCONTRO CON MIA MOGLIE JAQUELINE E LA SCOPERTA DELLA FEDE CRISTIANA</a:t>
            </a:r>
          </a:p>
        </p:txBody>
      </p:sp>
      <p:pic>
        <p:nvPicPr>
          <p:cNvPr id="55" name="image.jpeg" descr="image.jpeg"/>
          <p:cNvPicPr>
            <a:picLocks noChangeAspect="1"/>
          </p:cNvPicPr>
          <p:nvPr/>
        </p:nvPicPr>
        <p:blipFill>
          <a:blip r:embed="rId2">
            <a:extLst/>
          </a:blip>
          <a:stretch>
            <a:fillRect/>
          </a:stretch>
        </p:blipFill>
        <p:spPr>
          <a:xfrm>
            <a:off x="3818324" y="4509567"/>
            <a:ext cx="8584027" cy="6437300"/>
          </a:xfrm>
          <a:prstGeom prst="rect">
            <a:avLst/>
          </a:prstGeom>
          <a:ln w="12700">
            <a:miter lim="400000"/>
          </a:ln>
        </p:spPr>
      </p:pic>
      <p:sp>
        <p:nvSpPr>
          <p:cNvPr id="56" name="KEYFACTOR DELLA MIA STORIA PERSONALE E PROFESSIONALE"/>
          <p:cNvSpPr txBox="1"/>
          <p:nvPr/>
        </p:nvSpPr>
        <p:spPr>
          <a:xfrm>
            <a:off x="4896010" y="521553"/>
            <a:ext cx="15078956" cy="645963"/>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9999"/>
                </a:solidFill>
                <a:latin typeface="+mn-lt"/>
                <a:ea typeface="+mn-ea"/>
                <a:cs typeface="+mn-cs"/>
                <a:sym typeface="Helvetica"/>
              </a:defRPr>
            </a:lvl1pPr>
          </a:lstStyle>
          <a:p>
            <a:pPr/>
            <a:r>
              <a:t>KEYFACTOR DELLA MIA STORIA PERSONALE E PROFESSIONALE</a:t>
            </a:r>
          </a:p>
        </p:txBody>
      </p:sp>
      <p:pic>
        <p:nvPicPr>
          <p:cNvPr id="57" name="Immagine" descr="Immagine"/>
          <p:cNvPicPr>
            <a:picLocks noChangeAspect="1"/>
          </p:cNvPicPr>
          <p:nvPr/>
        </p:nvPicPr>
        <p:blipFill>
          <a:blip r:embed="rId3">
            <a:extLst/>
          </a:blip>
          <a:stretch>
            <a:fillRect/>
          </a:stretch>
        </p:blipFill>
        <p:spPr>
          <a:xfrm>
            <a:off x="-1" y="12433541"/>
            <a:ext cx="24384001" cy="133303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 name="• La crisi del 2008…"/>
          <p:cNvSpPr txBox="1"/>
          <p:nvPr/>
        </p:nvSpPr>
        <p:spPr>
          <a:xfrm>
            <a:off x="15328808" y="4464710"/>
            <a:ext cx="8545421" cy="5729449"/>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La crisi del 2008</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Il solo spiraglio offerto dalla clientela tedesca in vacanza sul lago di Garda</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 La conoscenza della lingua e della cultura tedesca</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9999"/>
                </a:solidFill>
                <a:latin typeface="+mn-lt"/>
                <a:ea typeface="+mn-ea"/>
                <a:cs typeface="+mn-cs"/>
                <a:sym typeface="Helvetica"/>
              </a:defRPr>
            </a:pPr>
            <a:r>
              <a:t>L'idea di cogliere forse l'unica opportunità offerta dalla crisi</a:t>
            </a:r>
          </a:p>
        </p:txBody>
      </p:sp>
      <p:sp>
        <p:nvSpPr>
          <p:cNvPr id="60" name="2011: NASCE GARDA HAUS: LA PROPOSTA IMMOBILIARE A CASA DEL CLIENTE"/>
          <p:cNvSpPr txBox="1"/>
          <p:nvPr/>
        </p:nvSpPr>
        <p:spPr>
          <a:xfrm>
            <a:off x="4434968" y="1754841"/>
            <a:ext cx="15606273" cy="1640556"/>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000066"/>
                </a:solidFill>
                <a:latin typeface="+mn-lt"/>
                <a:ea typeface="+mn-ea"/>
                <a:cs typeface="+mn-cs"/>
                <a:sym typeface="Helvetica"/>
              </a:defRPr>
            </a:pPr>
            <a:r>
              <a:t>2011: NASCE GARDA HAUS: LA PROPOSTA IMMOBILIARE A CASA DEL CLIENTE </a:t>
            </a:r>
            <a:r>
              <a:rPr>
                <a:solidFill>
                  <a:srgbClr val="000000"/>
                </a:solidFill>
                <a:latin typeface="Arial"/>
                <a:ea typeface="Arial"/>
                <a:cs typeface="Arial"/>
                <a:sym typeface="Arial"/>
              </a:rPr>
              <a:t> </a:t>
            </a:r>
          </a:p>
        </p:txBody>
      </p:sp>
      <p:sp>
        <p:nvSpPr>
          <p:cNvPr id="61" name="KEYFACTOR DELLA MIA STORIA PERSONALE E PROFESSIONALE"/>
          <p:cNvSpPr txBox="1"/>
          <p:nvPr/>
        </p:nvSpPr>
        <p:spPr>
          <a:xfrm>
            <a:off x="4570398" y="515790"/>
            <a:ext cx="15078957" cy="645963"/>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9999"/>
                </a:solidFill>
                <a:latin typeface="+mn-lt"/>
                <a:ea typeface="+mn-ea"/>
                <a:cs typeface="+mn-cs"/>
                <a:sym typeface="Helvetica"/>
              </a:defRPr>
            </a:lvl1pPr>
          </a:lstStyle>
          <a:p>
            <a:pPr/>
            <a:r>
              <a:t>KEYFACTOR DELLA MIA STORIA PERSONALE E PROFESSIONALE</a:t>
            </a:r>
          </a:p>
        </p:txBody>
      </p:sp>
      <p:pic>
        <p:nvPicPr>
          <p:cNvPr id="62" name="Words-Possible.png" descr="Words-Possible.png"/>
          <p:cNvPicPr>
            <a:picLocks noChangeAspect="1"/>
          </p:cNvPicPr>
          <p:nvPr/>
        </p:nvPicPr>
        <p:blipFill>
          <a:blip r:embed="rId2">
            <a:extLst/>
          </a:blip>
          <a:stretch>
            <a:fillRect/>
          </a:stretch>
        </p:blipFill>
        <p:spPr>
          <a:xfrm>
            <a:off x="1893100" y="4678422"/>
            <a:ext cx="10565578" cy="7045320"/>
          </a:xfrm>
          <a:prstGeom prst="rect">
            <a:avLst/>
          </a:prstGeom>
          <a:ln w="12700">
            <a:miter lim="400000"/>
          </a:ln>
        </p:spPr>
      </p:pic>
      <p:pic>
        <p:nvPicPr>
          <p:cNvPr id="63" name="Immagine" descr="Immagine"/>
          <p:cNvPicPr>
            <a:picLocks noChangeAspect="1"/>
          </p:cNvPicPr>
          <p:nvPr/>
        </p:nvPicPr>
        <p:blipFill>
          <a:blip r:embed="rId3">
            <a:extLst/>
          </a:blip>
          <a:stretch>
            <a:fillRect/>
          </a:stretch>
        </p:blipFill>
        <p:spPr>
          <a:xfrm>
            <a:off x="-1" y="12400789"/>
            <a:ext cx="24384001" cy="133303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 name="&quot;GARDA&quot;: il nostro territorio d'elezione…"/>
          <p:cNvSpPr txBox="1"/>
          <p:nvPr/>
        </p:nvSpPr>
        <p:spPr>
          <a:xfrm>
            <a:off x="15421094" y="4237286"/>
            <a:ext cx="7936446" cy="487905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"GARDA": il nostro territorio d'elezione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"HAUS": l'attenzione al mercato tedesco</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0066"/>
                </a:solidFill>
                <a:latin typeface="+mn-lt"/>
                <a:ea typeface="+mn-ea"/>
                <a:cs typeface="+mn-cs"/>
                <a:sym typeface="Helvetica"/>
              </a:defRPr>
            </a:pPr>
            <a:r>
              <a:t>La proposta immobiliare portata direttamente a casa del cliente, parlando la sua lingua e conoscendo la sua cultura</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9999"/>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9999"/>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3000">
                <a:solidFill>
                  <a:srgbClr val="009999"/>
                </a:solidFill>
                <a:latin typeface="+mn-lt"/>
                <a:ea typeface="+mn-ea"/>
                <a:cs typeface="+mn-cs"/>
                <a:sym typeface="Helvetica"/>
              </a:defRPr>
            </a:pPr>
            <a:r>
              <a:t>Il coraggio di cambiare completamente l'approccio al mercato</a:t>
            </a:r>
          </a:p>
        </p:txBody>
      </p:sp>
      <p:sp>
        <p:nvSpPr>
          <p:cNvPr id="66" name="2011: NASCE GARDA HAUS: LA PROPOSTA IMMOBILIARE A CASA DEL CLIENTE"/>
          <p:cNvSpPr txBox="1"/>
          <p:nvPr/>
        </p:nvSpPr>
        <p:spPr>
          <a:xfrm>
            <a:off x="4385982" y="1700092"/>
            <a:ext cx="15525591" cy="164055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000066"/>
                </a:solidFill>
                <a:latin typeface="+mn-lt"/>
                <a:ea typeface="+mn-ea"/>
                <a:cs typeface="+mn-cs"/>
                <a:sym typeface="Helvetica"/>
              </a:defRPr>
            </a:pPr>
            <a:r>
              <a:t>2011: NASCE GARDA HAUS: LA PROPOSTA IMMOBILIARE A CASA DEL CLIENTE</a:t>
            </a:r>
            <a:r>
              <a:rPr>
                <a:solidFill>
                  <a:srgbClr val="000000"/>
                </a:solidFill>
                <a:latin typeface="Arial"/>
                <a:ea typeface="Arial"/>
                <a:cs typeface="Arial"/>
                <a:sym typeface="Arial"/>
              </a:rPr>
              <a:t>  </a:t>
            </a:r>
          </a:p>
        </p:txBody>
      </p:sp>
      <p:sp>
        <p:nvSpPr>
          <p:cNvPr id="67" name="KEYFACTOR DELLA MIA STORIA PERSONALE E PROFESSIONALE"/>
          <p:cNvSpPr txBox="1"/>
          <p:nvPr/>
        </p:nvSpPr>
        <p:spPr>
          <a:xfrm>
            <a:off x="4751934" y="613762"/>
            <a:ext cx="15078956" cy="645962"/>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9999"/>
                </a:solidFill>
                <a:latin typeface="+mn-lt"/>
                <a:ea typeface="+mn-ea"/>
                <a:cs typeface="+mn-cs"/>
                <a:sym typeface="Helvetica"/>
              </a:defRPr>
            </a:lvl1pPr>
          </a:lstStyle>
          <a:p>
            <a:pPr/>
            <a:r>
              <a:t>KEYFACTOR DELLA MIA STORIA PERSONALE E PROFESSIONALE</a:t>
            </a:r>
          </a:p>
        </p:txBody>
      </p:sp>
      <p:pic>
        <p:nvPicPr>
          <p:cNvPr id="68" name="Immagine" descr="Immagine"/>
          <p:cNvPicPr>
            <a:picLocks noChangeAspect="1"/>
          </p:cNvPicPr>
          <p:nvPr/>
        </p:nvPicPr>
        <p:blipFill>
          <a:blip r:embed="rId2">
            <a:extLst/>
          </a:blip>
          <a:stretch>
            <a:fillRect/>
          </a:stretch>
        </p:blipFill>
        <p:spPr>
          <a:xfrm>
            <a:off x="0" y="12451295"/>
            <a:ext cx="24384000" cy="1333036"/>
          </a:xfrm>
          <a:prstGeom prst="rect">
            <a:avLst/>
          </a:prstGeom>
          <a:ln w="12700">
            <a:miter lim="400000"/>
          </a:ln>
        </p:spPr>
      </p:pic>
      <p:pic>
        <p:nvPicPr>
          <p:cNvPr id="69" name="shutterstock_674866030 low.jpg" descr="shutterstock_674866030 low.jpg"/>
          <p:cNvPicPr>
            <a:picLocks noChangeAspect="1"/>
          </p:cNvPicPr>
          <p:nvPr/>
        </p:nvPicPr>
        <p:blipFill>
          <a:blip r:embed="rId3">
            <a:extLst/>
          </a:blip>
          <a:stretch>
            <a:fillRect/>
          </a:stretch>
        </p:blipFill>
        <p:spPr>
          <a:xfrm>
            <a:off x="6686" y="4173786"/>
            <a:ext cx="13661317" cy="767766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 Nuove energie, nuove idee…"/>
          <p:cNvSpPr txBox="1"/>
          <p:nvPr/>
        </p:nvSpPr>
        <p:spPr>
          <a:xfrm>
            <a:off x="13851751" y="4333794"/>
            <a:ext cx="9623680" cy="461743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r>
              <a:t>• Nuove energie, nuove idee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r>
              <a:t>• L'avvio di attività promozionali nuove e importanti</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r>
              <a:t>• La magnifica avventura di SNALE</a:t>
            </a: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0066"/>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9999"/>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9999"/>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9999"/>
                </a:solidFill>
                <a:latin typeface="+mn-lt"/>
                <a:ea typeface="+mn-ea"/>
                <a:cs typeface="+mn-cs"/>
                <a:sym typeface="Helvetica"/>
              </a:defRPr>
            </a:pPr>
          </a:p>
          <a:p>
            <a: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2800">
                <a:solidFill>
                  <a:srgbClr val="009999"/>
                </a:solidFill>
                <a:latin typeface="+mn-lt"/>
                <a:ea typeface="+mn-ea"/>
                <a:cs typeface="+mn-cs"/>
                <a:sym typeface="Helvetica"/>
              </a:defRPr>
            </a:pPr>
            <a:r>
              <a:t>Visibilità, brand awareness, nuovi settori del mercato immobiliare, fatturati</a:t>
            </a:r>
          </a:p>
        </p:txBody>
      </p:sp>
      <p:sp>
        <p:nvSpPr>
          <p:cNvPr id="72" name="2012: L'ARRIVO IN AZIENDA DEI MIEI FIGLI ALESSANDRO E SONIA"/>
          <p:cNvSpPr txBox="1"/>
          <p:nvPr/>
        </p:nvSpPr>
        <p:spPr>
          <a:xfrm>
            <a:off x="4365812" y="1550253"/>
            <a:ext cx="15828148" cy="1640557"/>
          </a:xfrm>
          <a:prstGeom prst="rect">
            <a:avLst/>
          </a:prstGeom>
          <a:ln w="12700">
            <a:miter lim="400000"/>
          </a:ln>
          <a:extLst>
            <a:ext uri="{C572A759-6A51-4108-AA02-DFA0A04FC94B}">
              <ma14:wrappingTextBoxFlag xmlns:ma14="http://schemas.microsoft.com/office/mac/drawingml/2011/main" val="1"/>
            </a:ext>
          </a:extLst>
        </p:spPr>
        <p:txBody>
          <a:bodyPr lIns="84947" tIns="84947" rIns="84947" bIns="84947">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sz="5000">
                <a:solidFill>
                  <a:srgbClr val="000066"/>
                </a:solidFill>
                <a:latin typeface="+mn-lt"/>
                <a:ea typeface="+mn-ea"/>
                <a:cs typeface="+mn-cs"/>
                <a:sym typeface="Helvetica"/>
              </a:defRPr>
            </a:lvl1pPr>
          </a:lstStyle>
          <a:p>
            <a:pPr/>
            <a:r>
              <a:t>2012: L'ARRIVO IN AZIENDA DEI MIEI FIGLI ALESSANDRO E SONIA</a:t>
            </a:r>
          </a:p>
        </p:txBody>
      </p:sp>
      <p:pic>
        <p:nvPicPr>
          <p:cNvPr id="73" name="image.jpeg" descr="image.jpeg"/>
          <p:cNvPicPr>
            <a:picLocks noChangeAspect="1"/>
          </p:cNvPicPr>
          <p:nvPr/>
        </p:nvPicPr>
        <p:blipFill>
          <a:blip r:embed="rId2">
            <a:extLst/>
          </a:blip>
          <a:stretch>
            <a:fillRect/>
          </a:stretch>
        </p:blipFill>
        <p:spPr>
          <a:xfrm>
            <a:off x="686991" y="4334742"/>
            <a:ext cx="6441022" cy="6445011"/>
          </a:xfrm>
          <a:prstGeom prst="rect">
            <a:avLst/>
          </a:prstGeom>
          <a:ln w="12700">
            <a:miter lim="400000"/>
          </a:ln>
        </p:spPr>
      </p:pic>
      <p:sp>
        <p:nvSpPr>
          <p:cNvPr id="74" name="KEYFACTOR DELLA MIA STORIA PERSONALE E PROFESSIONALE"/>
          <p:cNvSpPr txBox="1"/>
          <p:nvPr/>
        </p:nvSpPr>
        <p:spPr>
          <a:xfrm>
            <a:off x="4751934" y="420700"/>
            <a:ext cx="15078956" cy="645963"/>
          </a:xfrm>
          <a:prstGeom prst="rect">
            <a:avLst/>
          </a:prstGeom>
          <a:ln w="12700">
            <a:miter lim="400000"/>
          </a:ln>
          <a:extLst>
            <a:ext uri="{C572A759-6A51-4108-AA02-DFA0A04FC94B}">
              <ma14:wrappingTextBoxFlag xmlns:ma14="http://schemas.microsoft.com/office/mac/drawingml/2011/main" val="1"/>
            </a:ext>
          </a:extLst>
        </p:spPr>
        <p:txBody>
          <a:bodyPr lIns="81680" tIns="81680" rIns="81680" bIns="81680">
            <a:spAutoFit/>
          </a:bodyPr>
          <a:lstStyle>
            <a:lvl1pPr algn="ctr">
              <a:tabLst>
                <a:tab pos="800100" algn="l"/>
                <a:tab pos="1612900" algn="l"/>
                <a:tab pos="2438400" algn="l"/>
                <a:tab pos="3238500" algn="l"/>
                <a:tab pos="4051300" algn="l"/>
                <a:tab pos="4876800" algn="l"/>
                <a:tab pos="5689600" algn="l"/>
                <a:tab pos="6489700" algn="l"/>
                <a:tab pos="7327900" algn="l"/>
                <a:tab pos="8128000" algn="l"/>
                <a:tab pos="8966200" algn="l"/>
                <a:tab pos="9766300" algn="l"/>
                <a:tab pos="10579100" algn="l"/>
                <a:tab pos="11404600" algn="l"/>
                <a:tab pos="12217400" algn="l"/>
                <a:tab pos="13017500" algn="l"/>
                <a:tab pos="13843000" algn="l"/>
                <a:tab pos="14655800" algn="l"/>
                <a:tab pos="15481300" algn="l"/>
                <a:tab pos="16294100" algn="l"/>
              </a:tabLst>
              <a:defRPr b="1">
                <a:solidFill>
                  <a:srgbClr val="009999"/>
                </a:solidFill>
                <a:latin typeface="+mn-lt"/>
                <a:ea typeface="+mn-ea"/>
                <a:cs typeface="+mn-cs"/>
                <a:sym typeface="Helvetica"/>
              </a:defRPr>
            </a:lvl1pPr>
          </a:lstStyle>
          <a:p>
            <a:pPr/>
            <a:r>
              <a:t>KEYFACTOR DELLA MIA STORIA PERSONALE E PROFESSIONALE</a:t>
            </a:r>
          </a:p>
        </p:txBody>
      </p:sp>
      <p:pic>
        <p:nvPicPr>
          <p:cNvPr id="75" name="image.jpeg" descr="image.jpeg"/>
          <p:cNvPicPr>
            <a:picLocks noChangeAspect="1"/>
          </p:cNvPicPr>
          <p:nvPr/>
        </p:nvPicPr>
        <p:blipFill>
          <a:blip r:embed="rId3">
            <a:extLst/>
          </a:blip>
          <a:stretch>
            <a:fillRect/>
          </a:stretch>
        </p:blipFill>
        <p:spPr>
          <a:xfrm>
            <a:off x="7390229" y="4346268"/>
            <a:ext cx="6146077" cy="6445011"/>
          </a:xfrm>
          <a:prstGeom prst="rect">
            <a:avLst/>
          </a:prstGeom>
          <a:ln w="12700">
            <a:miter lim="400000"/>
          </a:ln>
        </p:spPr>
      </p:pic>
      <p:pic>
        <p:nvPicPr>
          <p:cNvPr id="76" name="Immagine" descr="Immagine"/>
          <p:cNvPicPr>
            <a:picLocks noChangeAspect="1"/>
          </p:cNvPicPr>
          <p:nvPr/>
        </p:nvPicPr>
        <p:blipFill>
          <a:blip r:embed="rId4">
            <a:extLst/>
          </a:blip>
          <a:stretch>
            <a:fillRect/>
          </a:stretch>
        </p:blipFill>
        <p:spPr>
          <a:xfrm>
            <a:off x="0" y="12388649"/>
            <a:ext cx="24384000" cy="133303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Times New Roman"/>
        <a:ea typeface="Times New Roman"/>
        <a:cs typeface="Times New Roman"/>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63500" dist="254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sp3d/>
      </a:spPr>
      <a:bodyPr rot="0" spcFirstLastPara="1" vertOverflow="overflow" horzOverflow="overflow" vert="horz" wrap="square" lIns="82987" tIns="82987" rIns="82987" bIns="82987" numCol="1" spcCol="38100" rtlCol="0" anchor="t" upright="0">
        <a:spAutoFit/>
      </a:bodyPr>
      <a:lstStyle>
        <a:def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63500" dist="254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82987" tIns="82987" rIns="82987" bIns="82987" numCol="1" spcCol="38100" rtlCol="0" anchor="t" upright="0">
        <a:spAutoFit/>
      </a:bodyPr>
      <a:lstStyle>
        <a:def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Times New Roman"/>
        <a:ea typeface="Times New Roman"/>
        <a:cs typeface="Times New Roman"/>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63500" dist="254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sp3d/>
      </a:spPr>
      <a:bodyPr rot="0" spcFirstLastPara="1" vertOverflow="overflow" horzOverflow="overflow" vert="horz" wrap="square" lIns="82987" tIns="82987" rIns="82987" bIns="82987" numCol="1" spcCol="38100" rtlCol="0" anchor="t" upright="0">
        <a:spAutoFit/>
      </a:bodyPr>
      <a:lstStyle>
        <a:def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63500" dist="254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82987" tIns="82987" rIns="82987" bIns="82987" numCol="1" spcCol="38100" rtlCol="0" anchor="t" upright="0">
        <a:spAutoFit/>
      </a:bodyPr>
      <a:lstStyle>
        <a:defPPr marL="0" marR="0" indent="0" algn="l" defTabSz="815468" rtl="0" fontAlgn="auto" latinLnBrk="0" hangingPunct="0">
          <a:lnSpc>
            <a:spcPct val="93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