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entury Goth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3CACA"/>
          </a:solidFill>
        </a:fill>
      </a:tcStyle>
    </a:wholeTbl>
    <a:band2H>
      <a:tcTxStyle/>
      <a:tcStyle>
        <a:tcBdr/>
        <a:fill>
          <a:solidFill>
            <a:srgbClr val="F2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5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D1DE"/>
          </a:solidFill>
        </a:fill>
      </a:tcStyle>
    </a:wholeTbl>
    <a:band2H>
      <a:tcTxStyle/>
      <a:tcStyle>
        <a:tcBdr/>
        <a:fill>
          <a:solidFill>
            <a:srgbClr val="EFE9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j-lt"/>
        <a:ea typeface="+mj-ea"/>
        <a:cs typeface="+mj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6620969" cy="33295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441" y="4777380"/>
            <a:ext cx="6620969" cy="86142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866443" y="4800586"/>
            <a:ext cx="6620968" cy="56673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866441" y="685799"/>
            <a:ext cx="6620969" cy="3640668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443" y="5367325"/>
            <a:ext cx="6620966" cy="493713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200">
              <a:buClrTx/>
              <a:buSzTx/>
              <a:buNone/>
              <a:defRPr sz="1200"/>
            </a:lvl2pPr>
            <a:lvl3pPr marL="0" indent="914400">
              <a:buClrTx/>
              <a:buSzTx/>
              <a:buNone/>
              <a:defRPr sz="1200"/>
            </a:lvl3pPr>
            <a:lvl4pPr marL="0" indent="1371600">
              <a:buClrTx/>
              <a:buSzTx/>
              <a:buNone/>
              <a:defRPr sz="1200"/>
            </a:lvl4pPr>
            <a:lvl5pPr marL="0" indent="1828800">
              <a:buClrTx/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itle Text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6620969" cy="198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66441" y="3657600"/>
            <a:ext cx="6620969" cy="23622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800"/>
            </a:lvl1pPr>
            <a:lvl2pPr marL="0" indent="457200">
              <a:buClrTx/>
              <a:buSzTx/>
              <a:buNone/>
              <a:defRPr sz="1800"/>
            </a:lvl2pPr>
            <a:lvl3pPr marL="0" indent="914400">
              <a:buClrTx/>
              <a:buSzTx/>
              <a:buNone/>
              <a:defRPr sz="1800"/>
            </a:lvl3pPr>
            <a:lvl4pPr marL="0" indent="1371600">
              <a:buClrTx/>
              <a:buSzTx/>
              <a:buNone/>
              <a:defRPr sz="1800"/>
            </a:lvl4pPr>
            <a:lvl5pPr marL="0" indent="1828800">
              <a:buClrTx/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1181408" y="1447800"/>
            <a:ext cx="6001050" cy="23233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8177" y="3771174"/>
            <a:ext cx="5461159" cy="34217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 cap="sm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1400" cap="sm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1400" cap="sm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1400" cap="sm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1400" cap="small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66441" y="4350656"/>
            <a:ext cx="6620969" cy="1676401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1800"/>
            </a:pPr>
            <a:endParaRPr/>
          </a:p>
        </p:txBody>
      </p:sp>
      <p:sp>
        <p:nvSpPr>
          <p:cNvPr id="120" name="TextBox 11"/>
          <p:cNvSpPr txBox="1"/>
          <p:nvPr/>
        </p:nvSpPr>
        <p:spPr>
          <a:xfrm>
            <a:off x="673896" y="971253"/>
            <a:ext cx="601592" cy="181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</a:t>
            </a:r>
          </a:p>
        </p:txBody>
      </p:sp>
      <p:sp>
        <p:nvSpPr>
          <p:cNvPr id="121" name="TextBox 14"/>
          <p:cNvSpPr txBox="1"/>
          <p:nvPr/>
        </p:nvSpPr>
        <p:spPr>
          <a:xfrm>
            <a:off x="6999689" y="2613786"/>
            <a:ext cx="601592" cy="1818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12200">
                <a:solidFill>
                  <a:srgbClr val="8AD0D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”</a:t>
            </a:r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866441" y="3124200"/>
            <a:ext cx="6620969" cy="16531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4834" y="1981200"/>
            <a:ext cx="2210725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9475" y="2667000"/>
            <a:ext cx="2196084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14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13503" y="1981200"/>
            <a:ext cx="2202755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14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905586" y="2667000"/>
            <a:ext cx="2210672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14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344917" y="1981200"/>
            <a:ext cx="219965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14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5344917" y="2667000"/>
            <a:ext cx="2199659" cy="358933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145" name="Straight Connector 16"/>
          <p:cNvSpPr/>
          <p:nvPr/>
        </p:nvSpPr>
        <p:spPr>
          <a:xfrm flipH="1">
            <a:off x="2795334" y="2133600"/>
            <a:ext cx="1" cy="39624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6" name="Straight Connector 17"/>
          <p:cNvSpPr/>
          <p:nvPr/>
        </p:nvSpPr>
        <p:spPr>
          <a:xfrm flipH="1">
            <a:off x="5223030" y="2133600"/>
            <a:ext cx="1" cy="396688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9475" y="4250949"/>
            <a:ext cx="22056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9474" y="2209800"/>
            <a:ext cx="2205614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7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9474" y="4827211"/>
            <a:ext cx="2205614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917792" y="4250949"/>
            <a:ext cx="2198467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15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17791" y="2209800"/>
            <a:ext cx="2198467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16776" y="4827211"/>
            <a:ext cx="2201379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16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5344917" y="4250949"/>
            <a:ext cx="2199659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16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44916" y="2209800"/>
            <a:ext cx="2199658" cy="1524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44824" y="4827208"/>
            <a:ext cx="2202572" cy="65919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164" name="Straight Connector 18"/>
          <p:cNvSpPr/>
          <p:nvPr/>
        </p:nvSpPr>
        <p:spPr>
          <a:xfrm flipH="1">
            <a:off x="2795334" y="2133600"/>
            <a:ext cx="1" cy="3962400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5" name="Straight Connector 19"/>
          <p:cNvSpPr/>
          <p:nvPr/>
        </p:nvSpPr>
        <p:spPr>
          <a:xfrm flipH="1">
            <a:off x="5223030" y="2133600"/>
            <a:ext cx="1" cy="3966882"/>
          </a:xfrm>
          <a:prstGeom prst="line">
            <a:avLst/>
          </a:prstGeom>
          <a:ln w="12700" cap="rnd">
            <a:solidFill>
              <a:srgbClr val="8AD0D6">
                <a:alpha val="40000"/>
              </a:srgbClr>
            </a:solidFill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/>
          </p:nvPr>
        </p:nvSpPr>
        <p:spPr>
          <a:xfrm>
            <a:off x="827699" y="2052925"/>
            <a:ext cx="6711655" cy="41954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Text"/>
          <p:cNvSpPr txBox="1">
            <a:spLocks noGrp="1"/>
          </p:cNvSpPr>
          <p:nvPr>
            <p:ph type="title"/>
          </p:nvPr>
        </p:nvSpPr>
        <p:spPr>
          <a:xfrm>
            <a:off x="6229782" y="430214"/>
            <a:ext cx="1314794" cy="582612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183" name="Body Level One…"/>
          <p:cNvSpPr txBox="1">
            <a:spLocks noGrp="1"/>
          </p:cNvSpPr>
          <p:nvPr>
            <p:ph type="body" idx="1"/>
          </p:nvPr>
        </p:nvSpPr>
        <p:spPr>
          <a:xfrm>
            <a:off x="489475" y="773204"/>
            <a:ext cx="5568813" cy="54831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Text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7" name="Body Level One…"/>
          <p:cNvSpPr txBox="1">
            <a:spLocks noGrp="1"/>
          </p:cNvSpPr>
          <p:nvPr>
            <p:ph type="body" idx="1"/>
          </p:nvPr>
        </p:nvSpPr>
        <p:spPr>
          <a:xfrm>
            <a:off x="827699" y="2052925"/>
            <a:ext cx="6711655" cy="419548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Text"/>
          <p:cNvSpPr txBox="1">
            <a:spLocks noGrp="1"/>
          </p:cNvSpPr>
          <p:nvPr>
            <p:ph type="title"/>
          </p:nvPr>
        </p:nvSpPr>
        <p:spPr>
          <a:xfrm>
            <a:off x="866443" y="2861734"/>
            <a:ext cx="6620968" cy="1915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441" y="4777380"/>
            <a:ext cx="6620969" cy="8604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cap="all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cap="all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cap="all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cap="all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cap="all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27699" y="2060575"/>
            <a:ext cx="3298114" cy="41957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778681" indent="-321474">
              <a:defRPr sz="1800"/>
            </a:lvl2pPr>
            <a:lvl3pPr marL="1208335" indent="-293919">
              <a:defRPr sz="1800"/>
            </a:lvl3pPr>
            <a:lvl4pPr marL="1714529" indent="-342906">
              <a:defRPr sz="1800"/>
            </a:lvl4pPr>
            <a:lvl5pPr marL="2171736" indent="-342906"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27699" y="1905000"/>
            <a:ext cx="3298113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lvl1pPr>
            <a:lvl2pPr marL="0" indent="457200">
              <a:buClrTx/>
              <a:buSzTx/>
              <a:buNone/>
              <a:defRPr sz="2400">
                <a:solidFill>
                  <a:srgbClr val="8AD0D6"/>
                </a:solidFill>
              </a:defRPr>
            </a:lvl2pPr>
            <a:lvl3pPr marL="0" indent="914400">
              <a:buClrTx/>
              <a:buSzTx/>
              <a:buNone/>
              <a:defRPr sz="2400">
                <a:solidFill>
                  <a:srgbClr val="8AD0D6"/>
                </a:solidFill>
              </a:defRPr>
            </a:lvl3pPr>
            <a:lvl4pPr marL="0" indent="1371600">
              <a:buClrTx/>
              <a:buSzTx/>
              <a:buNone/>
              <a:defRPr sz="2400">
                <a:solidFill>
                  <a:srgbClr val="8AD0D6"/>
                </a:solidFill>
              </a:defRPr>
            </a:lvl4pPr>
            <a:lvl5pPr marL="0" indent="1828800">
              <a:buClrTx/>
              <a:buSzTx/>
              <a:buNone/>
              <a:defRPr sz="2400">
                <a:solidFill>
                  <a:srgbClr val="8AD0D6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41975" y="1905000"/>
            <a:ext cx="3298114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None/>
              <a:defRPr sz="2400">
                <a:solidFill>
                  <a:srgbClr val="8AD0D6"/>
                </a:solidFill>
              </a:defRPr>
            </a:pPr>
            <a:endParaRPr/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Text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866441" y="1447800"/>
            <a:ext cx="2551463" cy="14478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589397" y="1447800"/>
            <a:ext cx="3898014" cy="45720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66441" y="3129281"/>
            <a:ext cx="2551463" cy="2895600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865655" y="1854192"/>
            <a:ext cx="3820676" cy="1574809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8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213517" y="1143000"/>
            <a:ext cx="2400926" cy="4572000"/>
          </a:xfrm>
          <a:prstGeom prst="rect">
            <a:avLst/>
          </a:prstGeom>
          <a:effectLst>
            <a:outerShdw blurRad="50800" dist="50800" dir="5400000" rotWithShape="0">
              <a:srgbClr val="000000">
                <a:alpha val="43000"/>
              </a:srgbClr>
            </a:outerShdw>
          </a:effectLst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66441" y="3657600"/>
            <a:ext cx="3814729" cy="137160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  <a:lvl2pPr marL="0" indent="457200">
              <a:buClrTx/>
              <a:buSzTx/>
              <a:buNone/>
              <a:defRPr sz="1400"/>
            </a:lvl2pPr>
            <a:lvl3pPr marL="0" indent="914400">
              <a:buClrTx/>
              <a:buSzTx/>
              <a:buNone/>
              <a:defRPr sz="1400"/>
            </a:lvl3pPr>
            <a:lvl4pPr marL="0" indent="1371600">
              <a:buClrTx/>
              <a:buSzTx/>
              <a:buNone/>
              <a:defRPr sz="1400"/>
            </a:lvl4pPr>
            <a:lvl5pPr marL="0" indent="1828800">
              <a:buClrTx/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>
            <a:off x="6299432" y="1676400"/>
            <a:ext cx="2819401" cy="2819400"/>
          </a:xfrm>
          <a:prstGeom prst="ellipse">
            <a:avLst/>
          </a:prstGeom>
          <a:gradFill>
            <a:gsLst>
              <a:gs pos="0">
                <a:srgbClr val="50B9C1">
                  <a:alpha val="7000"/>
                </a:srgbClr>
              </a:gs>
              <a:gs pos="36000">
                <a:srgbClr val="50B9C1">
                  <a:alpha val="6000"/>
                </a:srgbClr>
              </a:gs>
              <a:gs pos="69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Oval 22"/>
          <p:cNvSpPr/>
          <p:nvPr/>
        </p:nvSpPr>
        <p:spPr>
          <a:xfrm>
            <a:off x="5689832" y="-457200"/>
            <a:ext cx="1600201" cy="1600200"/>
          </a:xfrm>
          <a:prstGeom prst="ellipse">
            <a:avLst/>
          </a:prstGeom>
          <a:gradFill>
            <a:gsLst>
              <a:gs pos="0">
                <a:srgbClr val="50B9C1">
                  <a:alpha val="14000"/>
                </a:srgbClr>
              </a:gs>
              <a:gs pos="36000">
                <a:srgbClr val="50B9C1">
                  <a:alpha val="7000"/>
                </a:srgbClr>
              </a:gs>
              <a:gs pos="73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Oval 23"/>
          <p:cNvSpPr/>
          <p:nvPr/>
        </p:nvSpPr>
        <p:spPr>
          <a:xfrm>
            <a:off x="6299432" y="6096000"/>
            <a:ext cx="990601" cy="990600"/>
          </a:xfrm>
          <a:prstGeom prst="ellipse">
            <a:avLst/>
          </a:prstGeom>
          <a:gradFill>
            <a:gsLst>
              <a:gs pos="0">
                <a:srgbClr val="50B9C1">
                  <a:alpha val="9000"/>
                </a:srgbClr>
              </a:gs>
              <a:gs pos="36000">
                <a:srgbClr val="50B9C1">
                  <a:alpha val="5000"/>
                </a:srgbClr>
              </a:gs>
              <a:gs pos="66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Oval 19"/>
          <p:cNvSpPr/>
          <p:nvPr/>
        </p:nvSpPr>
        <p:spPr>
          <a:xfrm>
            <a:off x="-153988" y="2667000"/>
            <a:ext cx="4191001" cy="4191000"/>
          </a:xfrm>
          <a:prstGeom prst="ellipse">
            <a:avLst/>
          </a:prstGeom>
          <a:gradFill>
            <a:gsLst>
              <a:gs pos="0">
                <a:srgbClr val="50B9C1">
                  <a:alpha val="11000"/>
                </a:srgbClr>
              </a:gs>
              <a:gs pos="36000">
                <a:srgbClr val="50B9C1">
                  <a:alpha val="10000"/>
                </a:srgbClr>
              </a:gs>
              <a:gs pos="75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Oval 20"/>
          <p:cNvSpPr/>
          <p:nvPr/>
        </p:nvSpPr>
        <p:spPr>
          <a:xfrm>
            <a:off x="-839788" y="2895600"/>
            <a:ext cx="2362201" cy="2362200"/>
          </a:xfrm>
          <a:prstGeom prst="ellipse">
            <a:avLst/>
          </a:prstGeom>
          <a:gradFill>
            <a:gsLst>
              <a:gs pos="0">
                <a:srgbClr val="50B9C1">
                  <a:alpha val="8000"/>
                </a:srgbClr>
              </a:gs>
              <a:gs pos="36000">
                <a:srgbClr val="50B9C1">
                  <a:alpha val="8000"/>
                </a:srgbClr>
              </a:gs>
              <a:gs pos="72000">
                <a:srgbClr val="50B9C1">
                  <a:alpha val="0"/>
                </a:srgbClr>
              </a:gs>
            </a:gsLst>
            <a:path path="circle">
              <a:fillToRect l="37721" t="-19636" r="62278" b="119636"/>
            </a:path>
          </a:gra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" name="Rectangle 18"/>
          <p:cNvSpPr/>
          <p:nvPr/>
        </p:nvSpPr>
        <p:spPr>
          <a:xfrm>
            <a:off x="7745644" y="0"/>
            <a:ext cx="685801" cy="109945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4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31694" y="540182"/>
            <a:ext cx="498287" cy="523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1pPr>
      <a:lvl2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2pPr>
      <a:lvl3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3pPr>
      <a:lvl4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4pPr>
      <a:lvl5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5pPr>
      <a:lvl6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6pPr>
      <a:lvl7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7pPr>
      <a:lvl8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8pPr>
      <a:lvl9pPr marL="0" marR="0" indent="0" algn="l" defTabSz="45720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EBEBEB"/>
          </a:solidFill>
          <a:uFillTx/>
          <a:latin typeface="+mj-lt"/>
          <a:ea typeface="+mj-ea"/>
          <a:cs typeface="+mj-cs"/>
          <a:sym typeface="Century Gothic"/>
        </a:defRPr>
      </a:lvl9pPr>
    </p:titleStyle>
    <p:bodyStyle>
      <a:lvl1pPr marL="342906" marR="0" indent="-342906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1pPr>
      <a:lvl2pPr marL="774712" marR="0" indent="-317505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2pPr>
      <a:lvl3pPr marL="1200170" marR="0" indent="-285754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3pPr>
      <a:lvl4pPr marL="1698200" marR="0" indent="-326577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4pPr>
      <a:lvl5pPr marL="2155407" marR="0" indent="-326577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5pPr>
      <a:lvl6pPr marL="2612615" marR="0" indent="-326577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6pPr>
      <a:lvl7pPr marL="3069822" marR="0" indent="-326577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7pPr>
      <a:lvl8pPr marL="3527030" marR="0" indent="-326577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8pPr>
      <a:lvl9pPr marL="3984237" marR="0" indent="-326576" algn="l" defTabSz="457206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8AD0D6"/>
        </a:buClr>
        <a:buSzPct val="80000"/>
        <a:buFontTx/>
        <a:buChar char=""/>
        <a:tabLst/>
        <a:defRPr sz="20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Century Gothic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itle 1"/>
          <p:cNvSpPr txBox="1">
            <a:spLocks noGrp="1"/>
          </p:cNvSpPr>
          <p:nvPr>
            <p:ph type="ctrTitle"/>
          </p:nvPr>
        </p:nvSpPr>
        <p:spPr>
          <a:xfrm>
            <a:off x="866440" y="1447800"/>
            <a:ext cx="7137873" cy="3329581"/>
          </a:xfrm>
          <a:prstGeom prst="rect">
            <a:avLst/>
          </a:prstGeom>
        </p:spPr>
        <p:txBody>
          <a:bodyPr/>
          <a:lstStyle/>
          <a:p>
            <a:r>
              <a:t>Hristo Mavrovski</a:t>
            </a:r>
          </a:p>
        </p:txBody>
      </p:sp>
      <p:sp>
        <p:nvSpPr>
          <p:cNvPr id="194" name="Subtitle 2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BOLGAR NEW CAPITAL</a:t>
            </a:r>
          </a:p>
          <a:p>
            <a:r>
              <a:t>BULGARIA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 1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/>
          <a:lstStyle/>
          <a:p>
            <a:r>
              <a:t>QUANDO INVESTO:</a:t>
            </a:r>
          </a:p>
        </p:txBody>
      </p:sp>
      <p:sp>
        <p:nvSpPr>
          <p:cNvPr id="24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0" y="1484243"/>
            <a:ext cx="9144000" cy="5128593"/>
          </a:xfrm>
          <a:prstGeom prst="rect">
            <a:avLst/>
          </a:prstGeom>
        </p:spPr>
        <p:txBody>
          <a:bodyPr/>
          <a:lstStyle/>
          <a:p>
            <a:pPr marL="342905" indent="-342905">
              <a:lnSpc>
                <a:spcPct val="90000"/>
              </a:lnSpc>
              <a:defRPr sz="2500">
                <a:solidFill>
                  <a:srgbClr val="C3DED3"/>
                </a:solidFill>
              </a:defRPr>
            </a:pPr>
            <a:r>
              <a:rPr dirty="0" err="1"/>
              <a:t>Quando</a:t>
            </a:r>
            <a:r>
              <a:rPr dirty="0"/>
              <a:t> </a:t>
            </a:r>
            <a:r>
              <a:rPr dirty="0" err="1"/>
              <a:t>investo</a:t>
            </a:r>
            <a:r>
              <a:rPr dirty="0"/>
              <a:t> in un business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sempre</a:t>
            </a:r>
            <a:r>
              <a:rPr dirty="0"/>
              <a:t> pronto </a:t>
            </a:r>
            <a:r>
              <a:rPr lang="it-IT" dirty="0"/>
              <a:t>a</a:t>
            </a:r>
            <a:r>
              <a:rPr dirty="0"/>
              <a:t> </a:t>
            </a:r>
            <a:r>
              <a:rPr dirty="0" err="1"/>
              <a:t>subire</a:t>
            </a:r>
            <a:r>
              <a:rPr dirty="0"/>
              <a:t> </a:t>
            </a:r>
            <a:r>
              <a:rPr dirty="0" err="1"/>
              <a:t>perdite</a:t>
            </a:r>
            <a:r>
              <a:rPr dirty="0"/>
              <a:t> </a:t>
            </a:r>
            <a:r>
              <a:rPr dirty="0" err="1"/>
              <a:t>all’inizio</a:t>
            </a:r>
            <a:r>
              <a:rPr lang="it-IT" dirty="0"/>
              <a:t>,</a:t>
            </a:r>
            <a:r>
              <a:rPr dirty="0"/>
              <a:t> </a:t>
            </a:r>
            <a:r>
              <a:rPr dirty="0" err="1"/>
              <a:t>fino</a:t>
            </a:r>
            <a:r>
              <a:rPr dirty="0"/>
              <a:t> </a:t>
            </a:r>
            <a:r>
              <a:rPr lang="it-IT" dirty="0"/>
              <a:t>a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lo </a:t>
            </a:r>
            <a:r>
              <a:rPr dirty="0" err="1"/>
              <a:t>capisco</a:t>
            </a:r>
            <a:r>
              <a:rPr dirty="0"/>
              <a:t> int</a:t>
            </a:r>
            <a:r>
              <a:rPr lang="it-IT" dirty="0"/>
              <a:t>e</a:t>
            </a:r>
            <a:r>
              <a:rPr dirty="0" err="1"/>
              <a:t>ramente</a:t>
            </a:r>
            <a:r>
              <a:rPr dirty="0"/>
              <a:t> e ho la </a:t>
            </a:r>
            <a:r>
              <a:rPr dirty="0" err="1"/>
              <a:t>sensazione</a:t>
            </a:r>
            <a:r>
              <a:rPr dirty="0"/>
              <a:t> del </a:t>
            </a:r>
            <a:r>
              <a:rPr dirty="0" err="1"/>
              <a:t>suo</a:t>
            </a:r>
            <a:r>
              <a:rPr dirty="0"/>
              <a:t> </a:t>
            </a:r>
            <a:r>
              <a:rPr dirty="0" err="1"/>
              <a:t>pieno</a:t>
            </a:r>
            <a:r>
              <a:rPr dirty="0"/>
              <a:t> </a:t>
            </a:r>
            <a:r>
              <a:rPr dirty="0" err="1"/>
              <a:t>potenziale</a:t>
            </a:r>
            <a:r>
              <a:rPr dirty="0"/>
              <a:t>.</a:t>
            </a:r>
            <a:endParaRPr sz="2800" dirty="0"/>
          </a:p>
          <a:p>
            <a:pPr marL="384054" indent="-384054">
              <a:lnSpc>
                <a:spcPct val="90000"/>
              </a:lnSpc>
              <a:defRPr sz="2500">
                <a:solidFill>
                  <a:srgbClr val="C3DED3"/>
                </a:solidFill>
              </a:defRPr>
            </a:pPr>
            <a:r>
              <a:rPr lang="it-IT" sz="2800" dirty="0"/>
              <a:t>Non </a:t>
            </a:r>
            <a:r>
              <a:rPr sz="2800" dirty="0" err="1"/>
              <a:t>cerco</a:t>
            </a:r>
            <a:r>
              <a:rPr sz="2800" dirty="0"/>
              <a:t> </a:t>
            </a:r>
            <a:r>
              <a:rPr lang="it-IT" sz="2800" dirty="0"/>
              <a:t>mai </a:t>
            </a:r>
            <a:r>
              <a:rPr sz="2800" dirty="0" err="1"/>
              <a:t>il</a:t>
            </a:r>
            <a:r>
              <a:rPr sz="2800" dirty="0"/>
              <a:t> </a:t>
            </a:r>
            <a:r>
              <a:rPr sz="2800" dirty="0" err="1"/>
              <a:t>profitto</a:t>
            </a:r>
            <a:r>
              <a:rPr sz="2800" dirty="0"/>
              <a:t> </a:t>
            </a:r>
            <a:r>
              <a:rPr sz="2800" dirty="0" err="1"/>
              <a:t>immediato</a:t>
            </a:r>
            <a:r>
              <a:rPr sz="2800" dirty="0"/>
              <a:t>. Nella </a:t>
            </a:r>
            <a:r>
              <a:rPr sz="2800" dirty="0" err="1"/>
              <a:t>maggioranza</a:t>
            </a:r>
            <a:r>
              <a:rPr sz="2800" dirty="0"/>
              <a:t> </a:t>
            </a:r>
            <a:r>
              <a:rPr sz="2800" dirty="0" err="1"/>
              <a:t>dei</a:t>
            </a:r>
            <a:r>
              <a:rPr sz="2800" dirty="0"/>
              <a:t> </a:t>
            </a:r>
            <a:r>
              <a:rPr sz="2800" dirty="0" err="1"/>
              <a:t>casi</a:t>
            </a:r>
            <a:r>
              <a:rPr sz="2800" dirty="0"/>
              <a:t> e’ </a:t>
            </a:r>
            <a:r>
              <a:rPr sz="2800" dirty="0" err="1"/>
              <a:t>possibile</a:t>
            </a:r>
            <a:r>
              <a:rPr sz="2800" dirty="0"/>
              <a:t> </a:t>
            </a:r>
            <a:r>
              <a:rPr sz="2800" dirty="0" err="1"/>
              <a:t>realizzare</a:t>
            </a:r>
            <a:r>
              <a:rPr sz="2800" dirty="0"/>
              <a:t> </a:t>
            </a:r>
            <a:r>
              <a:rPr sz="2800" dirty="0" err="1"/>
              <a:t>miglior</a:t>
            </a:r>
            <a:r>
              <a:rPr sz="2800" dirty="0"/>
              <a:t> </a:t>
            </a:r>
            <a:r>
              <a:rPr sz="2800" dirty="0" err="1"/>
              <a:t>profitto</a:t>
            </a:r>
            <a:r>
              <a:rPr sz="2800" dirty="0"/>
              <a:t> </a:t>
            </a:r>
            <a:r>
              <a:rPr lang="it-IT" sz="2800" dirty="0"/>
              <a:t>a</a:t>
            </a:r>
            <a:r>
              <a:rPr sz="2800" dirty="0"/>
              <a:t> </a:t>
            </a:r>
            <a:r>
              <a:rPr sz="2800" dirty="0" err="1"/>
              <a:t>lungo</a:t>
            </a:r>
            <a:r>
              <a:rPr sz="2800" dirty="0"/>
              <a:t> </a:t>
            </a:r>
            <a:r>
              <a:rPr sz="2800" dirty="0" err="1"/>
              <a:t>termine</a:t>
            </a:r>
            <a:r>
              <a:rPr sz="2800" dirty="0"/>
              <a:t>.</a:t>
            </a:r>
            <a:endParaRPr sz="1800" dirty="0"/>
          </a:p>
          <a:p>
            <a:pPr marL="342905" indent="-342905">
              <a:lnSpc>
                <a:spcPct val="90000"/>
              </a:lnSpc>
              <a:defRPr sz="2500">
                <a:solidFill>
                  <a:srgbClr val="C3DED3"/>
                </a:solidFill>
              </a:defRPr>
            </a:pPr>
            <a:r>
              <a:rPr dirty="0"/>
              <a:t>Non </a:t>
            </a:r>
            <a:r>
              <a:rPr dirty="0" err="1"/>
              <a:t>investo</a:t>
            </a:r>
            <a:r>
              <a:rPr dirty="0"/>
              <a:t> </a:t>
            </a:r>
            <a:r>
              <a:rPr dirty="0" err="1"/>
              <a:t>mai</a:t>
            </a:r>
            <a:r>
              <a:rPr dirty="0"/>
              <a:t> in un immobile in </a:t>
            </a:r>
            <a:r>
              <a:rPr dirty="0" err="1"/>
              <a:t>maniera</a:t>
            </a:r>
            <a:r>
              <a:rPr dirty="0"/>
              <a:t> </a:t>
            </a:r>
            <a:r>
              <a:rPr dirty="0" err="1"/>
              <a:t>speculativa</a:t>
            </a:r>
            <a:r>
              <a:rPr dirty="0"/>
              <a:t> (con lo </a:t>
            </a:r>
            <a:r>
              <a:rPr dirty="0" err="1"/>
              <a:t>scopo</a:t>
            </a:r>
            <a:r>
              <a:rPr dirty="0"/>
              <a:t> di </a:t>
            </a:r>
            <a:r>
              <a:rPr dirty="0" err="1"/>
              <a:t>guadagnare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vendita</a:t>
            </a:r>
            <a:r>
              <a:rPr dirty="0"/>
              <a:t> ad un </a:t>
            </a:r>
            <a:r>
              <a:rPr dirty="0" err="1"/>
              <a:t>prezzo</a:t>
            </a:r>
            <a:r>
              <a:rPr dirty="0"/>
              <a:t> </a:t>
            </a:r>
            <a:r>
              <a:rPr dirty="0" err="1"/>
              <a:t>piu</a:t>
            </a:r>
            <a:r>
              <a:rPr lang="it-IT" dirty="0"/>
              <a:t>'</a:t>
            </a:r>
            <a:r>
              <a:rPr dirty="0"/>
              <a:t> alto). Le </a:t>
            </a:r>
            <a:r>
              <a:rPr dirty="0" err="1"/>
              <a:t>persone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lo </a:t>
            </a:r>
            <a:r>
              <a:rPr dirty="0" err="1"/>
              <a:t>fanno</a:t>
            </a:r>
            <a:r>
              <a:rPr dirty="0"/>
              <a:t> prima o poi </a:t>
            </a:r>
            <a:r>
              <a:rPr dirty="0" err="1"/>
              <a:t>perdono</a:t>
            </a:r>
            <a:r>
              <a:rPr dirty="0"/>
              <a:t>. Il </a:t>
            </a:r>
            <a:r>
              <a:rPr dirty="0" err="1"/>
              <a:t>mercato</a:t>
            </a:r>
            <a:r>
              <a:rPr dirty="0"/>
              <a:t> cambia </a:t>
            </a:r>
            <a:r>
              <a:rPr dirty="0" err="1"/>
              <a:t>sempre</a:t>
            </a:r>
            <a:r>
              <a:rPr dirty="0"/>
              <a:t> e </a:t>
            </a:r>
            <a:r>
              <a:rPr dirty="0" err="1"/>
              <a:t>questo</a:t>
            </a:r>
            <a:r>
              <a:rPr dirty="0"/>
              <a:t> non </a:t>
            </a:r>
            <a:r>
              <a:rPr dirty="0" err="1"/>
              <a:t>dipende</a:t>
            </a:r>
            <a:r>
              <a:rPr dirty="0"/>
              <a:t> da me. </a:t>
            </a:r>
            <a:r>
              <a:rPr dirty="0" err="1"/>
              <a:t>Investo</a:t>
            </a:r>
            <a:r>
              <a:rPr dirty="0"/>
              <a:t> prima di </a:t>
            </a:r>
            <a:r>
              <a:rPr dirty="0" err="1"/>
              <a:t>tutto</a:t>
            </a:r>
            <a:r>
              <a:rPr dirty="0"/>
              <a:t> per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guadagno</a:t>
            </a:r>
            <a:r>
              <a:rPr dirty="0"/>
              <a:t> dal </a:t>
            </a:r>
            <a:r>
              <a:rPr dirty="0" err="1"/>
              <a:t>potenziale</a:t>
            </a:r>
            <a:r>
              <a:rPr dirty="0"/>
              <a:t> </a:t>
            </a:r>
            <a:r>
              <a:rPr dirty="0" err="1"/>
              <a:t>rendimento</a:t>
            </a:r>
            <a:r>
              <a:rPr dirty="0"/>
              <a:t> </a:t>
            </a:r>
            <a:r>
              <a:rPr dirty="0" err="1"/>
              <a:t>dell’immobile</a:t>
            </a:r>
            <a:r>
              <a:rPr dirty="0"/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itle 1"/>
          <p:cNvSpPr txBox="1">
            <a:spLocks noGrp="1"/>
          </p:cNvSpPr>
          <p:nvPr>
            <p:ph type="title"/>
          </p:nvPr>
        </p:nvSpPr>
        <p:spPr>
          <a:xfrm>
            <a:off x="484708" y="88821"/>
            <a:ext cx="7679578" cy="1400531"/>
          </a:xfrm>
          <a:prstGeom prst="rect">
            <a:avLst/>
          </a:prstGeom>
        </p:spPr>
        <p:txBody>
          <a:bodyPr/>
          <a:lstStyle/>
          <a:p>
            <a:r>
              <a:rPr dirty="0"/>
              <a:t>CONDIZIONI PER</a:t>
            </a:r>
            <a:r>
              <a:rPr lang="it-IT" dirty="0"/>
              <a:t> IL</a:t>
            </a:r>
            <a:r>
              <a:rPr dirty="0"/>
              <a:t> SU</a:t>
            </a:r>
            <a:r>
              <a:rPr lang="it-IT" dirty="0"/>
              <a:t>C</a:t>
            </a:r>
            <a:r>
              <a:rPr dirty="0"/>
              <a:t>CESSO:</a:t>
            </a:r>
          </a:p>
        </p:txBody>
      </p:sp>
      <p:sp>
        <p:nvSpPr>
          <p:cNvPr id="24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0" y="1484243"/>
            <a:ext cx="9144000" cy="5128593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C3DED3"/>
                </a:solidFill>
              </a:defRPr>
            </a:pPr>
            <a:r>
              <a:rPr dirty="0"/>
              <a:t>LE POSSIBILITA</a:t>
            </a:r>
            <a:r>
              <a:rPr lang="it-IT" dirty="0"/>
              <a:t>'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dappertutto</a:t>
            </a:r>
            <a:r>
              <a:rPr dirty="0"/>
              <a:t> </a:t>
            </a:r>
            <a:r>
              <a:rPr dirty="0" err="1"/>
              <a:t>intorno</a:t>
            </a:r>
            <a:r>
              <a:rPr dirty="0"/>
              <a:t> a </a:t>
            </a:r>
            <a:r>
              <a:rPr dirty="0" err="1"/>
              <a:t>te</a:t>
            </a:r>
            <a:endParaRPr dirty="0"/>
          </a:p>
          <a:p>
            <a:pPr>
              <a:defRPr sz="2800"/>
            </a:pPr>
            <a:r>
              <a:rPr dirty="0" err="1"/>
              <a:t>Impara</a:t>
            </a:r>
            <a:r>
              <a:rPr dirty="0"/>
              <a:t> a VENDERE</a:t>
            </a:r>
            <a:endParaRPr dirty="0">
              <a:solidFill>
                <a:srgbClr val="C3DED3"/>
              </a:solidFill>
            </a:endParaRPr>
          </a:p>
          <a:p>
            <a:pPr>
              <a:defRPr sz="2800">
                <a:solidFill>
                  <a:srgbClr val="C3DED3"/>
                </a:solidFill>
              </a:defRPr>
            </a:pPr>
            <a:r>
              <a:rPr dirty="0" err="1"/>
              <a:t>Gli</a:t>
            </a:r>
            <a:r>
              <a:rPr dirty="0"/>
              <a:t> SCOPI AMBIZIOSI </a:t>
            </a:r>
            <a:r>
              <a:rPr dirty="0" err="1"/>
              <a:t>che</a:t>
            </a:r>
            <a:r>
              <a:rPr dirty="0"/>
              <a:t> non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permettono</a:t>
            </a:r>
            <a:r>
              <a:rPr dirty="0"/>
              <a:t> di </a:t>
            </a:r>
            <a:r>
              <a:rPr dirty="0" err="1"/>
              <a:t>dormire</a:t>
            </a:r>
            <a:endParaRPr dirty="0"/>
          </a:p>
          <a:p>
            <a:pPr>
              <a:defRPr sz="2800"/>
            </a:pPr>
            <a:r>
              <a:rPr dirty="0"/>
              <a:t>AGISCI VELOCEMENTE,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soldi</a:t>
            </a:r>
            <a:r>
              <a:rPr dirty="0"/>
              <a:t> </a:t>
            </a:r>
            <a:r>
              <a:rPr dirty="0" err="1"/>
              <a:t>amano</a:t>
            </a:r>
            <a:r>
              <a:rPr dirty="0"/>
              <a:t> la </a:t>
            </a:r>
            <a:r>
              <a:rPr dirty="0" err="1"/>
              <a:t>velocit</a:t>
            </a:r>
            <a:r>
              <a:rPr lang="it-IT" dirty="0"/>
              <a:t>à</a:t>
            </a:r>
            <a:endParaRPr dirty="0"/>
          </a:p>
          <a:p>
            <a:pPr>
              <a:defRPr sz="2800">
                <a:solidFill>
                  <a:srgbClr val="C3DED3"/>
                </a:solidFill>
              </a:defRPr>
            </a:pPr>
            <a:r>
              <a:rPr dirty="0"/>
              <a:t>IMPARA </a:t>
            </a:r>
            <a:r>
              <a:rPr dirty="0" err="1"/>
              <a:t>dai</a:t>
            </a:r>
            <a:r>
              <a:rPr dirty="0"/>
              <a:t> </a:t>
            </a:r>
            <a:r>
              <a:rPr dirty="0" err="1"/>
              <a:t>maestri</a:t>
            </a:r>
            <a:r>
              <a:rPr dirty="0"/>
              <a:t> </a:t>
            </a:r>
            <a:r>
              <a:rPr dirty="0" err="1"/>
              <a:t>giusti</a:t>
            </a:r>
            <a:endParaRPr dirty="0"/>
          </a:p>
          <a:p>
            <a:pPr>
              <a:defRPr sz="2800"/>
            </a:pPr>
            <a:r>
              <a:rPr dirty="0"/>
              <a:t>INVESTI </a:t>
            </a:r>
            <a:r>
              <a:rPr lang="it-IT" dirty="0"/>
              <a:t>a</a:t>
            </a:r>
            <a:r>
              <a:rPr dirty="0"/>
              <a:t> </a:t>
            </a:r>
            <a:r>
              <a:rPr dirty="0" err="1"/>
              <a:t>lungo</a:t>
            </a:r>
            <a:r>
              <a:rPr dirty="0"/>
              <a:t> </a:t>
            </a:r>
            <a:r>
              <a:rPr dirty="0" err="1"/>
              <a:t>termine</a:t>
            </a:r>
            <a:endParaRPr dirty="0"/>
          </a:p>
          <a:p>
            <a:pPr>
              <a:defRPr sz="2800"/>
            </a:pPr>
            <a:r>
              <a:rPr dirty="0" err="1"/>
              <a:t>Prenditi</a:t>
            </a:r>
            <a:r>
              <a:rPr dirty="0"/>
              <a:t> </a:t>
            </a:r>
            <a:r>
              <a:rPr dirty="0" err="1"/>
              <a:t>cura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FAMIGLIA</a:t>
            </a:r>
            <a:endParaRPr dirty="0">
              <a:solidFill>
                <a:srgbClr val="C3DED3"/>
              </a:solidFill>
            </a:endParaRPr>
          </a:p>
          <a:p>
            <a:pPr>
              <a:defRPr sz="2800">
                <a:solidFill>
                  <a:srgbClr val="C3DED3"/>
                </a:solidFill>
              </a:defRPr>
            </a:pPr>
            <a:r>
              <a:rPr dirty="0" err="1"/>
              <a:t>Sost</a:t>
            </a:r>
            <a:r>
              <a:rPr lang="it-IT" dirty="0"/>
              <a:t>i</a:t>
            </a:r>
            <a:r>
              <a:rPr dirty="0" err="1"/>
              <a:t>eni</a:t>
            </a:r>
            <a:r>
              <a:rPr dirty="0"/>
              <a:t> una </a:t>
            </a:r>
            <a:r>
              <a:rPr dirty="0" err="1"/>
              <a:t>buona</a:t>
            </a:r>
            <a:r>
              <a:rPr dirty="0"/>
              <a:t> CAUSA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ti</a:t>
            </a:r>
            <a:r>
              <a:rPr dirty="0"/>
              <a:t> </a:t>
            </a:r>
            <a:r>
              <a:rPr dirty="0" err="1"/>
              <a:t>appassiona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1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1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93197">
              <a:defRPr sz="3612"/>
            </a:pPr>
            <a:r>
              <a:rPr dirty="0"/>
              <a:t>La </a:t>
            </a:r>
            <a:r>
              <a:rPr dirty="0" err="1"/>
              <a:t>mia</a:t>
            </a:r>
            <a:r>
              <a:rPr dirty="0"/>
              <a:t> </a:t>
            </a:r>
            <a:r>
              <a:rPr dirty="0" err="1"/>
              <a:t>missione</a:t>
            </a:r>
            <a:r>
              <a:rPr dirty="0"/>
              <a:t>: </a:t>
            </a:r>
            <a:br>
              <a:rPr dirty="0"/>
            </a:br>
            <a:r>
              <a:rPr dirty="0"/>
              <a:t>AIUTARE I GIOVANI </a:t>
            </a:r>
            <a:r>
              <a:rPr lang="it-IT" dirty="0"/>
              <a:t>A </a:t>
            </a:r>
            <a:r>
              <a:rPr dirty="0"/>
              <a:t>SVILUPPARSI:</a:t>
            </a:r>
          </a:p>
        </p:txBody>
      </p:sp>
      <p:sp>
        <p:nvSpPr>
          <p:cNvPr id="246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0" y="3299790"/>
            <a:ext cx="9144000" cy="3313045"/>
          </a:xfrm>
          <a:prstGeom prst="rect">
            <a:avLst/>
          </a:prstGeom>
        </p:spPr>
        <p:txBody>
          <a:bodyPr/>
          <a:lstStyle/>
          <a:p>
            <a:pPr>
              <a:defRPr sz="2800">
                <a:solidFill>
                  <a:srgbClr val="C3DED3"/>
                </a:solidFill>
              </a:defRPr>
            </a:pPr>
            <a:r>
              <a:t>UNA SCUOLA DI BUSINESS in Bulgaria. Periodo di studi 2 anni</a:t>
            </a:r>
          </a:p>
          <a:p>
            <a:pPr>
              <a:defRPr sz="2800">
                <a:solidFill>
                  <a:srgbClr val="C3DED3"/>
                </a:solidFill>
              </a:defRPr>
            </a:pPr>
            <a:r>
              <a:t>Il Ministero dell’Istruzione Publica non la riconosce</a:t>
            </a:r>
          </a:p>
          <a:p>
            <a:pPr>
              <a:defRPr sz="2800">
                <a:solidFill>
                  <a:srgbClr val="C3DED3"/>
                </a:solidFill>
              </a:defRPr>
            </a:pPr>
            <a:r>
              <a:t>I professori saranno commercianti attivi e imprenditori di successo</a:t>
            </a:r>
          </a:p>
          <a:p>
            <a:pPr>
              <a:defRPr sz="2800">
                <a:solidFill>
                  <a:srgbClr val="C3DED3"/>
                </a:solidFill>
              </a:defRPr>
            </a:pPr>
            <a:r>
              <a:t>...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1" build="p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/>
          <a:lstStyle/>
          <a:p>
            <a:r>
              <a:t>IL MIO BUSINESS</a:t>
            </a:r>
          </a:p>
        </p:txBody>
      </p:sp>
      <p:grpSp>
        <p:nvGrpSpPr>
          <p:cNvPr id="216" name="Content Placeholder 3"/>
          <p:cNvGrpSpPr/>
          <p:nvPr/>
        </p:nvGrpSpPr>
        <p:grpSpPr>
          <a:xfrm>
            <a:off x="282674" y="2863641"/>
            <a:ext cx="8459379" cy="2210767"/>
            <a:chOff x="0" y="0"/>
            <a:chExt cx="8459377" cy="2210765"/>
          </a:xfrm>
        </p:grpSpPr>
        <p:sp>
          <p:nvSpPr>
            <p:cNvPr id="197" name="Line"/>
            <p:cNvSpPr/>
            <p:nvPr/>
          </p:nvSpPr>
          <p:spPr>
            <a:xfrm>
              <a:off x="4229689" y="913540"/>
              <a:ext cx="3316150" cy="383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19050" cap="rnd">
              <a:solidFill>
                <a:srgbClr val="8C110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6">
                <a:spcBef>
                  <a:spcPts val="1000"/>
                </a:spcBef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8" name="Line"/>
            <p:cNvSpPr/>
            <p:nvPr/>
          </p:nvSpPr>
          <p:spPr>
            <a:xfrm>
              <a:off x="4229689" y="913540"/>
              <a:ext cx="1105384" cy="383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800"/>
                  </a:lnTo>
                  <a:lnTo>
                    <a:pt x="21600" y="10800"/>
                  </a:lnTo>
                  <a:lnTo>
                    <a:pt x="21600" y="21600"/>
                  </a:lnTo>
                </a:path>
              </a:pathLst>
            </a:custGeom>
            <a:noFill/>
            <a:ln w="19050" cap="rnd">
              <a:solidFill>
                <a:srgbClr val="8C110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6">
                <a:spcBef>
                  <a:spcPts val="1000"/>
                </a:spcBef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9" name="Line"/>
            <p:cNvSpPr/>
            <p:nvPr/>
          </p:nvSpPr>
          <p:spPr>
            <a:xfrm>
              <a:off x="3124306" y="913540"/>
              <a:ext cx="1105384" cy="383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19050" cap="rnd">
              <a:solidFill>
                <a:srgbClr val="8C110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6">
                <a:spcBef>
                  <a:spcPts val="1000"/>
                </a:spcBef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0" name="Line"/>
            <p:cNvSpPr/>
            <p:nvPr/>
          </p:nvSpPr>
          <p:spPr>
            <a:xfrm>
              <a:off x="913540" y="913540"/>
              <a:ext cx="3316149" cy="383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0800"/>
                  </a:lnTo>
                  <a:lnTo>
                    <a:pt x="0" y="10800"/>
                  </a:lnTo>
                  <a:lnTo>
                    <a:pt x="0" y="21600"/>
                  </a:lnTo>
                </a:path>
              </a:pathLst>
            </a:custGeom>
            <a:noFill/>
            <a:ln w="19050" cap="rnd">
              <a:solidFill>
                <a:srgbClr val="8C110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6">
                <a:spcBef>
                  <a:spcPts val="1000"/>
                </a:spcBef>
                <a:defRPr sz="20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203" name="Group"/>
            <p:cNvGrpSpPr/>
            <p:nvPr/>
          </p:nvGrpSpPr>
          <p:grpSpPr>
            <a:xfrm>
              <a:off x="1977613" y="0"/>
              <a:ext cx="4504153" cy="913540"/>
              <a:chOff x="0" y="0"/>
              <a:chExt cx="4504152" cy="913539"/>
            </a:xfrm>
          </p:grpSpPr>
          <p:sp>
            <p:nvSpPr>
              <p:cNvPr id="201" name="Rectangle"/>
              <p:cNvSpPr/>
              <p:nvPr/>
            </p:nvSpPr>
            <p:spPr>
              <a:xfrm>
                <a:off x="0" y="-1"/>
                <a:ext cx="4504153" cy="913541"/>
              </a:xfrm>
              <a:prstGeom prst="rect">
                <a:avLst/>
              </a:prstGeom>
              <a:solidFill>
                <a:schemeClr val="accent1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800"/>
                  </a:spcBef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2" name="BOLGAR NEW CAPITAL"/>
              <p:cNvSpPr txBox="1"/>
              <p:nvPr/>
            </p:nvSpPr>
            <p:spPr>
              <a:xfrm>
                <a:off x="0" y="257379"/>
                <a:ext cx="4504153" cy="398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BOLGAR NEW CAPITAL</a:t>
                </a:r>
              </a:p>
            </p:txBody>
          </p:sp>
        </p:grpSp>
        <p:grpSp>
          <p:nvGrpSpPr>
            <p:cNvPr id="206" name="Group"/>
            <p:cNvGrpSpPr/>
            <p:nvPr/>
          </p:nvGrpSpPr>
          <p:grpSpPr>
            <a:xfrm>
              <a:off x="0" y="1297226"/>
              <a:ext cx="1827079" cy="913540"/>
              <a:chOff x="0" y="0"/>
              <a:chExt cx="1827078" cy="913539"/>
            </a:xfrm>
          </p:grpSpPr>
          <p:sp>
            <p:nvSpPr>
              <p:cNvPr id="204" name="Rectangle"/>
              <p:cNvSpPr/>
              <p:nvPr/>
            </p:nvSpPr>
            <p:spPr>
              <a:xfrm>
                <a:off x="0" y="-1"/>
                <a:ext cx="1827079" cy="913541"/>
              </a:xfrm>
              <a:prstGeom prst="rect">
                <a:avLst/>
              </a:prstGeom>
              <a:solidFill>
                <a:schemeClr val="accent1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800"/>
                  </a:spcBef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5" name="ES Invest"/>
              <p:cNvSpPr txBox="1"/>
              <p:nvPr/>
            </p:nvSpPr>
            <p:spPr>
              <a:xfrm>
                <a:off x="0" y="257379"/>
                <a:ext cx="1827079" cy="398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ES Invest</a:t>
                </a:r>
              </a:p>
            </p:txBody>
          </p:sp>
        </p:grpSp>
        <p:grpSp>
          <p:nvGrpSpPr>
            <p:cNvPr id="209" name="Group"/>
            <p:cNvGrpSpPr/>
            <p:nvPr/>
          </p:nvGrpSpPr>
          <p:grpSpPr>
            <a:xfrm>
              <a:off x="2210766" y="1297226"/>
              <a:ext cx="1827080" cy="913540"/>
              <a:chOff x="0" y="0"/>
              <a:chExt cx="1827078" cy="913539"/>
            </a:xfrm>
          </p:grpSpPr>
          <p:sp>
            <p:nvSpPr>
              <p:cNvPr id="207" name="Rectangle"/>
              <p:cNvSpPr/>
              <p:nvPr/>
            </p:nvSpPr>
            <p:spPr>
              <a:xfrm>
                <a:off x="0" y="-1"/>
                <a:ext cx="1827079" cy="913541"/>
              </a:xfrm>
              <a:prstGeom prst="rect">
                <a:avLst/>
              </a:prstGeom>
              <a:solidFill>
                <a:schemeClr val="accent1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800"/>
                  </a:spcBef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08" name="MavroCasa"/>
              <p:cNvSpPr txBox="1"/>
              <p:nvPr/>
            </p:nvSpPr>
            <p:spPr>
              <a:xfrm>
                <a:off x="0" y="257379"/>
                <a:ext cx="1827079" cy="3987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MavroCasa</a:t>
                </a:r>
              </a:p>
            </p:txBody>
          </p:sp>
        </p:grpSp>
        <p:grpSp>
          <p:nvGrpSpPr>
            <p:cNvPr id="212" name="Group"/>
            <p:cNvGrpSpPr/>
            <p:nvPr/>
          </p:nvGrpSpPr>
          <p:grpSpPr>
            <a:xfrm>
              <a:off x="4421533" y="1297226"/>
              <a:ext cx="1827080" cy="913540"/>
              <a:chOff x="0" y="0"/>
              <a:chExt cx="1827078" cy="913539"/>
            </a:xfrm>
          </p:grpSpPr>
          <p:sp>
            <p:nvSpPr>
              <p:cNvPr id="210" name="Rectangle"/>
              <p:cNvSpPr/>
              <p:nvPr/>
            </p:nvSpPr>
            <p:spPr>
              <a:xfrm>
                <a:off x="0" y="-1"/>
                <a:ext cx="1827079" cy="913541"/>
              </a:xfrm>
              <a:prstGeom prst="rect">
                <a:avLst/>
              </a:prstGeom>
              <a:solidFill>
                <a:schemeClr val="accent1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800"/>
                  </a:spcBef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" name="Smoke Shop"/>
              <p:cNvSpPr txBox="1"/>
              <p:nvPr/>
            </p:nvSpPr>
            <p:spPr>
              <a:xfrm>
                <a:off x="0" y="91644"/>
                <a:ext cx="1827079" cy="730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Smoke Shop</a:t>
                </a:r>
              </a:p>
            </p:txBody>
          </p:sp>
        </p:grpSp>
        <p:grpSp>
          <p:nvGrpSpPr>
            <p:cNvPr id="215" name="Group"/>
            <p:cNvGrpSpPr/>
            <p:nvPr/>
          </p:nvGrpSpPr>
          <p:grpSpPr>
            <a:xfrm>
              <a:off x="6632298" y="1297226"/>
              <a:ext cx="1827080" cy="913540"/>
              <a:chOff x="0" y="0"/>
              <a:chExt cx="1827078" cy="913539"/>
            </a:xfrm>
          </p:grpSpPr>
          <p:sp>
            <p:nvSpPr>
              <p:cNvPr id="213" name="Rectangle"/>
              <p:cNvSpPr/>
              <p:nvPr/>
            </p:nvSpPr>
            <p:spPr>
              <a:xfrm>
                <a:off x="0" y="-1"/>
                <a:ext cx="1827079" cy="913541"/>
              </a:xfrm>
              <a:prstGeom prst="rect">
                <a:avLst/>
              </a:prstGeom>
              <a:solidFill>
                <a:schemeClr val="accent1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1066800">
                  <a:lnSpc>
                    <a:spcPct val="90000"/>
                  </a:lnSpc>
                  <a:spcBef>
                    <a:spcPts val="800"/>
                  </a:spcBef>
                  <a:defRPr sz="24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" name="Iphone Place"/>
              <p:cNvSpPr txBox="1"/>
              <p:nvPr/>
            </p:nvSpPr>
            <p:spPr>
              <a:xfrm>
                <a:off x="0" y="91644"/>
                <a:ext cx="1827079" cy="73025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5240" tIns="15240" rIns="15240" bIns="15240" numCol="1" anchor="ctr">
                <a:spAutoFit/>
              </a:bodyPr>
              <a:lstStyle>
                <a:lvl1pPr algn="ctr" defTabSz="1066800">
                  <a:lnSpc>
                    <a:spcPct val="90000"/>
                  </a:lnSpc>
                  <a:spcBef>
                    <a:spcPts val="1000"/>
                  </a:spcBef>
                  <a:defRPr sz="2400">
                    <a:solidFill>
                      <a:srgbClr val="FFFFFF"/>
                    </a:solidFill>
                  </a:defRPr>
                </a:lvl1pPr>
              </a:lstStyle>
              <a:p>
                <a:r>
                  <a:t>Iphone Place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1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t>LA MIA STORIA</a:t>
            </a:r>
          </a:p>
        </p:txBody>
      </p:sp>
      <p:pic>
        <p:nvPicPr>
          <p:cNvPr id="219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5861" y="1904220"/>
            <a:ext cx="7792278" cy="37569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itle 1"/>
          <p:cNvSpPr txBox="1">
            <a:spLocks noGrp="1"/>
          </p:cNvSpPr>
          <p:nvPr>
            <p:ph type="title"/>
          </p:nvPr>
        </p:nvSpPr>
        <p:spPr>
          <a:xfrm>
            <a:off x="132522" y="452718"/>
            <a:ext cx="7646504" cy="14005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dirty="0"/>
              <a:t>LA CAPACITA</a:t>
            </a:r>
            <a:r>
              <a:rPr lang="it-IT" dirty="0"/>
              <a:t>'</a:t>
            </a:r>
            <a:r>
              <a:rPr dirty="0"/>
              <a:t> DI VENDERE</a:t>
            </a:r>
          </a:p>
        </p:txBody>
      </p:sp>
      <p:pic>
        <p:nvPicPr>
          <p:cNvPr id="222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709" y="1245185"/>
            <a:ext cx="8049692" cy="53746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le 1"/>
          <p:cNvSpPr txBox="1">
            <a:spLocks noGrp="1"/>
          </p:cNvSpPr>
          <p:nvPr>
            <p:ph type="title"/>
          </p:nvPr>
        </p:nvSpPr>
        <p:spPr>
          <a:xfrm>
            <a:off x="291547" y="442734"/>
            <a:ext cx="7055382" cy="1400532"/>
          </a:xfrm>
          <a:prstGeom prst="rect">
            <a:avLst/>
          </a:prstGeom>
        </p:spPr>
        <p:txBody>
          <a:bodyPr/>
          <a:lstStyle/>
          <a:p>
            <a:r>
              <a:rPr dirty="0"/>
              <a:t>LE POSSIBILITA</a:t>
            </a:r>
            <a:r>
              <a:rPr lang="it-IT" dirty="0"/>
              <a:t>'</a:t>
            </a:r>
            <a:r>
              <a:rPr dirty="0"/>
              <a:t> SONO DAPPERTUTTO</a:t>
            </a:r>
          </a:p>
        </p:txBody>
      </p:sp>
      <p:pic>
        <p:nvPicPr>
          <p:cNvPr id="225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1547" y="2167495"/>
            <a:ext cx="8626422" cy="41288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/>
          <a:lstStyle/>
          <a:p>
            <a:r>
              <a:t>ASPIRA ALL’ALTO</a:t>
            </a:r>
          </a:p>
        </p:txBody>
      </p:sp>
      <p:pic>
        <p:nvPicPr>
          <p:cNvPr id="228" name="Content Placeholder 7" descr="Content Placeholder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745" y="1772722"/>
            <a:ext cx="8078159" cy="4920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itle 1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/>
          <a:lstStyle/>
          <a:p>
            <a:r>
              <a:t>AGISCI VELOCEMENTE</a:t>
            </a:r>
          </a:p>
        </p:txBody>
      </p:sp>
      <p:pic>
        <p:nvPicPr>
          <p:cNvPr id="231" name="Content Placeholder 7" descr="Content Placeholder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4709" y="1311596"/>
            <a:ext cx="7970179" cy="5125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le 1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/>
          <a:lstStyle/>
          <a:p>
            <a:r>
              <a:rPr dirty="0"/>
              <a:t>L’ISTRUZIONE E’ IMPORTANTE</a:t>
            </a:r>
          </a:p>
        </p:txBody>
      </p:sp>
      <p:sp>
        <p:nvSpPr>
          <p:cNvPr id="23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84710" y="2610678"/>
            <a:ext cx="7983430" cy="3794605"/>
          </a:xfrm>
          <a:prstGeom prst="rect">
            <a:avLst/>
          </a:prstGeom>
        </p:spPr>
        <p:txBody>
          <a:bodyPr/>
          <a:lstStyle>
            <a:lvl1pPr>
              <a:defRPr sz="3300"/>
            </a:lvl1pPr>
          </a:lstStyle>
          <a:p>
            <a:r>
              <a:rPr lang="it-IT" dirty="0"/>
              <a:t>PERO’ </a:t>
            </a:r>
            <a:r>
              <a:rPr dirty="0"/>
              <a:t>I PROFESSORI ALL’UNIVERSITA</a:t>
            </a:r>
            <a:r>
              <a:rPr lang="it-IT" dirty="0"/>
              <a:t>'</a:t>
            </a:r>
            <a:r>
              <a:rPr dirty="0"/>
              <a:t> NON SANNO NIENTE </a:t>
            </a:r>
            <a:r>
              <a:rPr lang="it-IT" dirty="0"/>
              <a:t>QUANDO </a:t>
            </a:r>
            <a:r>
              <a:rPr dirty="0"/>
              <a:t>SI TRATTA DI SOLDI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1" build="p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1"/>
          <p:cNvSpPr txBox="1">
            <a:spLocks noGrp="1"/>
          </p:cNvSpPr>
          <p:nvPr>
            <p:ph type="title"/>
          </p:nvPr>
        </p:nvSpPr>
        <p:spPr>
          <a:xfrm>
            <a:off x="484709" y="452718"/>
            <a:ext cx="7055382" cy="1400531"/>
          </a:xfrm>
          <a:prstGeom prst="rect">
            <a:avLst/>
          </a:prstGeom>
        </p:spPr>
        <p:txBody>
          <a:bodyPr/>
          <a:lstStyle/>
          <a:p>
            <a:r>
              <a:t>LEGGI I LIBRI (GIUSTI)</a:t>
            </a:r>
          </a:p>
        </p:txBody>
      </p:sp>
      <p:pic>
        <p:nvPicPr>
          <p:cNvPr id="237" name="Content Placeholder 5" descr="Content Placeholder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441" y="2144274"/>
            <a:ext cx="8551549" cy="41505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1" animBg="1" advAuto="0"/>
    </p:bldLst>
  </p:timing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0000FF"/>
      </a:hlink>
      <a:folHlink>
        <a:srgbClr val="FF00FF"/>
      </a:folHlink>
    </a:clrScheme>
    <a:fontScheme name="Ion">
      <a:majorFont>
        <a:latin typeface="Century Gothic"/>
        <a:ea typeface="Century Gothic"/>
        <a:cs typeface="Century Gothic"/>
      </a:majorFont>
      <a:minorFont>
        <a:latin typeface="Helvetica"/>
        <a:ea typeface="Helvetica"/>
        <a:cs typeface="Helvetica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Presentazione su schermo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Ion</vt:lpstr>
      <vt:lpstr>Hristo Mavrovski</vt:lpstr>
      <vt:lpstr>IL MIO BUSINESS</vt:lpstr>
      <vt:lpstr>LA MIA STORIA</vt:lpstr>
      <vt:lpstr>LA CAPACITA' DI VENDERE</vt:lpstr>
      <vt:lpstr>LE POSSIBILITA' SONO DAPPERTUTTO</vt:lpstr>
      <vt:lpstr>ASPIRA ALL’ALTO</vt:lpstr>
      <vt:lpstr>AGISCI VELOCEMENTE</vt:lpstr>
      <vt:lpstr>L’ISTRUZIONE E’ IMPORTANTE</vt:lpstr>
      <vt:lpstr>LEGGI I LIBRI (GIUSTI)</vt:lpstr>
      <vt:lpstr>QUANDO INVESTO:</vt:lpstr>
      <vt:lpstr>CONDIZIONI PER IL SUCCESSO:</vt:lpstr>
      <vt:lpstr>La mia missione:  AIUTARE I GIOVANI A SVILUPPARSI: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Hristo Mavrovski</dc:title>
  <cp:lastModifiedBy>silvia marabese</cp:lastModifiedBy>
  <cp:revision>1</cp:revision>
  <dcterms:modified xsi:type="dcterms:W3CDTF">2018-09-19T09:12:53Z</dcterms:modified>
</cp:coreProperties>
</file>