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62"/>
  </p:notesMasterIdLst>
  <p:handoutMasterIdLst>
    <p:handoutMasterId r:id="rId63"/>
  </p:handoutMasterIdLst>
  <p:sldIdLst>
    <p:sldId id="333" r:id="rId2"/>
    <p:sldId id="329" r:id="rId3"/>
    <p:sldId id="336" r:id="rId4"/>
    <p:sldId id="351" r:id="rId5"/>
    <p:sldId id="352" r:id="rId6"/>
    <p:sldId id="353" r:id="rId7"/>
    <p:sldId id="354" r:id="rId8"/>
    <p:sldId id="369" r:id="rId9"/>
    <p:sldId id="371" r:id="rId10"/>
    <p:sldId id="372" r:id="rId11"/>
    <p:sldId id="370" r:id="rId12"/>
    <p:sldId id="373" r:id="rId13"/>
    <p:sldId id="356" r:id="rId14"/>
    <p:sldId id="409" r:id="rId15"/>
    <p:sldId id="377" r:id="rId16"/>
    <p:sldId id="357" r:id="rId17"/>
    <p:sldId id="376" r:id="rId18"/>
    <p:sldId id="398" r:id="rId19"/>
    <p:sldId id="380" r:id="rId20"/>
    <p:sldId id="390" r:id="rId21"/>
    <p:sldId id="407" r:id="rId22"/>
    <p:sldId id="391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92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93" r:id="rId40"/>
    <p:sldId id="394" r:id="rId41"/>
    <p:sldId id="414" r:id="rId42"/>
    <p:sldId id="408" r:id="rId43"/>
    <p:sldId id="395" r:id="rId44"/>
    <p:sldId id="400" r:id="rId45"/>
    <p:sldId id="396" r:id="rId46"/>
    <p:sldId id="397" r:id="rId47"/>
    <p:sldId id="415" r:id="rId48"/>
    <p:sldId id="402" r:id="rId49"/>
    <p:sldId id="412" r:id="rId50"/>
    <p:sldId id="413" r:id="rId51"/>
    <p:sldId id="406" r:id="rId52"/>
    <p:sldId id="411" r:id="rId53"/>
    <p:sldId id="399" r:id="rId54"/>
    <p:sldId id="416" r:id="rId55"/>
    <p:sldId id="403" r:id="rId56"/>
    <p:sldId id="401" r:id="rId57"/>
    <p:sldId id="405" r:id="rId58"/>
    <p:sldId id="404" r:id="rId59"/>
    <p:sldId id="417" r:id="rId60"/>
    <p:sldId id="326" r:id="rId61"/>
  </p:sldIdLst>
  <p:sldSz cx="9906000" cy="6858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B71"/>
    <a:srgbClr val="009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CDD"/>
          </a:solidFill>
        </a:fill>
      </a:tcStyle>
    </a:wholeTbl>
    <a:band2H>
      <a:tcTxStyle/>
      <a:tcStyle>
        <a:tcBdr/>
        <a:fill>
          <a:solidFill>
            <a:srgbClr val="E6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EE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E6EEE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6E6E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6E6E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CDD"/>
          </a:solidFill>
        </a:fill>
      </a:tcStyle>
    </a:wholeTbl>
    <a:band2H>
      <a:tcTxStyle/>
      <a:tcStyle>
        <a:tcBdr/>
        <a:fill>
          <a:solidFill>
            <a:srgbClr val="E6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E7CA"/>
          </a:solidFill>
        </a:fill>
      </a:tcStyle>
    </a:wholeTbl>
    <a:band2H>
      <a:tcTxStyle/>
      <a:tcStyle>
        <a:tcBdr/>
        <a:fill>
          <a:solidFill>
            <a:srgbClr val="FEF3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918" autoAdjust="0"/>
    <p:restoredTop sz="66465" autoAdjust="0"/>
  </p:normalViewPr>
  <p:slideViewPr>
    <p:cSldViewPr snapToGrid="0" snapToObjects="1">
      <p:cViewPr varScale="1">
        <p:scale>
          <a:sx n="80" d="100"/>
          <a:sy n="80" d="100"/>
        </p:scale>
        <p:origin x="184" y="92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-284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F887D-987F-2A43-B365-7D408005F7FF}" type="datetimeFigureOut">
              <a:rPr lang="it-IT" smtClean="0"/>
              <a:t>20/02/18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B2A3A-0E92-F045-8642-D0EC4DE104A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714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975323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Oppure Imprenditoria </a:t>
            </a:r>
            <a:r>
              <a:rPr lang="it-IT" dirty="0" err="1" smtClean="0"/>
              <a:t>Influencer</a:t>
            </a:r>
            <a:endParaRPr lang="it-IT" dirty="0" smtClean="0"/>
          </a:p>
          <a:p>
            <a:r>
              <a:rPr lang="it-IT" dirty="0" err="1" smtClean="0"/>
              <a:t>Cmq</a:t>
            </a:r>
            <a:r>
              <a:rPr lang="it-IT" dirty="0" smtClean="0"/>
              <a:t> in copertina ho deciso di mettere la cosa più preziosa che ho dopo la mia famiglia. Il canale YouTube.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5946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Sicuramente la mia grinta è stata messa a dura prova da questo contesto.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Questa è la foto dei citofoni di questi palazzi</a:t>
            </a:r>
            <a:r>
              <a:rPr lang="mr-IN" baseline="0" dirty="0" smtClean="0"/>
              <a:t>…</a:t>
            </a:r>
            <a:r>
              <a:rPr lang="it-IT" baseline="0" dirty="0" smtClean="0"/>
              <a:t> non si vede ma c’erano anche dei buchi li vicino sul muro, con dentro conficcati dei proiettili.</a:t>
            </a:r>
            <a:endParaRPr lang="it-IT" dirty="0" smtClean="0"/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961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Ecco</a:t>
            </a:r>
            <a:r>
              <a:rPr lang="en-US" dirty="0" smtClean="0"/>
              <a:t> </a:t>
            </a:r>
            <a:r>
              <a:rPr lang="en-US" dirty="0" err="1" smtClean="0"/>
              <a:t>dopo</a:t>
            </a:r>
            <a:r>
              <a:rPr lang="en-US" dirty="0" smtClean="0"/>
              <a:t> </a:t>
            </a:r>
            <a:r>
              <a:rPr lang="en-US" dirty="0" err="1" smtClean="0"/>
              <a:t>questa</a:t>
            </a:r>
            <a:r>
              <a:rPr lang="en-US" dirty="0" smtClean="0"/>
              <a:t> </a:t>
            </a:r>
            <a:r>
              <a:rPr lang="en-US" dirty="0" err="1" smtClean="0"/>
              <a:t>esperienza</a:t>
            </a:r>
            <a:r>
              <a:rPr lang="en-US" dirty="0" smtClean="0"/>
              <a:t> </a:t>
            </a:r>
            <a:r>
              <a:rPr lang="en-US" dirty="0" err="1" smtClean="0"/>
              <a:t>quello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ho </a:t>
            </a:r>
            <a:r>
              <a:rPr lang="en-US" dirty="0" err="1" smtClean="0"/>
              <a:t>capito</a:t>
            </a:r>
            <a:r>
              <a:rPr lang="en-US" dirty="0" smtClean="0"/>
              <a:t> sui cv </a:t>
            </a:r>
            <a:r>
              <a:rPr lang="en-US" dirty="0" smtClean="0">
                <a:sym typeface="Wingdings"/>
              </a:rPr>
              <a:t></a:t>
            </a:r>
          </a:p>
          <a:p>
            <a:r>
              <a:rPr lang="en-US" dirty="0" err="1" smtClean="0">
                <a:sym typeface="Wingdings"/>
              </a:rPr>
              <a:t>Scherzi</a:t>
            </a:r>
            <a:r>
              <a:rPr lang="en-US" dirty="0" smtClean="0">
                <a:sym typeface="Wingdings"/>
              </a:rPr>
              <a:t> a</a:t>
            </a:r>
            <a:r>
              <a:rPr lang="en-US" baseline="0" dirty="0" smtClean="0">
                <a:sym typeface="Wingdings"/>
              </a:rPr>
              <a:t> parte, </a:t>
            </a:r>
            <a:r>
              <a:rPr lang="en-US" baseline="0" dirty="0" err="1" smtClean="0">
                <a:sym typeface="Wingdings"/>
              </a:rPr>
              <a:t>sono</a:t>
            </a:r>
            <a:r>
              <a:rPr lang="en-US" baseline="0" dirty="0" smtClean="0">
                <a:sym typeface="Wingdings"/>
              </a:rPr>
              <a:t> molto </a:t>
            </a:r>
            <a:r>
              <a:rPr lang="en-US" baseline="0" dirty="0" err="1" smtClean="0">
                <a:sym typeface="Wingdings"/>
              </a:rPr>
              <a:t>grato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ai</a:t>
            </a:r>
            <a:r>
              <a:rPr lang="en-US" baseline="0" dirty="0" smtClean="0">
                <a:sym typeface="Wingdings"/>
              </a:rPr>
              <a:t> rom, ho </a:t>
            </a:r>
            <a:r>
              <a:rPr lang="en-US" baseline="0" dirty="0" err="1" smtClean="0">
                <a:sym typeface="Wingdings"/>
              </a:rPr>
              <a:t>imparato</a:t>
            </a:r>
            <a:r>
              <a:rPr lang="en-US" baseline="0" dirty="0" smtClean="0">
                <a:sym typeface="Wingdings"/>
              </a:rPr>
              <a:t> un </a:t>
            </a:r>
            <a:r>
              <a:rPr lang="en-US" baseline="0" dirty="0" err="1" smtClean="0">
                <a:sym typeface="Wingdings"/>
              </a:rPr>
              <a:t>sacco</a:t>
            </a:r>
            <a:r>
              <a:rPr lang="en-US" baseline="0" dirty="0" smtClean="0">
                <a:sym typeface="Wingdings"/>
              </a:rPr>
              <a:t> di </a:t>
            </a:r>
            <a:r>
              <a:rPr lang="en-US" baseline="0" dirty="0" err="1" smtClean="0">
                <a:sym typeface="Wingdings"/>
              </a:rPr>
              <a:t>cose</a:t>
            </a:r>
            <a:r>
              <a:rPr lang="en-US" baseline="0" dirty="0" smtClean="0">
                <a:sym typeface="Wingdings"/>
              </a:rPr>
              <a:t>. Ma non </a:t>
            </a:r>
            <a:r>
              <a:rPr lang="en-US" baseline="0" dirty="0" err="1" smtClean="0">
                <a:sym typeface="Wingdings"/>
              </a:rPr>
              <a:t>volevo</a:t>
            </a:r>
            <a:r>
              <a:rPr lang="en-US" baseline="0" dirty="0" smtClean="0">
                <a:sym typeface="Wingdings"/>
              </a:rPr>
              <a:t> fare </a:t>
            </a:r>
            <a:r>
              <a:rPr lang="en-US" baseline="0" dirty="0" err="1" smtClean="0">
                <a:sym typeface="Wingdings"/>
              </a:rPr>
              <a:t>quello</a:t>
            </a:r>
            <a:r>
              <a:rPr lang="en-US" baseline="0" dirty="0" smtClean="0">
                <a:sym typeface="Wingdings"/>
              </a:rPr>
              <a:t> e </a:t>
            </a:r>
            <a:r>
              <a:rPr lang="en-US" baseline="0" dirty="0" err="1" smtClean="0">
                <a:sym typeface="Wingdings"/>
              </a:rPr>
              <a:t>sentivo</a:t>
            </a:r>
            <a:r>
              <a:rPr lang="en-US" baseline="0" dirty="0" smtClean="0">
                <a:sym typeface="Wingdings"/>
              </a:rPr>
              <a:t> di </a:t>
            </a:r>
            <a:r>
              <a:rPr lang="en-US" baseline="0" dirty="0" err="1" smtClean="0">
                <a:sym typeface="Wingdings"/>
              </a:rPr>
              <a:t>avere</a:t>
            </a:r>
            <a:r>
              <a:rPr lang="en-US" baseline="0" dirty="0" smtClean="0">
                <a:sym typeface="Wingdings"/>
              </a:rPr>
              <a:t> un </a:t>
            </a:r>
            <a:r>
              <a:rPr lang="en-US" baseline="0" dirty="0" err="1" smtClean="0">
                <a:sym typeface="Wingdings"/>
              </a:rPr>
              <a:t>potenziale</a:t>
            </a:r>
            <a:r>
              <a:rPr lang="en-US" baseline="0" dirty="0" smtClean="0">
                <a:sym typeface="Wingdings"/>
              </a:rPr>
              <a:t> molto </a:t>
            </a:r>
            <a:r>
              <a:rPr lang="en-US" baseline="0" dirty="0" err="1" smtClean="0">
                <a:sym typeface="Wingdings"/>
              </a:rPr>
              <a:t>maggiore</a:t>
            </a:r>
            <a:r>
              <a:rPr lang="en-US" baseline="0" dirty="0" smtClean="0">
                <a:sym typeface="Wingdings"/>
              </a:rPr>
              <a:t>. </a:t>
            </a:r>
            <a:r>
              <a:rPr lang="en-US" baseline="0" dirty="0" err="1" smtClean="0">
                <a:sym typeface="Wingdings"/>
              </a:rPr>
              <a:t>Volevo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arrivare</a:t>
            </a:r>
            <a:r>
              <a:rPr lang="en-US" baseline="0" dirty="0" smtClean="0">
                <a:sym typeface="Wingdings"/>
              </a:rPr>
              <a:t> a </a:t>
            </a:r>
            <a:r>
              <a:rPr lang="en-US" baseline="0" dirty="0" err="1" smtClean="0">
                <a:sym typeface="Wingdings"/>
              </a:rPr>
              <a:t>più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gente</a:t>
            </a:r>
            <a:r>
              <a:rPr lang="en-US" baseline="0" dirty="0" smtClean="0">
                <a:sym typeface="Wingdings"/>
              </a:rPr>
              <a:t>, non a </a:t>
            </a:r>
            <a:r>
              <a:rPr lang="en-US" baseline="0" dirty="0" err="1" smtClean="0">
                <a:sym typeface="Wingdings"/>
              </a:rPr>
              <a:t>pochi</a:t>
            </a:r>
            <a:r>
              <a:rPr lang="en-US" baseline="0" dirty="0" smtClean="0">
                <a:sym typeface="Wingdings"/>
              </a:rPr>
              <a:t>.</a:t>
            </a:r>
            <a:endParaRPr lang="en-US" dirty="0" smtClean="0"/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081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sonobuttato</a:t>
            </a:r>
            <a:r>
              <a:rPr lang="en-US" baseline="0" dirty="0" smtClean="0"/>
              <a:t> sui video, </a:t>
            </a:r>
            <a:r>
              <a:rPr lang="en-US" baseline="0" dirty="0" err="1" smtClean="0"/>
              <a:t>anche</a:t>
            </a:r>
            <a:r>
              <a:rPr lang="en-US" baseline="0" dirty="0" smtClean="0"/>
              <a:t> grazie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consigli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mentori</a:t>
            </a:r>
            <a:r>
              <a:rPr lang="en-US" baseline="0" dirty="0" smtClean="0"/>
              <a:t>, come </a:t>
            </a:r>
            <a:r>
              <a:rPr lang="en-US" baseline="0" dirty="0" err="1" smtClean="0"/>
              <a:t>maroc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montemagno</a:t>
            </a:r>
            <a:endParaRPr lang="en-US" dirty="0" smtClean="0"/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5167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Avevo paura all’inizio.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La gente non capiva, e sinceramente non capivo nemmeno io se era giusto o no quello che facevo.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Inserire le mie </a:t>
            </a:r>
            <a:r>
              <a:rPr lang="it-IT" baseline="0" dirty="0" err="1" smtClean="0"/>
              <a:t>fruystrazioni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dellìepoca</a:t>
            </a:r>
            <a:r>
              <a:rPr lang="it-IT" baseline="0" dirty="0" smtClean="0"/>
              <a:t>? Cosa mi diceva la gente? Che ero uno sfigato? Che avevo paura? Che mi tremavano le mani e la voce? Che facevo dei video tremendi?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Ero francamente confuso, Montemagno mi diceva: ragiona a lungo termine, cosa succede se tra 5 anni diventi lo psicologo più famoso d’Italia grazie ai video che seminerai in rete?</a:t>
            </a:r>
          </a:p>
        </p:txBody>
      </p:sp>
    </p:spTree>
    <p:extLst>
      <p:ext uri="{BB962C8B-B14F-4D97-AF65-F5344CB8AC3E}">
        <p14:creationId xmlns:p14="http://schemas.microsoft.com/office/powerpoint/2010/main" val="52463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it-IT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Prima volevo più pazienti e ho iniziato a fare la bussola,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Poi mi sono reso conto che avevo bisogno di più autorevolezza, non avevo nemmeno la barba, e ho iniziato a fare le interviste ai top player del settore.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Poi volevo fare qualcosa per la professione e sono diventato vicepresidente </a:t>
            </a:r>
            <a:r>
              <a:rPr lang="it-IT" baseline="0" dirty="0" err="1" smtClean="0"/>
              <a:t>Opl</a:t>
            </a:r>
            <a:r>
              <a:rPr lang="it-IT" baseline="0" dirty="0" smtClean="0"/>
              <a:t> a suon di video utili ai colleghi;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Poi ho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0059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Vedevo che questa strategia funzionava e mi permetteva di essere un libero professionista che lavorava tanto.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Poi </a:t>
            </a:r>
            <a:r>
              <a:rPr lang="it-IT" baseline="0" dirty="0" smtClean="0"/>
              <a:t>però è successo qualcosa, che mi ha fatto capire il potere che avevo tra le </a:t>
            </a:r>
            <a:r>
              <a:rPr lang="it-IT" baseline="0" dirty="0" smtClean="0"/>
              <a:t>mani, che era molto superiore a una normale p. iva.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Mi hanno iniziato a contattare delle aziende, erano interessate al mio canale comunicativo, più forte di quello di grandi multinazionali che da anni operavano sul mercato.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1 video alla volta ho costruito il mio esercito, il mio </a:t>
            </a:r>
            <a:r>
              <a:rPr lang="it-IT" baseline="0" dirty="0" err="1" smtClean="0"/>
              <a:t>colosseo</a:t>
            </a:r>
            <a:r>
              <a:rPr lang="it-IT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44004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38534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Ma va bene ma tutto questo digitale intangibile, poi, come lo monetizzi?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Questi alcuni esempi, e per gestire tutto questo ho creato la SRL 6 mesi fa, e il fil </a:t>
            </a:r>
            <a:r>
              <a:rPr lang="it-IT" baseline="0" dirty="0" err="1" smtClean="0"/>
              <a:t>rouge</a:t>
            </a:r>
            <a:r>
              <a:rPr lang="it-IT" baseline="0" dirty="0" smtClean="0"/>
              <a:t> è quello di creare contenuti psicologici da mettere online.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Attenzione: ci ho messo tempo. All’inizio devi crederci e andare avanti, per il piacere di dare agli altri, senza aspettare nulla in cambio.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Non cambierei i miei video con la </a:t>
            </a:r>
            <a:r>
              <a:rPr lang="it-IT" baseline="0" dirty="0" err="1" smtClean="0"/>
              <a:t>lamborghini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condello</a:t>
            </a:r>
            <a:r>
              <a:rPr lang="it-IT" baseline="0" dirty="0" smtClean="0"/>
              <a:t>. Per me sono un punto di prestigio che mi differenzia da tutti: nessuno psicologo in Italia ha 500 video su YT, ma di imprenditori con la Lamborghini ce ne sono diversi</a:t>
            </a:r>
          </a:p>
        </p:txBody>
      </p:sp>
    </p:spTree>
    <p:extLst>
      <p:ext uri="{BB962C8B-B14F-4D97-AF65-F5344CB8AC3E}">
        <p14:creationId xmlns:p14="http://schemas.microsoft.com/office/powerpoint/2010/main" val="357865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Ultima arrivata la mia rubrica su rai2, iniziata settimana scorsa </a:t>
            </a:r>
          </a:p>
        </p:txBody>
      </p:sp>
    </p:spTree>
    <p:extLst>
      <p:ext uri="{BB962C8B-B14F-4D97-AF65-F5344CB8AC3E}">
        <p14:creationId xmlns:p14="http://schemas.microsoft.com/office/powerpoint/2010/main" val="357865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1200" baseline="0" dirty="0" smtClean="0"/>
              <a:t>Professionista più preparato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it-IT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Relazioni importanti e strategiche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1200" baseline="0" dirty="0" smtClean="0"/>
              <a:t>Una persona migliore, più capace di parlare in pubblico e usare le strategie e strumenti dei </a:t>
            </a:r>
            <a:r>
              <a:rPr lang="it-IT" sz="1200" baseline="0" dirty="0" smtClean="0"/>
              <a:t>social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it-IT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Facendo video/contenuti online diventi una persona migliore e quindi un professionista migliore e fai vincere tutti: tu che migliori, il tuo business che prospera, chi guarda i video che gratuitamente impara.</a:t>
            </a:r>
            <a:endParaRPr lang="en-GB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it-IT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161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Foto mia a 18 anni che suono la chitarra. A scuola non ero proprio un genio (ne in 21 giorni ne in 21 anni) e suonavo la chitarra. Un giorno arriva Fastweb a Milano, lo prendo subito e creo il mio primo sito “Accordi e spartiti”.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5946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Questa</a:t>
            </a:r>
            <a:r>
              <a:rPr lang="it-IT" baseline="0" dirty="0" smtClean="0"/>
              <a:t> è un’altra riflessione: non mi interessa possedere le cose, una automobile, un ufficio, una sede di rappresentanza.</a:t>
            </a:r>
          </a:p>
          <a:p>
            <a:r>
              <a:rPr lang="it-IT" baseline="0" dirty="0" smtClean="0"/>
              <a:t>E’ molto più </a:t>
            </a:r>
            <a:r>
              <a:rPr lang="it-IT" baseline="0" dirty="0" err="1" smtClean="0"/>
              <a:t>importnte</a:t>
            </a:r>
            <a:r>
              <a:rPr lang="it-IT" baseline="0" dirty="0" smtClean="0"/>
              <a:t> per me avere accesso alla fiducia di 100.000 persone, a potere ascoltare i loro bisogni, a poterli interrogare con dei sondaggi, potere creare una relazione a distanza con 100.000 persone che io non conosco ma che conoscono me.</a:t>
            </a:r>
          </a:p>
          <a:p>
            <a:endParaRPr lang="it-IT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91617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Non </a:t>
            </a:r>
            <a:r>
              <a:rPr lang="it-IT" baseline="0" dirty="0" smtClean="0"/>
              <a:t>cambierei i miei video con la </a:t>
            </a:r>
            <a:r>
              <a:rPr lang="it-IT" baseline="0" dirty="0" err="1" smtClean="0"/>
              <a:t>lamborghini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condello</a:t>
            </a:r>
            <a:r>
              <a:rPr lang="it-IT" baseline="0" dirty="0" smtClean="0"/>
              <a:t>. Per me sono un punto di prestigio che mi differenzia da tutti: nessuno psicologo in Italia ha 500 video su YT, ma di imprenditori con la Lamborghini ce ne sono </a:t>
            </a:r>
            <a:r>
              <a:rPr lang="it-IT" baseline="0" dirty="0" smtClean="0"/>
              <a:t>diversi.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Io ho una panda usata, anzi in realtà la usa mia moglie, perché mi muovo in scooter.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Non mi interessa l’ufficio di </a:t>
            </a:r>
            <a:r>
              <a:rPr lang="it-IT" baseline="0" dirty="0" err="1" smtClean="0"/>
              <a:t>raprpesentanza</a:t>
            </a:r>
            <a:r>
              <a:rPr lang="it-IT" baseline="0" dirty="0" smtClean="0"/>
              <a:t>, ma sto trattando con una realtà che mi dia lo spazio gratis in cambio di alcuni video fatti in co-</a:t>
            </a:r>
            <a:r>
              <a:rPr lang="it-IT" baseline="0" dirty="0" err="1" smtClean="0"/>
              <a:t>branding</a:t>
            </a:r>
            <a:r>
              <a:rPr lang="it-IT" baseline="0" dirty="0" smtClean="0"/>
              <a:t> con 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Ho 500 commerciali instancabili che lavorano 24/24, 7/7 e intercettano persone interessate a me e parlano loro di chi sono, con quanta passione e competenza svolgo il mio lavoro, e li educano, e li aiutano a risolvere già così gratis e senza impegno </a:t>
            </a:r>
            <a:r>
              <a:rPr lang="it-IT" baseline="0" dirty="0" err="1" smtClean="0"/>
              <a:t>pate</a:t>
            </a:r>
            <a:r>
              <a:rPr lang="it-IT" baseline="0" dirty="0" smtClean="0"/>
              <a:t> dei loro problemi. Questa cosa non ha valore.</a:t>
            </a:r>
            <a:endParaRPr lang="it-IT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67087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baseline="0" dirty="0" smtClean="0"/>
              <a:t>Cerchiamo di capire meglio il perché mettendo a fuoco alcune caratteristiche del contesto in cui ci stiamo muovendo oggi.</a:t>
            </a:r>
            <a:endParaRPr lang="it-IT" b="1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5167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Allora adesso vorrei però vedere un attimo il contesto nel quale ci stiamo muovendo, per poi darvi alcuni spunti utili di quanto ho capito e che possano tornare utili anche a voi.</a:t>
            </a:r>
          </a:p>
          <a:p>
            <a:r>
              <a:rPr lang="it-IT" dirty="0" smtClean="0"/>
              <a:t>3 sono </a:t>
            </a:r>
            <a:r>
              <a:rPr lang="mr-IN" dirty="0" smtClean="0"/>
              <a:t>–</a:t>
            </a:r>
            <a:r>
              <a:rPr lang="it-IT" baseline="0" dirty="0" smtClean="0"/>
              <a:t> tra le molte </a:t>
            </a:r>
            <a:r>
              <a:rPr lang="mr-IN" baseline="0" dirty="0" smtClean="0"/>
              <a:t>–</a:t>
            </a:r>
            <a:r>
              <a:rPr lang="it-IT" baseline="0" dirty="0" smtClean="0"/>
              <a:t> le caratteristiche che credo più importanti condividere con voi oggi. La prima è che rispetto al passato oggi tutto va più veloce.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7244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it-IT" i="1" dirty="0" smtClean="0">
                <a:ea typeface="ＭＳ Ｐゴシック"/>
              </a:rPr>
              <a:t>Dato da sottolineare:</a:t>
            </a:r>
          </a:p>
          <a:p>
            <a:pPr defTabSz="457200" eaLnBrk="1" hangingPunct="1">
              <a:spcBef>
                <a:spcPct val="0"/>
              </a:spcBef>
            </a:pPr>
            <a:r>
              <a:rPr lang="it-IT" i="1" dirty="0" smtClean="0">
                <a:ea typeface="ＭＳ Ｐゴシック"/>
              </a:rPr>
              <a:t>Gli anni per raggiungere 50 milioni di utenti: Radio (38 anni), TV (13 anni), Internet (4 anni), iPod (3 anni).</a:t>
            </a:r>
          </a:p>
          <a:p>
            <a:pPr defTabSz="457200" eaLnBrk="1" hangingPunct="1">
              <a:spcBef>
                <a:spcPct val="0"/>
              </a:spcBef>
            </a:pPr>
            <a:r>
              <a:rPr lang="it-IT" i="1" dirty="0" smtClean="0">
                <a:ea typeface="ＭＳ Ｐゴシック"/>
              </a:rPr>
              <a:t>UN VIDEO CARICATO OGGI SU FB, Può RAGGIUGNERE 50MILIONI DI PERSONE IN POCHISSIMO TEMPO</a:t>
            </a:r>
            <a:r>
              <a:rPr lang="mr-IN" i="1" dirty="0" smtClean="0">
                <a:ea typeface="ＭＳ Ｐゴシック"/>
              </a:rPr>
              <a:t>…</a:t>
            </a:r>
            <a:r>
              <a:rPr lang="it-IT" i="1" dirty="0" smtClean="0">
                <a:ea typeface="ＭＳ Ｐゴシック"/>
              </a:rPr>
              <a:t> ANCHE SE</a:t>
            </a:r>
            <a:r>
              <a:rPr lang="it-IT" i="1" baseline="0" dirty="0" smtClean="0">
                <a:ea typeface="ＭＳ Ｐゴシック"/>
              </a:rPr>
              <a:t> POI NON SE NE RICORDA Più NESSUNO! (e mi riaggancio </a:t>
            </a:r>
            <a:r>
              <a:rPr lang="it-IT" i="1" baseline="0" dirty="0" err="1" smtClean="0">
                <a:ea typeface="ＭＳ Ｐゴシック"/>
              </a:rPr>
              <a:t>lla</a:t>
            </a:r>
            <a:r>
              <a:rPr lang="it-IT" i="1" baseline="0" dirty="0" smtClean="0">
                <a:ea typeface="ＭＳ Ｐゴシック"/>
              </a:rPr>
              <a:t> questione della domande iniziale: chi si ricorda cosa ha visto su </a:t>
            </a:r>
            <a:r>
              <a:rPr lang="it-IT" i="1" baseline="0" dirty="0" err="1" smtClean="0">
                <a:ea typeface="ＭＳ Ｐゴシック"/>
              </a:rPr>
              <a:t>facebook</a:t>
            </a:r>
            <a:r>
              <a:rPr lang="it-IT" i="1" baseline="0" dirty="0" smtClean="0">
                <a:ea typeface="ＭＳ Ｐゴシック"/>
              </a:rPr>
              <a:t> ieri?)</a:t>
            </a:r>
            <a:endParaRPr lang="it-IT" i="1" dirty="0" smtClean="0">
              <a:ea typeface="ＭＳ Ｐゴシック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268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9748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597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0569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it-IT" baseline="0" dirty="0" smtClean="0">
                <a:ea typeface="ＭＳ Ｐゴシック"/>
              </a:rPr>
              <a:t>Quanti di voi guardano la </a:t>
            </a:r>
            <a:r>
              <a:rPr lang="it-IT" baseline="0" dirty="0" err="1" smtClean="0">
                <a:ea typeface="ＭＳ Ｐゴシック"/>
              </a:rPr>
              <a:t>publicità</a:t>
            </a:r>
            <a:r>
              <a:rPr lang="it-IT" baseline="0" dirty="0" smtClean="0">
                <a:ea typeface="ＭＳ Ｐゴシック"/>
              </a:rPr>
              <a:t> in tv?</a:t>
            </a:r>
          </a:p>
          <a:p>
            <a:pPr defTabSz="457200" eaLnBrk="1" hangingPunct="1">
              <a:spcBef>
                <a:spcPct val="0"/>
              </a:spcBef>
            </a:pPr>
            <a:r>
              <a:rPr lang="it-IT" baseline="0" dirty="0" smtClean="0">
                <a:ea typeface="ＭＳ Ｐゴシック"/>
              </a:rPr>
              <a:t>Quanti di voi se c’è pubblicità in tv vanno su </a:t>
            </a:r>
            <a:r>
              <a:rPr lang="it-IT" baseline="0" dirty="0" err="1" smtClean="0">
                <a:ea typeface="ＭＳ Ｐゴシック"/>
              </a:rPr>
              <a:t>facebook</a:t>
            </a:r>
            <a:r>
              <a:rPr lang="it-IT" baseline="0" dirty="0" smtClean="0">
                <a:ea typeface="ＭＳ Ｐゴシック"/>
              </a:rPr>
              <a:t>?</a:t>
            </a:r>
          </a:p>
          <a:p>
            <a:pPr defTabSz="457200" eaLnBrk="1" hangingPunct="1">
              <a:spcBef>
                <a:spcPct val="0"/>
              </a:spcBef>
            </a:pPr>
            <a:r>
              <a:rPr lang="it-IT" baseline="0" dirty="0" smtClean="0">
                <a:ea typeface="ＭＳ Ｐゴシック"/>
              </a:rPr>
              <a:t>L’attenzione è sui social, sempre di più.</a:t>
            </a:r>
          </a:p>
          <a:p>
            <a:pPr defTabSz="457200" eaLnBrk="1" hangingPunct="1">
              <a:spcBef>
                <a:spcPct val="0"/>
              </a:spcBef>
            </a:pPr>
            <a:r>
              <a:rPr lang="it-IT" baseline="0" dirty="0" smtClean="0">
                <a:ea typeface="ＭＳ Ｐゴシック"/>
              </a:rPr>
              <a:t>I </a:t>
            </a:r>
            <a:r>
              <a:rPr lang="it-IT" baseline="0" dirty="0" err="1" smtClean="0">
                <a:ea typeface="ＭＳ Ｐゴシック"/>
              </a:rPr>
              <a:t>dìbudget</a:t>
            </a:r>
            <a:r>
              <a:rPr lang="it-IT" baseline="0" dirty="0" smtClean="0">
                <a:ea typeface="ＭＳ Ｐゴシック"/>
              </a:rPr>
              <a:t> pubblicitari si spostano dalla tv agli </a:t>
            </a:r>
            <a:r>
              <a:rPr lang="it-IT" baseline="0" dirty="0" err="1" smtClean="0">
                <a:ea typeface="ＭＳ Ｐゴシック"/>
              </a:rPr>
              <a:t>influencer</a:t>
            </a:r>
            <a:r>
              <a:rPr lang="it-IT" baseline="0" dirty="0" smtClean="0">
                <a:ea typeface="ＭＳ Ｐゴシック"/>
              </a:rPr>
              <a:t>, dai cartelloni del tram agli </a:t>
            </a:r>
            <a:r>
              <a:rPr lang="it-IT" baseline="0" dirty="0" err="1" smtClean="0">
                <a:ea typeface="ＭＳ Ｐゴシック"/>
              </a:rPr>
              <a:t>adv</a:t>
            </a:r>
            <a:r>
              <a:rPr lang="it-IT" baseline="0" dirty="0" smtClean="0">
                <a:ea typeface="ＭＳ Ｐゴシック"/>
              </a:rPr>
              <a:t> online</a:t>
            </a:r>
            <a:endParaRPr lang="it-IT" dirty="0" smtClean="0">
              <a:ea typeface="ＭＳ Ｐゴシック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94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 questi dati, questi trend, non sono solo</a:t>
            </a:r>
            <a:r>
              <a:rPr lang="it-IT" baseline="0" dirty="0" smtClean="0"/>
              <a:t> numeri, ma hanno risvolti pratici sulla vita, soprattutto dei bambini (ma non solo)</a:t>
            </a:r>
          </a:p>
          <a:p>
            <a:r>
              <a:rPr lang="it-IT" baseline="0" dirty="0" smtClean="0"/>
              <a:t>Ad esempio, vi faccio questa </a:t>
            </a:r>
            <a:r>
              <a:rPr lang="it-IT" baseline="0" dirty="0" err="1" smtClean="0"/>
              <a:t>domadna</a:t>
            </a:r>
            <a:r>
              <a:rPr lang="mr-IN" baseline="0" dirty="0" smtClean="0"/>
              <a:t>…</a:t>
            </a:r>
            <a:r>
              <a:rPr lang="it-IT" baseline="0" dirty="0" smtClean="0"/>
              <a:t>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75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4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Dove va a finire il gusto? </a:t>
            </a:r>
          </a:p>
          <a:p>
            <a:r>
              <a:rPr lang="it-IT" dirty="0" smtClean="0"/>
              <a:t>Mangia una banana tappandoti il naso, vedi che non senti il sapore…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726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</a:t>
            </a:r>
            <a:r>
              <a:rPr lang="it-IT" baseline="0" dirty="0" smtClean="0"/>
              <a:t> rapporto che ho con la tecnologia varia da come la utilizzo.</a:t>
            </a:r>
          </a:p>
          <a:p>
            <a:r>
              <a:rPr lang="it-IT" baseline="0" dirty="0" smtClean="0"/>
              <a:t>Stesso discorso che per il bastone.</a:t>
            </a:r>
          </a:p>
          <a:p>
            <a:r>
              <a:rPr lang="it-IT" baseline="0" dirty="0" smtClean="0"/>
              <a:t>Il confine è più ampio se uso sempre il bastone e lo stringo saldo nella mano.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Internet,</a:t>
            </a:r>
            <a:r>
              <a:rPr lang="it-IT" baseline="0" dirty="0" smtClean="0"/>
              <a:t> la rete, le nuove tecnologie sono parte integrante di noi, alla stregua dei 5 sensi fondamentali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726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l’avvento di queste comunità online abbia creato effetti concreti sul modo </a:t>
            </a:r>
            <a:r>
              <a:rPr lang="it-IT" dirty="0" err="1" smtClean="0"/>
              <a:t>disentire</a:t>
            </a:r>
            <a:r>
              <a:rPr lang="it-IT" dirty="0" smtClean="0"/>
              <a:t> e di pensare degli utenti, che finiscono per modificare le loro pratiche di interazione sociale usuali.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1409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Ed</a:t>
            </a:r>
            <a:r>
              <a:rPr lang="it-IT" baseline="0" dirty="0" smtClean="0"/>
              <a:t> ecco che allora l</a:t>
            </a:r>
            <a:r>
              <a:rPr lang="it-IT" dirty="0" smtClean="0"/>
              <a:t>e nuove tecnologie in questo </a:t>
            </a:r>
            <a:r>
              <a:rPr lang="it-IT" dirty="0" err="1" smtClean="0"/>
              <a:t>convtesto</a:t>
            </a:r>
            <a:r>
              <a:rPr lang="it-IT" dirty="0" smtClean="0"/>
              <a:t> con questi tre fattori specifici di</a:t>
            </a:r>
            <a:r>
              <a:rPr lang="it-IT" baseline="0" dirty="0" smtClean="0"/>
              <a:t> cui abbiamo parlato e con questi primi dati che ci arrivano dai nativi digitali, rischiano di essere pericolose soprattutto e in primis per i bambini.</a:t>
            </a:r>
          </a:p>
          <a:p>
            <a:r>
              <a:rPr lang="it-IT" baseline="0" dirty="0" smtClean="0"/>
              <a:t>Occorre </a:t>
            </a:r>
            <a:r>
              <a:rPr lang="it-IT" baseline="0" dirty="0" err="1" smtClean="0"/>
              <a:t>rispttare</a:t>
            </a:r>
            <a:r>
              <a:rPr lang="it-IT" baseline="0" dirty="0" smtClean="0"/>
              <a:t> le istruzioni per l’uso, sicuramente (</a:t>
            </a:r>
            <a:r>
              <a:rPr lang="it-IT" baseline="0" dirty="0" err="1" smtClean="0"/>
              <a:t>facebook</a:t>
            </a:r>
            <a:r>
              <a:rPr lang="it-IT" baseline="0" dirty="0" smtClean="0"/>
              <a:t> vietato a minori di 13 anni: un motivo ci sarà).</a:t>
            </a:r>
          </a:p>
          <a:p>
            <a:endParaRPr lang="it-IT" dirty="0" smtClean="0"/>
          </a:p>
          <a:p>
            <a:r>
              <a:rPr lang="it-IT" dirty="0" smtClean="0"/>
              <a:t>Sì perché i rischi ci sono,</a:t>
            </a:r>
            <a:r>
              <a:rPr lang="it-IT" baseline="0" dirty="0" smtClean="0"/>
              <a:t> e dobbiamo prima comprenderli noi e poi cercare di spiegarli ai ragazzi.</a:t>
            </a:r>
            <a:endParaRPr lang="it-IT" dirty="0" smtClean="0"/>
          </a:p>
          <a:p>
            <a:r>
              <a:rPr lang="it-IT" dirty="0" smtClean="0"/>
              <a:t>Uno è che questi strumenti siano troppo potenti per dei bambini. Quali conseguenze?</a:t>
            </a:r>
          </a:p>
          <a:p>
            <a:r>
              <a:rPr lang="it-IT" dirty="0" smtClean="0"/>
              <a:t>Un tempo ci si preoccupava se fosse opportuno o meno dare un </a:t>
            </a:r>
            <a:r>
              <a:rPr lang="it-IT" dirty="0" err="1" smtClean="0"/>
              <a:t>cell</a:t>
            </a:r>
            <a:r>
              <a:rPr lang="it-IT" dirty="0" smtClean="0"/>
              <a:t> a un </a:t>
            </a:r>
            <a:r>
              <a:rPr lang="it-IT" dirty="0" err="1" smtClean="0"/>
              <a:t>bambuno</a:t>
            </a:r>
            <a:r>
              <a:rPr lang="it-IT" dirty="0" smtClean="0"/>
              <a:t> al  liceo.</a:t>
            </a:r>
          </a:p>
          <a:p>
            <a:r>
              <a:rPr lang="it-IT" dirty="0" smtClean="0"/>
              <a:t>Il problema o </a:t>
            </a:r>
            <a:r>
              <a:rPr lang="it-IT" dirty="0" err="1" smtClean="0"/>
              <a:t>ggi</a:t>
            </a:r>
            <a:r>
              <a:rPr lang="it-IT" dirty="0" smtClean="0"/>
              <a:t> è che il </a:t>
            </a:r>
            <a:r>
              <a:rPr lang="it-IT" dirty="0" err="1" smtClean="0"/>
              <a:t>cell</a:t>
            </a:r>
            <a:r>
              <a:rPr lang="it-IT" dirty="0" smtClean="0"/>
              <a:t> serve</a:t>
            </a:r>
            <a:r>
              <a:rPr lang="it-IT" baseline="0" dirty="0" smtClean="0"/>
              <a:t> a tutto </a:t>
            </a:r>
            <a:r>
              <a:rPr lang="it-IT" baseline="0" dirty="0" err="1" smtClean="0"/>
              <a:t>fuoriche</a:t>
            </a:r>
            <a:r>
              <a:rPr lang="it-IT" baseline="0" dirty="0" smtClean="0"/>
              <a:t> a telefonare, e in due click vanno su siti che ad esempio non sono pronti per vedere. Si fanno idee </a:t>
            </a:r>
            <a:r>
              <a:rPr lang="it-IT" baseline="0" dirty="0" err="1" smtClean="0"/>
              <a:t>fuorivianti</a:t>
            </a:r>
            <a:r>
              <a:rPr lang="it-IT" baseline="0" dirty="0" smtClean="0"/>
              <a:t> .</a:t>
            </a:r>
          </a:p>
          <a:p>
            <a:r>
              <a:rPr lang="it-IT" baseline="0" dirty="0" smtClean="0"/>
              <a:t>(esempio gita scolastica)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0302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Esempio della fotografia in gita </a:t>
            </a:r>
            <a:r>
              <a:rPr lang="it-IT" baseline="0" dirty="0" err="1" smtClean="0"/>
              <a:t>scoalstica</a:t>
            </a:r>
            <a:r>
              <a:rPr lang="it-IT" baseline="0" dirty="0" smtClean="0"/>
              <a:t> e della diffusione virale della foto.</a:t>
            </a:r>
          </a:p>
          <a:p>
            <a:r>
              <a:rPr lang="it-IT" dirty="0" smtClean="0"/>
              <a:t>Prima fai, poi ci rifletti</a:t>
            </a:r>
          </a:p>
        </p:txBody>
      </p:sp>
    </p:spTree>
    <p:extLst>
      <p:ext uri="{BB962C8B-B14F-4D97-AF65-F5344CB8AC3E}">
        <p14:creationId xmlns:p14="http://schemas.microsoft.com/office/powerpoint/2010/main" val="1526880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tecnologie sono così potenti che siamo</a:t>
            </a:r>
            <a:r>
              <a:rPr lang="it-IT" baseline="0" dirty="0" smtClean="0"/>
              <a:t> spinti ad agire invece che a riflettere. Prima facciamo e poi ci pensiamo su. 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604681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l’avvento di queste comunità online abbia creato effetti concreti sul modo </a:t>
            </a:r>
            <a:r>
              <a:rPr lang="it-IT" dirty="0" err="1" smtClean="0"/>
              <a:t>disentire</a:t>
            </a:r>
            <a:r>
              <a:rPr lang="it-IT" dirty="0" smtClean="0"/>
              <a:t> e di pensare degli utenti, che finiscono per modificare le loro pratiche di interazione sociale usuali.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6229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Aggiungerei le riflessioni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galimberti</a:t>
            </a:r>
            <a:r>
              <a:rPr lang="it-IT" baseline="0" dirty="0" smtClean="0"/>
              <a:t> sui tempi di maturazione interiore che ognuno di noi ha e che le tecnologie non rispettano sempre.</a:t>
            </a:r>
          </a:p>
          <a:p>
            <a:r>
              <a:rPr lang="it-IT" baseline="0" dirty="0" smtClean="0"/>
              <a:t>Spesso abbiamo bisogno di tempo.</a:t>
            </a:r>
          </a:p>
          <a:p>
            <a:endParaRPr lang="it-IT" baseline="0" dirty="0" smtClean="0"/>
          </a:p>
          <a:p>
            <a:r>
              <a:rPr lang="it-IT" baseline="0" dirty="0" smtClean="0"/>
              <a:t>NON SOLO I BAMBINI, ANCHE NOI ADULTI ABBIAMO BISOGNO DI SILENZIO, DI ATTESA, DI TEMPO PER ANNOIARCI, PER RIFLETTERE, PER CAPIRE, PER CRESCERE. Altrimenti le nostre aspettative vengono distorte. </a:t>
            </a:r>
          </a:p>
        </p:txBody>
      </p:sp>
    </p:spTree>
    <p:extLst>
      <p:ext uri="{BB962C8B-B14F-4D97-AF65-F5344CB8AC3E}">
        <p14:creationId xmlns:p14="http://schemas.microsoft.com/office/powerpoint/2010/main" val="548577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Le tecnologie ci </a:t>
            </a:r>
            <a:r>
              <a:rPr lang="it-IT" baseline="0" dirty="0" err="1" smtClean="0"/>
              <a:t>abiutano</a:t>
            </a:r>
            <a:r>
              <a:rPr lang="it-IT" baseline="0" dirty="0" smtClean="0"/>
              <a:t> a soddisfare nell’immediato i nostri desideri, e questo è un problema, perché se compromettiamo la relazione con i nostri desideri siamo nei guai.</a:t>
            </a:r>
          </a:p>
          <a:p>
            <a:r>
              <a:rPr lang="it-IT" baseline="0" dirty="0" smtClean="0"/>
              <a:t>Una volta si aspettava prima di avere ciò che volevamo, oggi il tempo d’attesa no c’è più.</a:t>
            </a:r>
          </a:p>
          <a:p>
            <a:r>
              <a:rPr lang="it-IT" baseline="0" dirty="0" smtClean="0"/>
              <a:t>Con un click chiudi una chat e sparisci per sempre, con un click compri e </a:t>
            </a:r>
            <a:r>
              <a:rPr lang="it-IT" baseline="0" dirty="0" err="1" smtClean="0"/>
              <a:t>amazon</a:t>
            </a:r>
            <a:r>
              <a:rPr lang="it-IT" baseline="0" dirty="0" smtClean="0"/>
              <a:t> i n20 minuti ti porta la spesa a casa</a:t>
            </a:r>
            <a:r>
              <a:rPr lang="mr-IN" baseline="0" dirty="0" smtClean="0"/>
              <a:t>…</a:t>
            </a:r>
            <a:endParaRPr lang="it-IT" baseline="0" dirty="0" smtClean="0"/>
          </a:p>
          <a:p>
            <a:r>
              <a:rPr lang="it-IT" dirty="0" smtClean="0"/>
              <a:t>PER I BAMBINI  è un casino: una generazione</a:t>
            </a:r>
            <a:r>
              <a:rPr lang="it-IT" baseline="0" dirty="0" smtClean="0"/>
              <a:t> senza desiderio è perduta. Ma anche per noi adulti questa cosa vale, comunque, perché disimpariamo a desiderare.</a:t>
            </a:r>
          </a:p>
          <a:p>
            <a:endParaRPr lang="it-IT" baseline="0" dirty="0" smtClean="0"/>
          </a:p>
          <a:p>
            <a:r>
              <a:rPr lang="it-IT" baseline="0" dirty="0" smtClean="0"/>
              <a:t>UNA GENERAZIONE CHE NON SA DESIDERARE è nei guai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7226964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t-IT" dirty="0" smtClean="0">
                <a:latin typeface="Calibri" charset="0"/>
              </a:rPr>
              <a:t>Slide dedicata ai nativi digitali…. Chi nasce oggi è immerso in un contesto molto diverso da</a:t>
            </a:r>
            <a:r>
              <a:rPr lang="it-IT" baseline="0" dirty="0" smtClean="0">
                <a:latin typeface="Calibri" charset="0"/>
              </a:rPr>
              <a:t> quello in cui siamo nati noi, e questo avrà delle conseguenze sul loro modo di relazionarsi e intendere le relazioni con gli altri.</a:t>
            </a:r>
          </a:p>
          <a:p>
            <a:pPr>
              <a:spcBef>
                <a:spcPct val="0"/>
              </a:spcBef>
            </a:pPr>
            <a:endParaRPr lang="it-IT" baseline="0" dirty="0" smtClean="0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it-IT" baseline="0" dirty="0" smtClean="0">
                <a:latin typeface="Calibri" charset="0"/>
              </a:rPr>
              <a:t>La domanda più ovvia è cosa fanno i genitori per colmare il gap intergenerazionale tra loro e i figli, ma oggi interroghiamoci anche su cosa fanno gli imprenditori per innovare in azienda e stare al passo con il mercato</a:t>
            </a:r>
          </a:p>
        </p:txBody>
      </p:sp>
    </p:spTree>
    <p:extLst>
      <p:ext uri="{BB962C8B-B14F-4D97-AF65-F5344CB8AC3E}">
        <p14:creationId xmlns:p14="http://schemas.microsoft.com/office/powerpoint/2010/main" val="99834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mia storia racconta perché sono in debito con le nuove tecnologie, e da dove deriva l’amore che ho nei</a:t>
            </a:r>
            <a:r>
              <a:rPr lang="it-IT" baseline="0" dirty="0" smtClean="0"/>
              <a:t> loro confronti.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In questo contesto particolarmente sfidante, nella</a:t>
            </a:r>
            <a:r>
              <a:rPr lang="it-IT" baseline="0" dirty="0" smtClean="0"/>
              <a:t> mia ingenuità entro nel mondo del lavoro laureato con il </a:t>
            </a:r>
            <a:r>
              <a:rPr lang="it-IT" baseline="0" dirty="0" err="1" smtClean="0"/>
              <a:t>masimo</a:t>
            </a:r>
            <a:r>
              <a:rPr lang="it-IT" baseline="0" dirty="0" smtClean="0"/>
              <a:t> dei voti , o meglio dei disoccupati con questo sorriso: un sorriso ingenuo, un sorriso felice, un sorriso di chi non sa cosa gli sarebbe aspettato dal 15 luglio 2004. </a:t>
            </a:r>
            <a:r>
              <a:rPr lang="it-IT" dirty="0" smtClean="0"/>
              <a:t>Questa è una foto di un momento felice, la mia laurea. Il mio ingresso nel mondo dei disoccupati! </a:t>
            </a:r>
            <a:r>
              <a:rPr lang="it-IT" dirty="0" err="1" smtClean="0"/>
              <a:t>Proabilmente</a:t>
            </a:r>
            <a:r>
              <a:rPr lang="it-IT" dirty="0" smtClean="0"/>
              <a:t> ricco di speranze e aspettative che si sarebbero dovute scontrare con la realtà. Con una laurea ci fai ben poco</a:t>
            </a:r>
            <a:r>
              <a:rPr lang="it-IT" baseline="0" dirty="0" smtClean="0"/>
              <a:t> se non la sai vendere.</a:t>
            </a:r>
            <a:endParaRPr lang="it-IT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7868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baseline="0" dirty="0" smtClean="0"/>
              <a:t>Mi sento in una posizione privilegiata per tirare le fila di tutto questo.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baseline="0" dirty="0" smtClean="0"/>
              <a:t>Sono psicologo e appassionato di queste cose; 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baseline="0" dirty="0" smtClean="0"/>
              <a:t>Sono imprenditore;</a:t>
            </a:r>
          </a:p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baseline="0" dirty="0" smtClean="0"/>
              <a:t>Sono </a:t>
            </a:r>
            <a:r>
              <a:rPr lang="it-IT" b="0" baseline="0" dirty="0" err="1" smtClean="0"/>
              <a:t>millenials</a:t>
            </a:r>
            <a:r>
              <a:rPr lang="it-IT" b="0" baseline="0" dirty="0" smtClean="0"/>
              <a:t> (o quasi) e ho due figli della generazione alfa, ossia nati dopo il 2010</a:t>
            </a:r>
            <a:endParaRPr lang="it-IT" b="0" dirty="0" smtClean="0"/>
          </a:p>
          <a:p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13651670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3035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605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 mi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fermato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cosìdetta</a:t>
            </a:r>
            <a:r>
              <a:rPr lang="en-US" dirty="0" smtClean="0"/>
              <a:t> </a:t>
            </a:r>
            <a:r>
              <a:rPr lang="en-US" dirty="0" err="1" smtClean="0"/>
              <a:t>legge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dell’attrazione</a:t>
            </a:r>
            <a:r>
              <a:rPr lang="en-US" baseline="0" dirty="0" smtClean="0"/>
              <a:t>, ma ho  </a:t>
            </a:r>
            <a:r>
              <a:rPr lang="en-US" baseline="0" dirty="0" err="1" smtClean="0"/>
              <a:t>fatto</a:t>
            </a:r>
            <a:r>
              <a:rPr lang="en-US" baseline="0" dirty="0" smtClean="0"/>
              <a:t> u </a:t>
            </a:r>
            <a:r>
              <a:rPr lang="en-US" baseline="0" dirty="0" err="1" smtClean="0"/>
              <a:t>npaso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più</a:t>
            </a:r>
            <a:r>
              <a:rPr lang="en-US" baseline="0" dirty="0" smtClean="0"/>
              <a:t>: la </a:t>
            </a:r>
            <a:r>
              <a:rPr lang="en-US" baseline="0" dirty="0" err="1" smtClean="0"/>
              <a:t>legge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dell’influenza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Che</a:t>
            </a:r>
            <a:r>
              <a:rPr lang="en-US" baseline="0" dirty="0" smtClean="0"/>
              <a:t> dice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impatti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positivamente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persone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più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acquisisci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valore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Anche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economico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ovviamente</a:t>
            </a:r>
            <a:r>
              <a:rPr lang="en-US" baseline="0" dirty="0" smtClean="0"/>
              <a:t>, ma non solo.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670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Impattare non per</a:t>
            </a:r>
            <a:r>
              <a:rPr lang="it-IT" baseline="0" dirty="0" smtClean="0"/>
              <a:t> possedere di più, ma per accedere a più persone.</a:t>
            </a:r>
            <a:endParaRPr lang="it-IT" dirty="0" smtClean="0"/>
          </a:p>
          <a:p>
            <a:r>
              <a:rPr lang="it-IT" dirty="0" smtClean="0"/>
              <a:t>Io investo tanto per aumentare la mia </a:t>
            </a:r>
            <a:r>
              <a:rPr lang="it-IT" dirty="0" err="1" smtClean="0"/>
              <a:t>fanbase</a:t>
            </a:r>
            <a:r>
              <a:rPr lang="it-IT" dirty="0" smtClean="0"/>
              <a:t>.</a:t>
            </a:r>
          </a:p>
          <a:p>
            <a:r>
              <a:rPr lang="it-IT" dirty="0" smtClean="0"/>
              <a:t>Per fare video, per </a:t>
            </a:r>
            <a:r>
              <a:rPr lang="it-IT" dirty="0" err="1" smtClean="0"/>
              <a:t>publicizzarli</a:t>
            </a:r>
            <a:r>
              <a:rPr lang="it-IT" dirty="0" smtClean="0"/>
              <a:t> su internet, per curare il </a:t>
            </a:r>
            <a:r>
              <a:rPr lang="it-IT" dirty="0" err="1" smtClean="0"/>
              <a:t>funnel</a:t>
            </a:r>
            <a:r>
              <a:rPr lang="it-IT" dirty="0" smtClean="0"/>
              <a:t> di nutrimento delle mail, per studiare i bot, investo un sacco del mio fatturato in quella direzione (il</a:t>
            </a:r>
            <a:r>
              <a:rPr lang="it-IT" baseline="0" dirty="0" smtClean="0"/>
              <a:t> </a:t>
            </a:r>
            <a:r>
              <a:rPr lang="it-IT" dirty="0" smtClean="0"/>
              <a:t>30%)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16171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Dove va a finire il gusto? </a:t>
            </a:r>
          </a:p>
          <a:p>
            <a:r>
              <a:rPr lang="it-IT" dirty="0" smtClean="0"/>
              <a:t>Mangia una banana tappandoti il naso, vedi che non senti il sapore…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726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Sono orgoglioso del mio fallimento editoriale perché talvolta essere</a:t>
            </a:r>
            <a:r>
              <a:rPr lang="it-IT" baseline="0" dirty="0" smtClean="0"/>
              <a:t> veloci comporta sbagliare, ma almeno uno ci ha provato, occorre scommettere.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726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75071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Lato web: Il sito internet avrà</a:t>
            </a:r>
            <a:r>
              <a:rPr lang="it-IT" baseline="0" dirty="0" smtClean="0"/>
              <a:t> sempre meno importanza, a discapito della presenza sui social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798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Attenzione però, è</a:t>
            </a:r>
            <a:r>
              <a:rPr lang="it-IT" baseline="0" dirty="0" smtClean="0"/>
              <a:t> vero che per intercettare i </a:t>
            </a:r>
            <a:r>
              <a:rPr lang="it-IT" baseline="0" dirty="0" err="1" smtClean="0"/>
              <a:t>millenials</a:t>
            </a:r>
            <a:r>
              <a:rPr lang="it-IT" baseline="0" dirty="0" smtClean="0"/>
              <a:t> devi stare sul web, implementare i video, i bot, gli audio, etc.</a:t>
            </a:r>
          </a:p>
          <a:p>
            <a:r>
              <a:rPr lang="it-IT" baseline="0" dirty="0" smtClean="0"/>
              <a:t>Ma questo non significa che </a:t>
            </a:r>
            <a:r>
              <a:rPr lang="it-IT" sz="1200" b="1" dirty="0" smtClean="0">
                <a:effectLst/>
                <a:latin typeface="+mn-lt"/>
                <a:ea typeface="+mn-ea"/>
                <a:cs typeface="+mn-cs"/>
                <a:sym typeface="Calibri"/>
              </a:rPr>
              <a:t>il loro marketing solo digitale, in realtà è relazionale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it-IT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iperconnesso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, di prova ed errori. Non ha più bisogno di creare una marca </a:t>
            </a:r>
            <a:r>
              <a:rPr lang="it-IT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aspirazionale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 perché </a:t>
            </a:r>
            <a:r>
              <a:rPr lang="it-IT" sz="1200" b="1" dirty="0" smtClean="0">
                <a:effectLst/>
                <a:latin typeface="+mn-lt"/>
                <a:ea typeface="+mn-ea"/>
                <a:cs typeface="+mn-cs"/>
                <a:sym typeface="Calibri"/>
              </a:rPr>
              <a:t>non sono interessati al brand con la griffe sulla maglietta, ma che sia come loro.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 Ci vuole riconoscibilità ma senza perdere di fascino. </a:t>
            </a:r>
          </a:p>
          <a:p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Per questo i </a:t>
            </a:r>
            <a:r>
              <a:rPr lang="it-IT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ofaccio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 dei </a:t>
            </a:r>
            <a:r>
              <a:rPr lang="it-IT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vlog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 settimanali dove riassumo in video quella che è la mia vita, se</a:t>
            </a:r>
            <a:r>
              <a:rPr lang="it-IT" sz="1200" baseline="0" dirty="0" smtClean="0">
                <a:effectLst/>
                <a:latin typeface="+mn-lt"/>
                <a:ea typeface="+mn-ea"/>
                <a:cs typeface="+mn-cs"/>
                <a:sym typeface="Calibri"/>
              </a:rPr>
              <a:t> canto al Karaoke il giorno del mio compleanno o se faccio gli anni, se vado a un convegno o se cerco un videomaker da aggiungere al team.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8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Non avevo messo a fuoco le barriere di accesso alla mia professione.</a:t>
            </a:r>
          </a:p>
          <a:p>
            <a:r>
              <a:rPr lang="it-IT" dirty="0" smtClean="0"/>
              <a:t>Gli stereotipi da una parte, dall’altra la</a:t>
            </a:r>
            <a:r>
              <a:rPr lang="it-IT" baseline="0" dirty="0" smtClean="0"/>
              <a:t> difficoltà a collocarsi </a:t>
            </a:r>
            <a:r>
              <a:rPr lang="it-IT" baseline="0" dirty="0" err="1" smtClean="0"/>
              <a:t>lavorativamente</a:t>
            </a:r>
            <a:r>
              <a:rPr lang="it-IT" baseline="0" dirty="0" smtClean="0"/>
              <a:t>.</a:t>
            </a:r>
          </a:p>
          <a:p>
            <a:endParaRPr lang="it-IT" baseline="0" dirty="0" smtClean="0"/>
          </a:p>
          <a:p>
            <a:r>
              <a:rPr lang="it-IT" dirty="0" smtClean="0"/>
              <a:t>Oltretutto, anche</a:t>
            </a:r>
            <a:r>
              <a:rPr lang="it-IT" baseline="0" dirty="0" smtClean="0"/>
              <a:t> senza stereotipi, la situazione era abbastanza in salita. Questi i redditi dichiarati dai colleghi nel 2013. </a:t>
            </a:r>
          </a:p>
          <a:p>
            <a:r>
              <a:rPr lang="it-IT" dirty="0" smtClean="0"/>
              <a:t>100mila psicologi in </a:t>
            </a:r>
            <a:r>
              <a:rPr lang="it-IT" dirty="0" err="1" smtClean="0"/>
              <a:t>italia</a:t>
            </a:r>
            <a:r>
              <a:rPr lang="it-IT" dirty="0" smtClean="0"/>
              <a:t> nel 2016, oggi ce ne sono 18mila in </a:t>
            </a:r>
            <a:r>
              <a:rPr lang="it-IT" dirty="0" err="1" smtClean="0"/>
              <a:t>lombardia</a:t>
            </a:r>
            <a:r>
              <a:rPr lang="it-IT" dirty="0" smtClean="0"/>
              <a:t> di cui la metà circa in Milano.</a:t>
            </a:r>
          </a:p>
          <a:p>
            <a:endParaRPr lang="it-IT" dirty="0" smtClean="0"/>
          </a:p>
          <a:p>
            <a:r>
              <a:rPr lang="it-IT" dirty="0" smtClean="0"/>
              <a:t>Mettere gli occhi nelle tasche dei professionisti è sempre una cosa che </a:t>
            </a:r>
            <a:r>
              <a:rPr lang="it-IT" dirty="0" err="1" smtClean="0"/>
              <a:t>solitamnte</a:t>
            </a:r>
            <a:r>
              <a:rPr lang="it-IT" dirty="0" smtClean="0"/>
              <a:t> piace molto…</a:t>
            </a:r>
          </a:p>
          <a:p>
            <a:r>
              <a:rPr lang="it-IT" dirty="0" smtClean="0"/>
              <a:t>Quindi alla faccia del luogo comune</a:t>
            </a:r>
            <a:r>
              <a:rPr lang="it-IT" baseline="0" dirty="0" smtClean="0"/>
              <a:t> che lo psicologo si paga la jacuzzi con i soldi dei pazienti….</a:t>
            </a:r>
          </a:p>
          <a:p>
            <a:r>
              <a:rPr lang="it-IT" baseline="0" dirty="0" smtClean="0"/>
              <a:t>Cornuto e </a:t>
            </a:r>
            <a:r>
              <a:rPr lang="it-IT" baseline="0" dirty="0" err="1" smtClean="0"/>
              <a:t>mazzato</a:t>
            </a:r>
            <a:r>
              <a:rPr lang="it-IT" baseline="0" dirty="0" smtClean="0"/>
              <a:t>, perché dici: se almeno fosse vero io l’etichetta di chi prende soldi per non fare nulla potrei anche pensare di prendermela… </a:t>
            </a:r>
            <a:r>
              <a:rPr lang="it-IT" baseline="0" dirty="0" smtClean="0">
                <a:sym typeface="Wingdings"/>
              </a:rPr>
              <a:t></a:t>
            </a:r>
            <a:endParaRPr lang="it-IT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959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È un cambio di paradigma nella comunicazione</a:t>
            </a:r>
            <a:r>
              <a:rPr lang="it-IT" sz="1200" b="1" dirty="0" smtClean="0">
                <a:effectLst/>
                <a:latin typeface="+mn-lt"/>
                <a:ea typeface="+mn-ea"/>
                <a:cs typeface="+mn-cs"/>
                <a:sym typeface="Calibri"/>
              </a:rPr>
              <a:t>… se uno non guarda la tv ma i social, cambia molto quando tu hai la possibilità di entrare in contatto quasi uno a uno con ogni persona dalla quale poi ti fai intrattenere su YouTube.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6223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L’errore che tutti tendono a fare.</a:t>
            </a:r>
          </a:p>
          <a:p>
            <a:r>
              <a:rPr lang="it-IT" dirty="0" smtClean="0"/>
              <a:t>Prima</a:t>
            </a:r>
            <a:r>
              <a:rPr lang="it-IT" baseline="0" dirty="0" smtClean="0"/>
              <a:t> creano l’evento e poi pensano a come riempirlo.</a:t>
            </a:r>
          </a:p>
          <a:p>
            <a:r>
              <a:rPr lang="it-IT" baseline="0" dirty="0" smtClean="0"/>
              <a:t>Prima fanno il libro e poi mi chiedono come venderlo.</a:t>
            </a:r>
          </a:p>
          <a:p>
            <a:r>
              <a:rPr lang="it-IT" baseline="0" dirty="0" smtClean="0"/>
              <a:t>Prima si specializzano e poi pensano a come creare un mercato.</a:t>
            </a:r>
          </a:p>
          <a:p>
            <a:r>
              <a:rPr lang="it-IT" baseline="0" dirty="0" smtClean="0"/>
              <a:t>Occorre prima avere accesso a un pubblico di persone che si fida di te, poi capire quale prodotto lanciare.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506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Un conto è se tu pensi che il consumatore sia </a:t>
            </a:r>
            <a:r>
              <a:rPr lang="it-IT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qualocsa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 da stimolare in cambio di una reazione (il modello </a:t>
            </a:r>
            <a:r>
              <a:rPr lang="it-IT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aida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, faccio </a:t>
            </a:r>
            <a:r>
              <a:rPr lang="it-IT" sz="120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publicità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, ti do un messaggio e aspetto che tu vada al supermercato a comprarlo). </a:t>
            </a:r>
          </a:p>
          <a:p>
            <a:endParaRPr lang="it-IT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Diverso è il modello di oggi, </a:t>
            </a:r>
            <a:r>
              <a:rPr lang="it-IT" sz="1200" b="1" dirty="0" smtClean="0">
                <a:effectLst/>
                <a:latin typeface="+mn-lt"/>
                <a:ea typeface="+mn-ea"/>
                <a:cs typeface="+mn-cs"/>
                <a:sym typeface="Calibri"/>
              </a:rPr>
              <a:t>non più l’azienda che stimola il consumatore, ma il consumatore che nel suo contesto di vita stimola l’azienda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. </a:t>
            </a:r>
            <a:r>
              <a:rPr lang="it-IT" sz="1200" b="1" dirty="0" smtClean="0">
                <a:effectLst/>
                <a:latin typeface="+mn-lt"/>
                <a:ea typeface="+mn-ea"/>
                <a:cs typeface="+mn-cs"/>
                <a:sym typeface="Calibri"/>
              </a:rPr>
              <a:t>Quindi l’azienda deve essere reattiva</a:t>
            </a:r>
            <a:r>
              <a:rPr lang="it-IT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, non una antenna che emette ma che riceve e reagisce ai vari campanelli che sono manifestazioni di un bisogno, di un desiderio, ma anche di un passaggio del tempo del consumatore nella quotidianità.</a:t>
            </a:r>
            <a:endParaRPr lang="en-GB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011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Siamo</a:t>
            </a:r>
            <a:r>
              <a:rPr lang="en-US" dirty="0" smtClean="0"/>
              <a:t> qui per </a:t>
            </a:r>
            <a:r>
              <a:rPr lang="en-US" dirty="0" err="1" smtClean="0"/>
              <a:t>imparare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Dobbiamo</a:t>
            </a:r>
            <a:r>
              <a:rPr lang="en-US" dirty="0" smtClean="0"/>
              <a:t> </a:t>
            </a:r>
            <a:r>
              <a:rPr lang="en-US" dirty="0" err="1" smtClean="0"/>
              <a:t>imparare</a:t>
            </a:r>
            <a:r>
              <a:rPr lang="en-US" dirty="0" smtClean="0"/>
              <a:t> ad </a:t>
            </a:r>
            <a:r>
              <a:rPr lang="en-US" dirty="0" err="1" smtClean="0"/>
              <a:t>ascoltare</a:t>
            </a:r>
            <a:r>
              <a:rPr lang="en-US" dirty="0" smtClean="0"/>
              <a:t>, no a </a:t>
            </a:r>
            <a:r>
              <a:rPr lang="en-US" dirty="0" err="1" smtClean="0"/>
              <a:t>parlare</a:t>
            </a:r>
            <a:r>
              <a:rPr lang="en-US" dirty="0" smtClean="0"/>
              <a:t> di </a:t>
            </a:r>
            <a:r>
              <a:rPr lang="en-US" dirty="0" err="1" smtClean="0"/>
              <a:t>noi</a:t>
            </a:r>
            <a:r>
              <a:rPr lang="en-US" baseline="0" dirty="0" smtClean="0"/>
              <a:t> e del </a:t>
            </a:r>
            <a:r>
              <a:rPr lang="en-US" baseline="0" dirty="0" err="1" smtClean="0"/>
              <a:t>nostro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prodotto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Marco </a:t>
            </a:r>
            <a:r>
              <a:rPr lang="en-US" baseline="0" dirty="0" err="1" smtClean="0"/>
              <a:t>Montemagno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ascolta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figlio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Yari</a:t>
            </a:r>
            <a:r>
              <a:rPr lang="en-US" baseline="0" dirty="0" smtClean="0"/>
              <a:t> per </a:t>
            </a:r>
            <a:r>
              <a:rPr lang="en-US" baseline="0" dirty="0" err="1" smtClean="0"/>
              <a:t>capire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youtubers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comunicano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meglio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Hai </a:t>
            </a:r>
            <a:r>
              <a:rPr lang="en-US" baseline="0" dirty="0" err="1" smtClean="0"/>
              <a:t>già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consulente</a:t>
            </a:r>
            <a:r>
              <a:rPr lang="en-US" baseline="0" dirty="0" smtClean="0"/>
              <a:t> con cui </a:t>
            </a:r>
            <a:r>
              <a:rPr lang="en-US" baseline="0" dirty="0" err="1" smtClean="0"/>
              <a:t>parlare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periodicamente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cosa</a:t>
            </a:r>
            <a:r>
              <a:rPr lang="en-US" baseline="0" dirty="0" smtClean="0"/>
              <a:t> lo </a:t>
            </a:r>
            <a:r>
              <a:rPr lang="en-US" baseline="0" dirty="0" err="1" smtClean="0"/>
              <a:t>colpisce</a:t>
            </a:r>
            <a:r>
              <a:rPr lang="en-US" baseline="0" dirty="0" smtClean="0"/>
              <a:t>?</a:t>
            </a:r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670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45330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Sempre lato web, studia i BOT</a:t>
            </a:r>
          </a:p>
          <a:p>
            <a:r>
              <a:rPr lang="it-IT" dirty="0" smtClean="0"/>
              <a:t>Una volta l’apertura delle mail sulle NL era del 70%, oggi chi ha il 30 è già un fenomeno.</a:t>
            </a:r>
          </a:p>
          <a:p>
            <a:r>
              <a:rPr lang="it-IT" dirty="0" smtClean="0"/>
              <a:t>I bot vengono aperti perché ti consentono di inviare messaggi sui profili social</a:t>
            </a:r>
          </a:p>
          <a:p>
            <a:r>
              <a:rPr lang="it-IT" dirty="0" smtClean="0"/>
              <a:t>Le nuove intelligenze artificiali per comunicare con gli utenti ci daranno una enorme mano in grado</a:t>
            </a:r>
            <a:r>
              <a:rPr lang="it-IT" baseline="0" dirty="0" smtClean="0"/>
              <a:t> di farci risparmiare tempo ed essere efficaci.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736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Non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richiede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impegno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come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girare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un video,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è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immediata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la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puoi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fare e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ascoltare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anche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mentre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ti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muovi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La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odio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ma I teen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oggi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parlano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solo </a:t>
            </a:r>
            <a:r>
              <a:rPr kumimoji="0" lang="en-US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così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</a:t>
            </a:r>
            <a:endParaRPr kumimoji="0" lang="en-US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1348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Esperienze ed emozioni.</a:t>
            </a:r>
          </a:p>
          <a:p>
            <a:r>
              <a:rPr lang="it-IT" dirty="0" smtClean="0"/>
              <a:t>Il prodotto</a:t>
            </a:r>
            <a:r>
              <a:rPr lang="it-IT" baseline="0" dirty="0" smtClean="0"/>
              <a:t> tenderà ad assomigliarsi ovunque, la differenza la farà come tu fai sentire la persona.</a:t>
            </a:r>
          </a:p>
          <a:p>
            <a:r>
              <a:rPr lang="it-IT" baseline="0" dirty="0" smtClean="0"/>
              <a:t>Esempio ristorante e ciò che stiamo facendo per </a:t>
            </a:r>
            <a:r>
              <a:rPr lang="it-IT" baseline="0" dirty="0" err="1" smtClean="0"/>
              <a:t>Befed</a:t>
            </a:r>
            <a:r>
              <a:rPr lang="it-IT" baseline="0" dirty="0" smtClean="0"/>
              <a:t>, che vuole mettere al centro il cliente, la sua esperienza.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578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 la realtà virtuale è capace di darci esperienze ed emozioni,</a:t>
            </a:r>
            <a:r>
              <a:rPr lang="it-IT" baseline="0" dirty="0" smtClean="0"/>
              <a:t> quindi monitorate e chiedetevi come potete integrarla nel vostro piano di crescita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267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www.youtube.com</a:t>
            </a:r>
            <a:r>
              <a:rPr lang="it-IT" dirty="0" smtClean="0"/>
              <a:t>/</a:t>
            </a:r>
            <a:r>
              <a:rPr lang="it-IT" dirty="0" err="1" smtClean="0"/>
              <a:t>watch?v</a:t>
            </a:r>
            <a:r>
              <a:rPr lang="it-IT" dirty="0" smtClean="0"/>
              <a:t>=_V5dQaMAR3Q&amp;index=16&amp;list=PLF7rhru7cH2GWpQA9jbrlesFSX1FctQec&amp;t=0s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3018C83-BB4B-4AC9-88E3-A827F5746A1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01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seconda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non </a:t>
            </a:r>
            <a:r>
              <a:rPr lang="en-US" dirty="0" err="1" smtClean="0"/>
              <a:t>avevo</a:t>
            </a:r>
            <a:r>
              <a:rPr lang="en-US" dirty="0" smtClean="0"/>
              <a:t> </a:t>
            </a:r>
            <a:r>
              <a:rPr lang="en-US" dirty="0" err="1" smtClean="0"/>
              <a:t>messo</a:t>
            </a:r>
            <a:r>
              <a:rPr lang="en-US" dirty="0" smtClean="0"/>
              <a:t> a </a:t>
            </a:r>
            <a:r>
              <a:rPr lang="en-US" dirty="0" err="1" smtClean="0"/>
              <a:t>fuoco</a:t>
            </a:r>
            <a:r>
              <a:rPr lang="en-US" dirty="0" smtClean="0"/>
              <a:t> era </a:t>
            </a:r>
            <a:r>
              <a:rPr lang="en-US" dirty="0" err="1" smtClean="0"/>
              <a:t>cosa</a:t>
            </a:r>
            <a:r>
              <a:rPr lang="en-US" dirty="0" smtClean="0"/>
              <a:t> 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pensava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professione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411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581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 primi 5 anni mi sono serviti per svegliarmi fuori. Ne ho prese veramente tante. Questo sono io nell’ottobre 2009. In effetti i primi 5 anni</a:t>
            </a:r>
            <a:r>
              <a:rPr lang="it-IT" baseline="0" dirty="0" smtClean="0"/>
              <a:t> della mia carriera sono stati molto poco gratificanti da un punto di vista di evoluzione lavorativa.</a:t>
            </a:r>
          </a:p>
          <a:p>
            <a:r>
              <a:rPr lang="it-IT" baseline="0" dirty="0" smtClean="0"/>
              <a:t>Stage gratuiti, lavori sottopagati o pericolosi, tanto studio clinico ma poca pratica. Ero fuori dal business.</a:t>
            </a:r>
          </a:p>
          <a:p>
            <a:r>
              <a:rPr lang="it-IT" baseline="0" dirty="0" smtClean="0"/>
              <a:t>Racconto episodio con rom</a:t>
            </a:r>
            <a:endParaRPr lang="it-IT" dirty="0" smtClean="0"/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1107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mia strategia era di vecchio stampo: inviare CV. E il primo lavoro</a:t>
            </a:r>
            <a:r>
              <a:rPr lang="it-IT" baseline="0" dirty="0" smtClean="0"/>
              <a:t> che dopo grande fatica ho trovato era quello con i rom.</a:t>
            </a:r>
            <a:endParaRPr lang="it-IT" dirty="0" smtClean="0"/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523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 smtClean="0"/>
              <a:t>Non avevo alternative: o stavo a casa oppure accettavo di fare lo psicologo di strada in un contesto molto particolare</a:t>
            </a:r>
            <a:r>
              <a:rPr lang="mr-IN" baseline="0" dirty="0" smtClean="0"/>
              <a:t>…</a:t>
            </a:r>
            <a:endParaRPr lang="it-IT" baseline="0" dirty="0" smtClean="0"/>
          </a:p>
          <a:p>
            <a:r>
              <a:rPr lang="it-IT" baseline="0" dirty="0" smtClean="0"/>
              <a:t>(racconto storia con i ROM nella “Scampia del Nord Italia”)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Rom + calabresi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Adulti maschi in carcere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Obiettivo di fare vedere ai ragazzi una alternativa di vita. Tra mille provocazioni</a:t>
            </a:r>
            <a:r>
              <a:rPr lang="mr-IN" baseline="0" dirty="0" smtClean="0"/>
              <a:t>…</a:t>
            </a:r>
            <a:r>
              <a:rPr lang="it-IT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Pipì mentre si giocava a bandiera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Coltelli alla gola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Bombe d’acqua giù dalla finestra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Quando andavo nei cortili stavo male</a:t>
            </a:r>
            <a:r>
              <a:rPr lang="it-IT" baseline="0" dirty="0" smtClean="0"/>
              <a:t> </a:t>
            </a:r>
            <a:r>
              <a:rPr lang="mr-IN" baseline="0" dirty="0" smtClean="0"/>
              <a:t>–</a:t>
            </a:r>
            <a:r>
              <a:rPr lang="it-IT" baseline="0" dirty="0" smtClean="0"/>
              <a:t> questi sono alcuni scatti di quanto succedeva quotidianamente li dentro -</a:t>
            </a:r>
            <a:r>
              <a:rPr lang="it-IT" dirty="0" smtClean="0"/>
              <a:t> ma non mollavo e cercavo di fare il meglio che</a:t>
            </a:r>
            <a:r>
              <a:rPr lang="it-IT" baseline="0" dirty="0" smtClean="0"/>
              <a:t> potevo per dare un esempio ai ragazzini con cui giocavo.</a:t>
            </a:r>
          </a:p>
          <a:p>
            <a:endParaRPr lang="en-US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533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>
          <a:xfrm rot="16200000">
            <a:off x="1524000" y="-1524002"/>
            <a:ext cx="6858001" cy="9906001"/>
          </a:xfrm>
          <a:prstGeom prst="rect">
            <a:avLst/>
          </a:prstGeom>
          <a:solidFill>
            <a:srgbClr val="026B7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78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11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906000" cy="951443"/>
          </a:xfrm>
          <a:prstGeom prst="rect">
            <a:avLst/>
          </a:prstGeom>
          <a:solidFill>
            <a:srgbClr val="026B7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Immagine 7" descr="logo_luca_www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84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 userDrawn="1"/>
        </p:nvSpPr>
        <p:spPr>
          <a:xfrm>
            <a:off x="0" y="5906559"/>
            <a:ext cx="9906000" cy="951443"/>
          </a:xfrm>
          <a:prstGeom prst="rect">
            <a:avLst/>
          </a:prstGeom>
          <a:solidFill>
            <a:srgbClr val="026B7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Immagine 10" descr="LM_consulting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41370" r="18514" b="40875"/>
          <a:stretch/>
        </p:blipFill>
        <p:spPr>
          <a:xfrm>
            <a:off x="7820413" y="6035293"/>
            <a:ext cx="1998598" cy="7858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 userDrawn="1"/>
        </p:nvSpPr>
        <p:spPr>
          <a:xfrm rot="16200000">
            <a:off x="1524000" y="-1524002"/>
            <a:ext cx="6858001" cy="9906001"/>
          </a:xfrm>
          <a:prstGeom prst="rect">
            <a:avLst/>
          </a:prstGeom>
          <a:solidFill>
            <a:srgbClr val="026B7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Immagine 3" descr="LM_consulting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41370" r="18514" b="40875"/>
          <a:stretch/>
        </p:blipFill>
        <p:spPr>
          <a:xfrm>
            <a:off x="2642022" y="2839101"/>
            <a:ext cx="4430971" cy="1742323"/>
          </a:xfrm>
          <a:prstGeom prst="rect">
            <a:avLst/>
          </a:prstGeom>
        </p:spPr>
      </p:pic>
      <p:sp>
        <p:nvSpPr>
          <p:cNvPr id="5" name="CasellaDiTesto 4"/>
          <p:cNvSpPr txBox="1"/>
          <p:nvPr userDrawn="1"/>
        </p:nvSpPr>
        <p:spPr>
          <a:xfrm>
            <a:off x="0" y="1877427"/>
            <a:ext cx="9906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8000" b="1" i="0" dirty="0" smtClean="0">
                <a:solidFill>
                  <a:schemeClr val="bg1"/>
                </a:solidFill>
                <a:latin typeface="Arial"/>
                <a:cs typeface="Arial"/>
              </a:rPr>
              <a:t>Grazie.</a:t>
            </a:r>
            <a:endParaRPr lang="it-IT" sz="8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511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3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3" r:id="rId3"/>
    <p:sldLayoutId id="2147483687" r:id="rId4"/>
    <p:sldLayoutId id="2147483691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9" Type="http://schemas.openxmlformats.org/officeDocument/2006/relationships/image" Target="../media/image33.jpg"/><Relationship Id="rId10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jpg"/><Relationship Id="rId9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4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M_consult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41370" r="18514" b="40875"/>
          <a:stretch/>
        </p:blipFill>
        <p:spPr>
          <a:xfrm>
            <a:off x="3525883" y="347929"/>
            <a:ext cx="2571856" cy="101129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268889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000" b="1" i="0" dirty="0" smtClean="0">
                <a:solidFill>
                  <a:schemeClr val="bg1"/>
                </a:solidFill>
                <a:latin typeface="Arial"/>
                <a:cs typeface="Arial"/>
              </a:rPr>
              <a:t>Imprenditore digitale</a:t>
            </a:r>
            <a:endParaRPr lang="it-IT" sz="4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8" b="49254"/>
          <a:stretch/>
        </p:blipFill>
        <p:spPr>
          <a:xfrm>
            <a:off x="0" y="2047542"/>
            <a:ext cx="9906000" cy="25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3"/>
          <a:stretch/>
        </p:blipFill>
        <p:spPr>
          <a:xfrm>
            <a:off x="0" y="1"/>
            <a:ext cx="9906000" cy="591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321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-471949" y="6105602"/>
            <a:ext cx="9906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Cosa ho imparato a fare del cv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2657" r="5669" b="3861"/>
          <a:stretch/>
        </p:blipFill>
        <p:spPr>
          <a:xfrm>
            <a:off x="0" y="162232"/>
            <a:ext cx="9906000" cy="57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40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" b="3346"/>
          <a:stretch/>
        </p:blipFill>
        <p:spPr>
          <a:xfrm>
            <a:off x="0" y="0"/>
            <a:ext cx="9906000" cy="588460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471949" y="6105602"/>
            <a:ext cx="9906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Video che passione</a:t>
            </a:r>
            <a:r>
              <a:rPr lang="mr-IN" sz="3600" b="1" i="0" dirty="0" smtClean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735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 descr="hq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2" y="947892"/>
            <a:ext cx="5402415" cy="4051811"/>
          </a:xfrm>
          <a:prstGeom prst="rect">
            <a:avLst/>
          </a:prstGeom>
        </p:spPr>
      </p:pic>
      <p:sp>
        <p:nvSpPr>
          <p:cNvPr id="9" name="CasellaDiTesto 4"/>
          <p:cNvSpPr txBox="1"/>
          <p:nvPr/>
        </p:nvSpPr>
        <p:spPr>
          <a:xfrm>
            <a:off x="5747859" y="1643118"/>
            <a:ext cx="3669195" cy="3539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Chi te lo fa fare?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Sei uno sfigato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Vai a lavorare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Ti distruggeranno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Non perdere tempo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Vai a parlare con i medici di base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Dai del “tu” in video?</a:t>
            </a:r>
          </a:p>
        </p:txBody>
      </p:sp>
      <p:sp>
        <p:nvSpPr>
          <p:cNvPr id="10" name="CasellaDiTesto 2"/>
          <p:cNvSpPr txBox="1"/>
          <p:nvPr/>
        </p:nvSpPr>
        <p:spPr>
          <a:xfrm>
            <a:off x="5747859" y="565900"/>
            <a:ext cx="3794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4000" b="1" i="0" dirty="0" smtClean="0">
                <a:solidFill>
                  <a:schemeClr val="tx1"/>
                </a:solidFill>
                <a:latin typeface="Arial"/>
                <a:cs typeface="Arial"/>
              </a:rPr>
              <a:t>La gente non capiva</a:t>
            </a:r>
            <a:r>
              <a:rPr lang="mr-IN" sz="4000" b="1" i="0" dirty="0" smtClean="0">
                <a:solidFill>
                  <a:schemeClr val="tx1"/>
                </a:solidFill>
                <a:latin typeface="Arial"/>
                <a:cs typeface="Arial"/>
              </a:rPr>
              <a:t>…</a:t>
            </a:r>
            <a:endParaRPr lang="it-IT" sz="4000" b="1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68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397674"/>
            <a:ext cx="99060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Ho bisogno di più pazienti;</a:t>
            </a:r>
          </a:p>
          <a:p>
            <a:pPr algn="ctr">
              <a:lnSpc>
                <a:spcPct val="80000"/>
              </a:lnSpc>
            </a:pPr>
            <a:r>
              <a:rPr lang="it-IT" sz="4800" i="0" dirty="0" smtClean="0">
                <a:solidFill>
                  <a:schemeClr val="bg1"/>
                </a:solidFill>
                <a:latin typeface="Arial"/>
                <a:cs typeface="Arial"/>
              </a:rPr>
              <a:t>Ho bisogno di più autorevolezza;</a:t>
            </a:r>
          </a:p>
          <a:p>
            <a:pPr algn="ctr">
              <a:lnSpc>
                <a:spcPct val="80000"/>
              </a:lnSpc>
            </a:pP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Ho bisogno di più voti;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74147" y="6128941"/>
            <a:ext cx="35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4000" b="1" i="0" smtClean="0">
                <a:solidFill>
                  <a:srgbClr val="FFFFFF"/>
                </a:solidFill>
                <a:latin typeface="Arial"/>
                <a:cs typeface="Arial"/>
              </a:rPr>
              <a:t>Da IVA a SRL</a:t>
            </a:r>
            <a:endParaRPr lang="it-IT" sz="4000" b="1" i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Immagine 11" descr="2017-01-11-PHOTO-000446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424516" cy="5899354"/>
          </a:xfrm>
          <a:prstGeom prst="rect">
            <a:avLst/>
          </a:prstGeom>
        </p:spPr>
      </p:pic>
      <p:sp>
        <p:nvSpPr>
          <p:cNvPr id="8" name="CasellaDiTesto 4"/>
          <p:cNvSpPr txBox="1"/>
          <p:nvPr/>
        </p:nvSpPr>
        <p:spPr>
          <a:xfrm>
            <a:off x="4763730" y="688108"/>
            <a:ext cx="4970205" cy="4832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Oltre </a:t>
            </a:r>
            <a:r>
              <a:rPr lang="it-IT" sz="2800" dirty="0"/>
              <a:t>5</a:t>
            </a:r>
            <a:r>
              <a:rPr lang="it-IT" sz="2800" dirty="0" smtClean="0"/>
              <a:t>0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0 approfondimenti video gratuiti;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1,3 Milione di visualizzazioni negli ultimi 12 mesi (solo YT);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130mila follower tra i vari social;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1000 nuovi iscritti alla NL al mese;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2000 ricerche 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“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Luca Mazzucchelli” al mese su </a:t>
            </a:r>
            <a:r>
              <a:rPr lang="it-IT" sz="2800" dirty="0"/>
              <a:t>G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oogle;</a:t>
            </a:r>
          </a:p>
        </p:txBody>
      </p:sp>
    </p:spTree>
    <p:extLst>
      <p:ext uri="{BB962C8B-B14F-4D97-AF65-F5344CB8AC3E}">
        <p14:creationId xmlns:p14="http://schemas.microsoft.com/office/powerpoint/2010/main" val="1447185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8" descr="Immagin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2696" y="2603666"/>
            <a:ext cx="3117458" cy="3117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magine 7" descr="Immagin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5019" y="641200"/>
            <a:ext cx="2818642" cy="1033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9" descr="Immagin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6281" y="618520"/>
            <a:ext cx="4307332" cy="1016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10" descr="Immagin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2524" y="2037337"/>
            <a:ext cx="2885650" cy="85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11" descr="Immagine 1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6908" y="3818983"/>
            <a:ext cx="1681746" cy="1681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magine 12" descr="Immagine 1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84444" y="1657731"/>
            <a:ext cx="3706707" cy="2306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78" y="3820312"/>
            <a:ext cx="3341716" cy="16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25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17558" y="6064843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4000" b="1" dirty="0" smtClean="0">
                <a:solidFill>
                  <a:schemeClr val="bg1"/>
                </a:solidFill>
                <a:latin typeface="Arial"/>
                <a:cs typeface="Arial"/>
              </a:rPr>
              <a:t>Un mattone alla volta</a:t>
            </a:r>
            <a:r>
              <a:rPr lang="mr-IN" sz="4000" b="1" dirty="0" smtClean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it-IT" sz="4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CasellaDiTesto 4"/>
          <p:cNvSpPr txBox="1"/>
          <p:nvPr/>
        </p:nvSpPr>
        <p:spPr>
          <a:xfrm>
            <a:off x="5053263" y="320258"/>
            <a:ext cx="4852737" cy="5262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Ingaggi</a:t>
            </a:r>
            <a:r>
              <a:rPr kumimoji="0" lang="it-IT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per interviste e </a:t>
            </a:r>
            <a:r>
              <a:rPr kumimoji="0" lang="it-IT" sz="2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Placement</a:t>
            </a:r>
            <a:r>
              <a:rPr kumimoji="0" lang="it-IT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Ruoli</a:t>
            </a:r>
            <a:r>
              <a:rPr kumimoji="0" lang="it-IT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istituzionali e scientifici;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baseline="0" dirty="0" smtClean="0"/>
              <a:t>Richieste</a:t>
            </a:r>
            <a:r>
              <a:rPr lang="it-IT" sz="2800" dirty="0" smtClean="0"/>
              <a:t> di collaborazioni e consulenze impreviste;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Numerosi </a:t>
            </a:r>
            <a:r>
              <a:rPr kumimoji="0" lang="it-IT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speech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e formazioni;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it-IT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TEDx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Libri;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Eventi dal vivo SOLD OUT;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it-IT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Infoprodotti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; </a:t>
            </a: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it-IT" sz="2800" dirty="0" smtClean="0"/>
              <a:t>Abbonamenti ricorrenti 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(</a:t>
            </a:r>
            <a:r>
              <a:rPr kumimoji="0" lang="it-IT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mindlab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);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t="-1" r="25927" b="-189"/>
          <a:stretch/>
        </p:blipFill>
        <p:spPr>
          <a:xfrm>
            <a:off x="-1" y="0"/>
            <a:ext cx="5053264" cy="59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03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653605" y="6048801"/>
            <a:ext cx="47196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4000" b="1" dirty="0" smtClean="0">
                <a:solidFill>
                  <a:schemeClr val="bg1"/>
                </a:solidFill>
                <a:latin typeface="Arial"/>
                <a:cs typeface="Arial"/>
              </a:rPr>
              <a:t>L’ultimo successo</a:t>
            </a:r>
            <a:endParaRPr lang="it-IT" sz="4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Immagine 1" descr="49f4fa9b-bdee-4a3f-9077-9453eb17b6e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r="8920"/>
          <a:stretch/>
        </p:blipFill>
        <p:spPr>
          <a:xfrm>
            <a:off x="0" y="0"/>
            <a:ext cx="9906000" cy="58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110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397674"/>
            <a:ext cx="99060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La cosa meno importante diventa ciò che hai;</a:t>
            </a:r>
          </a:p>
          <a:p>
            <a:pPr algn="ctr">
              <a:lnSpc>
                <a:spcPct val="80000"/>
              </a:lnSpc>
            </a:pPr>
            <a:r>
              <a:rPr lang="it-IT" sz="4800" i="0" dirty="0" smtClean="0">
                <a:solidFill>
                  <a:schemeClr val="bg1"/>
                </a:solidFill>
                <a:latin typeface="Arial"/>
                <a:cs typeface="Arial"/>
              </a:rPr>
              <a:t>La cosa più importante è ciò che sei diventato;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2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2" name="Immagine 1" descr="LM_consultin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41370" r="18514" b="40875"/>
          <a:stretch/>
        </p:blipFill>
        <p:spPr>
          <a:xfrm>
            <a:off x="7334144" y="5846709"/>
            <a:ext cx="2571856" cy="101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4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397674"/>
            <a:ext cx="9906000" cy="2480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La cosa meno importante diventa ciò che possiedi;</a:t>
            </a:r>
          </a:p>
          <a:p>
            <a:pPr algn="ctr">
              <a:lnSpc>
                <a:spcPct val="80000"/>
              </a:lnSpc>
            </a:pPr>
            <a:r>
              <a:rPr lang="it-IT" sz="4800" i="0" dirty="0" smtClean="0">
                <a:solidFill>
                  <a:schemeClr val="bg1"/>
                </a:solidFill>
                <a:latin typeface="Arial"/>
                <a:cs typeface="Arial"/>
              </a:rPr>
              <a:t>La cosa più importante è ciò cui puoi accedere;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951747" y="6074016"/>
            <a:ext cx="4539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4000" b="1" dirty="0" smtClean="0">
                <a:solidFill>
                  <a:schemeClr val="bg1"/>
                </a:solidFill>
                <a:latin typeface="Arial"/>
                <a:cs typeface="Arial"/>
              </a:rPr>
              <a:t>Non </a:t>
            </a:r>
            <a:r>
              <a:rPr lang="it-IT" sz="4000" b="1" smtClean="0">
                <a:solidFill>
                  <a:schemeClr val="bg1"/>
                </a:solidFill>
                <a:latin typeface="Arial"/>
                <a:cs typeface="Arial"/>
              </a:rPr>
              <a:t>farei cambio</a:t>
            </a:r>
            <a:endParaRPr lang="it-IT" sz="4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8" r="-351" b="13549"/>
          <a:stretch/>
        </p:blipFill>
        <p:spPr>
          <a:xfrm>
            <a:off x="-160422" y="0"/>
            <a:ext cx="4748463" cy="5928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2" y="1677094"/>
            <a:ext cx="5512148" cy="876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2" y="786772"/>
            <a:ext cx="5548165" cy="890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2" y="-60334"/>
            <a:ext cx="5512148" cy="883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2" y="3464831"/>
            <a:ext cx="5512148" cy="875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2" y="2556949"/>
            <a:ext cx="5548165" cy="907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2" y="4327119"/>
            <a:ext cx="5512148" cy="80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2" y="5126458"/>
            <a:ext cx="5512148" cy="8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22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213429" y="6105602"/>
            <a:ext cx="520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Il nuovo contesto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Immagine 2" descr="hands-600497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/>
          <a:stretch/>
        </p:blipFill>
        <p:spPr>
          <a:xfrm>
            <a:off x="0" y="0"/>
            <a:ext cx="9967150" cy="591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0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3061351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1.Tutto va più veloce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86460" y="5976936"/>
            <a:ext cx="9819540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bg1"/>
                </a:solidFill>
              </a:rPr>
              <a:t>La velocità di diffusione</a:t>
            </a:r>
          </a:p>
        </p:txBody>
      </p:sp>
      <p:pic>
        <p:nvPicPr>
          <p:cNvPr id="5" name="Immagine 1" descr="reaching-50-million-users_502917b399a44_w15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r="1465" b="5267"/>
          <a:stretch/>
        </p:blipFill>
        <p:spPr>
          <a:xfrm>
            <a:off x="86460" y="-102313"/>
            <a:ext cx="9819540" cy="59966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253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58186" y="3061351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2. Ci fidiamo degli sconosciuti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1" y="361398"/>
            <a:ext cx="9906000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I nostri migliori consulenti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15" y="1573894"/>
            <a:ext cx="3014292" cy="1104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7" b="32444"/>
          <a:stretch/>
        </p:blipFill>
        <p:spPr>
          <a:xfrm>
            <a:off x="3779794" y="3219043"/>
            <a:ext cx="1947416" cy="827836"/>
          </a:xfrm>
          <a:prstGeom prst="rect">
            <a:avLst/>
          </a:prstGeom>
        </p:spPr>
      </p:pic>
      <p:pic>
        <p:nvPicPr>
          <p:cNvPr id="8" name="Segnaposto contenuto 3" descr="tripadvisor-false-recensioni1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18328" y="1463461"/>
            <a:ext cx="2165577" cy="1503352"/>
          </a:xfrm>
          <a:prstGeom prst="rect">
            <a:avLst/>
          </a:prstGeom>
        </p:spPr>
      </p:pic>
      <p:pic>
        <p:nvPicPr>
          <p:cNvPr id="10" name="Immagine 7" descr="expedia_coupons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7322" y="2205783"/>
            <a:ext cx="2587744" cy="225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8" descr="images-1.jpe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4478" y="2780596"/>
            <a:ext cx="1947416" cy="126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05" y="1607914"/>
            <a:ext cx="2701133" cy="1018460"/>
          </a:xfrm>
          <a:prstGeom prst="rect">
            <a:avLst/>
          </a:prstGeom>
        </p:spPr>
      </p:pic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1" y="4502789"/>
            <a:ext cx="9906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Arial"/>
                <a:cs typeface="Arial"/>
              </a:rPr>
              <a:t>Chi si fida </a:t>
            </a:r>
            <a:r>
              <a:rPr lang="it-IT" sz="2000" dirty="0" smtClean="0">
                <a:latin typeface="Arial"/>
                <a:cs typeface="Arial"/>
              </a:rPr>
              <a:t>più del marketing tradizionale</a:t>
            </a:r>
            <a:r>
              <a:rPr lang="it-IT" sz="2000" dirty="0">
                <a:latin typeface="Arial"/>
                <a:cs typeface="Arial"/>
              </a:rPr>
              <a:t>?</a:t>
            </a:r>
          </a:p>
          <a:p>
            <a:pPr algn="ctr">
              <a:buFont typeface="Arial" charset="0"/>
              <a:buChar char="•"/>
            </a:pPr>
            <a:endParaRPr lang="it-IT" sz="2000" dirty="0">
              <a:latin typeface="Arial"/>
              <a:cs typeface="Arial"/>
            </a:endParaRPr>
          </a:p>
          <a:p>
            <a:pPr algn="ctr"/>
            <a:r>
              <a:rPr lang="it-IT" sz="2000" dirty="0" smtClean="0">
                <a:latin typeface="Arial"/>
                <a:cs typeface="Arial"/>
              </a:rPr>
              <a:t> Fidarsi di </a:t>
            </a:r>
            <a:r>
              <a:rPr lang="it-IT" sz="2000" dirty="0">
                <a:latin typeface="Arial"/>
                <a:cs typeface="Arial"/>
              </a:rPr>
              <a:t>uno </a:t>
            </a:r>
            <a:r>
              <a:rPr lang="it-IT" sz="2000" dirty="0" smtClean="0">
                <a:latin typeface="Arial"/>
                <a:cs typeface="Arial"/>
              </a:rPr>
              <a:t>sconosciuto disinteressato è </a:t>
            </a:r>
            <a:r>
              <a:rPr lang="it-IT" sz="2000" dirty="0">
                <a:latin typeface="Arial"/>
                <a:cs typeface="Arial"/>
              </a:rPr>
              <a:t>meglio che </a:t>
            </a:r>
            <a:r>
              <a:rPr lang="it-IT" sz="2000" dirty="0" smtClean="0">
                <a:latin typeface="Arial"/>
                <a:cs typeface="Arial"/>
              </a:rPr>
              <a:t>fidarsi del </a:t>
            </a:r>
            <a:r>
              <a:rPr lang="it-IT" sz="2000" dirty="0">
                <a:latin typeface="Arial"/>
                <a:cs typeface="Arial"/>
              </a:rPr>
              <a:t>marchio</a:t>
            </a:r>
          </a:p>
          <a:p>
            <a:pPr algn="ctr"/>
            <a:endParaRPr lang="it-IT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050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58186" y="3061351"/>
            <a:ext cx="99060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800" dirty="0" smtClean="0">
                <a:solidFill>
                  <a:schemeClr val="bg1"/>
                </a:solidFill>
              </a:rPr>
              <a:t>3. La guerra per l’attenzione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564347" y="5935004"/>
            <a:ext cx="8632049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solidFill>
                  <a:srgbClr val="FFFFFF"/>
                </a:solidFill>
              </a:rPr>
              <a:t>Il nostro bene più prezioso</a:t>
            </a:r>
            <a:endParaRPr lang="it-IT" sz="4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-201" r="1961" b="201"/>
          <a:stretch/>
        </p:blipFill>
        <p:spPr>
          <a:xfrm>
            <a:off x="-18954" y="0"/>
            <a:ext cx="9906000" cy="592308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78275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2114438" y="6053830"/>
            <a:ext cx="6244095" cy="76939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smtClean="0">
                <a:solidFill>
                  <a:srgbClr val="FFFFFF"/>
                </a:solidFill>
              </a:rPr>
              <a:t>A cosa rinunceresti?</a:t>
            </a:r>
          </a:p>
        </p:txBody>
      </p:sp>
      <p:pic>
        <p:nvPicPr>
          <p:cNvPr id="5" name="Segnaposto contenuto 3" descr="Memorie-Olfattive-una-Base-Scientifica-al-Fenomeno-di-Proust-quadrato-3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6" r="-1006"/>
          <a:stretch/>
        </p:blipFill>
        <p:spPr>
          <a:xfrm>
            <a:off x="68991" y="454988"/>
            <a:ext cx="4915996" cy="4814288"/>
          </a:xfrm>
          <a:prstGeom prst="rect">
            <a:avLst/>
          </a:prstGeom>
        </p:spPr>
      </p:pic>
      <p:pic>
        <p:nvPicPr>
          <p:cNvPr id="6" name="Immagine 4" descr="interne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r="26729"/>
          <a:stretch/>
        </p:blipFill>
        <p:spPr>
          <a:xfrm>
            <a:off x="5186557" y="454988"/>
            <a:ext cx="4499099" cy="4839797"/>
          </a:xfrm>
          <a:prstGeom prst="rect">
            <a:avLst/>
          </a:prstGeom>
        </p:spPr>
      </p:pic>
      <p:sp>
        <p:nvSpPr>
          <p:cNvPr id="7" name="CasellaDiTesto 5"/>
          <p:cNvSpPr txBox="1"/>
          <p:nvPr/>
        </p:nvSpPr>
        <p:spPr>
          <a:xfrm>
            <a:off x="1981756" y="5294785"/>
            <a:ext cx="134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+mj-lt"/>
              </a:rPr>
              <a:t>Olfatto</a:t>
            </a:r>
          </a:p>
        </p:txBody>
      </p:sp>
      <p:sp>
        <p:nvSpPr>
          <p:cNvPr id="8" name="CasellaDiTesto 6"/>
          <p:cNvSpPr txBox="1"/>
          <p:nvPr/>
        </p:nvSpPr>
        <p:spPr>
          <a:xfrm>
            <a:off x="5677407" y="5275827"/>
            <a:ext cx="3596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+mj-lt"/>
              </a:rPr>
              <a:t>Connessione online</a:t>
            </a:r>
          </a:p>
        </p:txBody>
      </p:sp>
    </p:spTree>
    <p:extLst>
      <p:ext uri="{BB962C8B-B14F-4D97-AF65-F5344CB8AC3E}">
        <p14:creationId xmlns:p14="http://schemas.microsoft.com/office/powerpoint/2010/main" val="664879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438507" y="6111087"/>
            <a:ext cx="663497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800" b="1" i="0" dirty="0" smtClean="0">
                <a:solidFill>
                  <a:schemeClr val="bg1"/>
                </a:solidFill>
                <a:latin typeface="Arial"/>
                <a:cs typeface="Arial"/>
              </a:rPr>
              <a:t>Il mio primo incontro con </a:t>
            </a:r>
            <a:r>
              <a:rPr lang="it-IT" sz="2800" b="1" i="0" smtClean="0">
                <a:solidFill>
                  <a:schemeClr val="bg1"/>
                </a:solidFill>
                <a:latin typeface="Arial"/>
                <a:cs typeface="Arial"/>
              </a:rPr>
              <a:t>gli avvocati</a:t>
            </a:r>
            <a:endParaRPr lang="it-IT" sz="28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t="-4587" r="-2087" b="-3361"/>
          <a:stretch/>
        </p:blipFill>
        <p:spPr>
          <a:xfrm>
            <a:off x="0" y="0"/>
            <a:ext cx="10068214" cy="588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1873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7491BisGM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7160" cy="5920740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4549036" y="322282"/>
            <a:ext cx="5022894" cy="50792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3900" dirty="0" smtClean="0"/>
              <a:t>Il 58% degli appartenenti alla generazione Y rinuncerebbe al proprio olfatto invece che al cellulare*</a:t>
            </a:r>
          </a:p>
          <a:p>
            <a:pPr lvl="1"/>
            <a:r>
              <a:rPr lang="it-IT" sz="2300" dirty="0" smtClean="0"/>
              <a:t>Alla generazione Y appartengono </a:t>
            </a:r>
            <a:r>
              <a:rPr lang="it-IT" sz="2300" dirty="0" smtClean="0"/>
              <a:t>i </a:t>
            </a:r>
            <a:r>
              <a:rPr lang="it-IT" sz="2300" dirty="0" err="1" smtClean="0"/>
              <a:t>Millenials</a:t>
            </a:r>
            <a:r>
              <a:rPr lang="it-IT" sz="2300" dirty="0" smtClean="0"/>
              <a:t>, ovvero i </a:t>
            </a:r>
            <a:r>
              <a:rPr lang="it-IT" sz="2300" dirty="0" smtClean="0"/>
              <a:t>nati tra gli anni 80 e i primi anni 2000</a:t>
            </a:r>
          </a:p>
          <a:p>
            <a:pPr marL="0" indent="0">
              <a:buFont typeface="Arial"/>
              <a:buNone/>
            </a:pPr>
            <a:endParaRPr lang="it-IT" sz="1600" dirty="0"/>
          </a:p>
        </p:txBody>
      </p:sp>
      <p:sp>
        <p:nvSpPr>
          <p:cNvPr id="6" name="CasellaDiTesto 4"/>
          <p:cNvSpPr txBox="1"/>
          <p:nvPr/>
        </p:nvSpPr>
        <p:spPr>
          <a:xfrm>
            <a:off x="4678968" y="5401572"/>
            <a:ext cx="43963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it-IT" dirty="0"/>
              <a:t>*L’età ibrida – </a:t>
            </a:r>
            <a:r>
              <a:rPr lang="it-IT" dirty="0" err="1" smtClean="0"/>
              <a:t>Khanna</a:t>
            </a:r>
            <a:r>
              <a:rPr lang="it-IT" dirty="0" smtClean="0"/>
              <a:t>, </a:t>
            </a:r>
            <a:r>
              <a:rPr lang="it-IT" dirty="0"/>
              <a:t>Edizione Codice, </a:t>
            </a:r>
            <a:r>
              <a:rPr lang="it-IT" dirty="0" err="1"/>
              <a:t>pag</a:t>
            </a:r>
            <a:r>
              <a:rPr lang="it-IT" dirty="0"/>
              <a:t> </a:t>
            </a:r>
            <a:r>
              <a:rPr lang="it-IT" dirty="0" smtClean="0"/>
              <a:t>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4554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3" descr="ciec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r="17329" b="2540"/>
          <a:stretch/>
        </p:blipFill>
        <p:spPr>
          <a:xfrm>
            <a:off x="-1" y="1"/>
            <a:ext cx="6356796" cy="5914848"/>
          </a:xfrm>
          <a:prstGeom prst="rect">
            <a:avLst/>
          </a:prstGeo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6468305" y="625611"/>
            <a:ext cx="3300161" cy="44740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3600" dirty="0" smtClean="0"/>
              <a:t>Che ci piaccia o meno</a:t>
            </a:r>
            <a:r>
              <a:rPr lang="mr-IN" sz="3600" dirty="0" smtClean="0"/>
              <a:t>…</a:t>
            </a:r>
            <a:endParaRPr lang="it-IT" sz="3600" dirty="0" smtClean="0"/>
          </a:p>
          <a:p>
            <a:pPr lvl="1">
              <a:buFont typeface="Arial"/>
              <a:buChar char="•"/>
            </a:pPr>
            <a:r>
              <a:rPr lang="it-IT" sz="3200" dirty="0" smtClean="0"/>
              <a:t>Internet alla stregua dei 5 sensi </a:t>
            </a:r>
          </a:p>
          <a:p>
            <a:pPr lvl="1">
              <a:buFont typeface="Arial"/>
              <a:buChar char="•"/>
            </a:pPr>
            <a:r>
              <a:rPr lang="it-IT" sz="3200" dirty="0" smtClean="0"/>
              <a:t>Quali sono i confini della mente?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26445" y="5987630"/>
            <a:ext cx="8632049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FFFFF"/>
                </a:solidFill>
              </a:rPr>
              <a:t>Cambiano i confini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53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58186" y="3061351"/>
            <a:ext cx="99060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800" dirty="0">
                <a:solidFill>
                  <a:schemeClr val="bg1"/>
                </a:solidFill>
              </a:rPr>
              <a:t>4</a:t>
            </a:r>
            <a:r>
              <a:rPr lang="it-IT" sz="4800" dirty="0" smtClean="0">
                <a:solidFill>
                  <a:schemeClr val="bg1"/>
                </a:solidFill>
              </a:rPr>
              <a:t>. </a:t>
            </a:r>
            <a:r>
              <a:rPr lang="it-IT" sz="4800" dirty="0" smtClean="0">
                <a:solidFill>
                  <a:schemeClr val="bg1"/>
                </a:solidFill>
              </a:rPr>
              <a:t>Il momento riflessivo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Kids-Driv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13432" b="16844"/>
          <a:stretch/>
        </p:blipFill>
        <p:spPr>
          <a:xfrm>
            <a:off x="0" y="0"/>
            <a:ext cx="9906000" cy="5918107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417370" y="5967587"/>
            <a:ext cx="6338480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chemeClr val="bg1"/>
                </a:solidFill>
              </a:rPr>
              <a:t>Ci andresti in auto con lui?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915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-33761"/>
            <a:ext cx="9906000" cy="5946137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307448" y="5912377"/>
            <a:ext cx="8632049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FFFFF"/>
                </a:solidFill>
              </a:rPr>
              <a:t>La gita scolastica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64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2" descr="the-thinker-692959_960_7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10683" b="20404"/>
          <a:stretch/>
        </p:blipFill>
        <p:spPr>
          <a:xfrm>
            <a:off x="0" y="0"/>
            <a:ext cx="9906000" cy="601031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3266" y="6157863"/>
            <a:ext cx="87325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200" i="0" dirty="0" smtClean="0">
                <a:solidFill>
                  <a:schemeClr val="bg1"/>
                </a:solidFill>
                <a:latin typeface="Arial"/>
                <a:cs typeface="Arial"/>
              </a:rPr>
              <a:t>Dove finisce il momento riflessivo?</a:t>
            </a:r>
            <a:endParaRPr lang="it-IT" sz="32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8171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58186" y="3061351"/>
            <a:ext cx="99060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800" dirty="0">
                <a:solidFill>
                  <a:schemeClr val="bg1"/>
                </a:solidFill>
              </a:rPr>
              <a:t>5</a:t>
            </a:r>
            <a:r>
              <a:rPr lang="it-IT" sz="4800" dirty="0" smtClean="0">
                <a:solidFill>
                  <a:schemeClr val="bg1"/>
                </a:solidFill>
              </a:rPr>
              <a:t>. </a:t>
            </a:r>
            <a:r>
              <a:rPr lang="it-IT" sz="4800" dirty="0" smtClean="0">
                <a:solidFill>
                  <a:schemeClr val="bg1"/>
                </a:solidFill>
              </a:rPr>
              <a:t>Metabolismo interiore e desiderio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1785370" y="6020167"/>
            <a:ext cx="6253953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solidFill>
                  <a:srgbClr val="FFFFFF"/>
                </a:solidFill>
              </a:rPr>
              <a:t>La velocità rispetta i nostri tempi?</a:t>
            </a:r>
            <a:endParaRPr lang="it-IT" sz="3200" dirty="0">
              <a:solidFill>
                <a:srgbClr val="FFFFFF"/>
              </a:solidFill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4"/>
          <a:stretch/>
        </p:blipFill>
        <p:spPr>
          <a:xfrm>
            <a:off x="1" y="0"/>
            <a:ext cx="9906000" cy="59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602261" y="5999257"/>
            <a:ext cx="8632049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>
                <a:solidFill>
                  <a:srgbClr val="FFFFFF"/>
                </a:solidFill>
              </a:rPr>
              <a:t>Dove finisce il desiderio?</a:t>
            </a:r>
            <a:endParaRPr lang="it-IT" sz="3600" dirty="0">
              <a:solidFill>
                <a:srgbClr val="FFFFFF"/>
              </a:solidFill>
            </a:endParaRPr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0"/>
          <a:stretch/>
        </p:blipFill>
        <p:spPr>
          <a:xfrm>
            <a:off x="1" y="-1"/>
            <a:ext cx="9906000" cy="5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03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3" descr="evoluzio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t="-1733" r="-304" b="3575"/>
          <a:stretch/>
        </p:blipFill>
        <p:spPr>
          <a:xfrm>
            <a:off x="90428" y="-40113"/>
            <a:ext cx="5937045" cy="58601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02261" y="5987630"/>
            <a:ext cx="8632049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FFFFF"/>
                </a:solidFill>
              </a:rPr>
              <a:t>Attualità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6235970" y="640127"/>
            <a:ext cx="3411777" cy="4608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it-IT" dirty="0" smtClean="0"/>
              <a:t>2 specie antropologicamente differenti, nello stesso ecosistema</a:t>
            </a:r>
          </a:p>
          <a:p>
            <a:pPr marL="0" indent="0" hangingPunct="1">
              <a:buFont typeface="Arial"/>
              <a:buNone/>
            </a:pPr>
            <a:endParaRPr lang="it-IT" dirty="0"/>
          </a:p>
          <a:p>
            <a:pPr marL="0" indent="0" hangingPunct="1">
              <a:buFont typeface="Arial"/>
              <a:buNone/>
            </a:pPr>
            <a:r>
              <a:rPr lang="it-IT" dirty="0" smtClean="0"/>
              <a:t>Cosa fanno gli imprenditori?</a:t>
            </a:r>
          </a:p>
          <a:p>
            <a:pPr hangingPunct="1"/>
            <a:r>
              <a:rPr lang="it-IT" dirty="0" smtClean="0"/>
              <a:t>Li ascoltano?</a:t>
            </a:r>
          </a:p>
          <a:p>
            <a:pPr hangingPunct="1"/>
            <a:r>
              <a:rPr lang="it-IT" dirty="0" smtClean="0"/>
              <a:t>Li ignorano?</a:t>
            </a:r>
          </a:p>
          <a:p>
            <a:pPr hangingPunct="1"/>
            <a:r>
              <a:rPr lang="it-IT" dirty="0" smtClean="0"/>
              <a:t>Provano a parlarci?</a:t>
            </a:r>
          </a:p>
        </p:txBody>
      </p:sp>
    </p:spTree>
    <p:extLst>
      <p:ext uri="{BB962C8B-B14F-4D97-AF65-F5344CB8AC3E}">
        <p14:creationId xmlns:p14="http://schemas.microsoft.com/office/powerpoint/2010/main" val="1029703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3" descr="laurea_mazzucchelli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r="9484" b="13848"/>
          <a:stretch/>
        </p:blipFill>
        <p:spPr>
          <a:xfrm>
            <a:off x="0" y="1"/>
            <a:ext cx="9906000" cy="590825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77480" y="6081510"/>
            <a:ext cx="533718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000" b="1" i="0" dirty="0" smtClean="0">
                <a:solidFill>
                  <a:schemeClr val="bg1"/>
                </a:solidFill>
                <a:latin typeface="Arial"/>
                <a:cs typeface="Arial"/>
              </a:rPr>
              <a:t>14 luglio 2004</a:t>
            </a:r>
            <a:endParaRPr lang="it-IT" sz="40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813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213429" y="6105602"/>
            <a:ext cx="520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Cosa ho capito?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Immagine 1" descr="light-bulb-3104355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4"/>
          <a:stretch/>
        </p:blipFill>
        <p:spPr>
          <a:xfrm>
            <a:off x="0" y="0"/>
            <a:ext cx="9906000" cy="59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06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628214"/>
            <a:ext cx="990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lnSpc>
                <a:spcPct val="80000"/>
              </a:lnSpc>
              <a:buAutoNum type="arabicPeriod"/>
            </a:pPr>
            <a:r>
              <a:rPr lang="it-IT" sz="5400" b="1" dirty="0" err="1" smtClean="0">
                <a:solidFill>
                  <a:schemeClr val="bg1"/>
                </a:solidFill>
                <a:latin typeface="Arial"/>
                <a:cs typeface="Arial"/>
              </a:rPr>
              <a:t>Mindset</a:t>
            </a:r>
            <a:r>
              <a:rPr lang="it-IT" sz="5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914400" indent="-914400" algn="ctr">
              <a:lnSpc>
                <a:spcPct val="80000"/>
              </a:lnSpc>
              <a:buAutoNum type="arabicPeriod"/>
            </a:pPr>
            <a:r>
              <a:rPr lang="it-IT" sz="4800" i="0" dirty="0" smtClean="0">
                <a:solidFill>
                  <a:schemeClr val="bg1"/>
                </a:solidFill>
                <a:latin typeface="Arial"/>
                <a:cs typeface="Arial"/>
              </a:rPr>
              <a:t>Strategia Web</a:t>
            </a:r>
          </a:p>
          <a:p>
            <a:pPr marL="914400" indent="-914400" algn="ctr">
              <a:lnSpc>
                <a:spcPct val="80000"/>
              </a:lnSpc>
              <a:buAutoNum type="arabicPeriod"/>
            </a:pP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Trend da curare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376724" y="6115384"/>
            <a:ext cx="5082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1. </a:t>
            </a:r>
            <a:r>
              <a:rPr lang="it-IT" sz="3600" b="1" i="0" dirty="0" err="1" smtClean="0">
                <a:solidFill>
                  <a:schemeClr val="bg1"/>
                </a:solidFill>
                <a:latin typeface="Arial"/>
                <a:cs typeface="Arial"/>
              </a:rPr>
              <a:t>Pickup</a:t>
            </a: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3600" b="1" i="0" dirty="0" err="1" smtClean="0">
                <a:solidFill>
                  <a:schemeClr val="bg1"/>
                </a:solidFill>
                <a:latin typeface="Arial"/>
                <a:cs typeface="Arial"/>
              </a:rPr>
              <a:t>Yourself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169" r="2191" b="1570"/>
          <a:stretch/>
        </p:blipFill>
        <p:spPr>
          <a:xfrm>
            <a:off x="2150183" y="15223"/>
            <a:ext cx="5902954" cy="59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85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12093" y="6099342"/>
            <a:ext cx="7458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i="0" smtClean="0">
                <a:solidFill>
                  <a:schemeClr val="bg1"/>
                </a:solidFill>
                <a:latin typeface="Arial"/>
                <a:cs typeface="Arial"/>
              </a:rPr>
              <a:t>2. </a:t>
            </a: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Meno </a:t>
            </a: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Attrazione, Più </a:t>
            </a:r>
            <a:r>
              <a:rPr lang="it-IT" sz="3600" b="1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nfluenza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8" b="31393"/>
          <a:stretch/>
        </p:blipFill>
        <p:spPr>
          <a:xfrm>
            <a:off x="0" y="0"/>
            <a:ext cx="9906000" cy="593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09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835245"/>
            <a:ext cx="9906000" cy="338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8800" b="1" dirty="0" smtClean="0">
                <a:solidFill>
                  <a:schemeClr val="bg1"/>
                </a:solidFill>
                <a:latin typeface="Arial"/>
                <a:cs typeface="Arial"/>
              </a:rPr>
              <a:t>Accesso</a:t>
            </a:r>
          </a:p>
          <a:p>
            <a:pPr algn="ctr">
              <a:lnSpc>
                <a:spcPct val="80000"/>
              </a:lnSpc>
            </a:pPr>
            <a:r>
              <a:rPr lang="it-IT" sz="8800" b="1" i="0" dirty="0" smtClean="0">
                <a:solidFill>
                  <a:schemeClr val="bg1"/>
                </a:solidFill>
                <a:latin typeface="Arial"/>
                <a:cs typeface="Arial"/>
              </a:rPr>
              <a:t>Non</a:t>
            </a:r>
          </a:p>
          <a:p>
            <a:pPr algn="ctr">
              <a:lnSpc>
                <a:spcPct val="80000"/>
              </a:lnSpc>
            </a:pPr>
            <a:r>
              <a:rPr lang="it-IT" sz="8800" b="1" dirty="0" smtClean="0">
                <a:solidFill>
                  <a:schemeClr val="bg1"/>
                </a:solidFill>
                <a:latin typeface="Arial"/>
                <a:cs typeface="Arial"/>
              </a:rPr>
              <a:t>Possesso</a:t>
            </a:r>
            <a:endParaRPr lang="it-IT" sz="88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3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3" descr="pesceG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3537" r="3953" b="5788"/>
          <a:stretch/>
        </p:blipFill>
        <p:spPr>
          <a:xfrm>
            <a:off x="374657" y="-80124"/>
            <a:ext cx="4890213" cy="5919728"/>
          </a:xfrm>
          <a:prstGeom prst="rect">
            <a:avLst/>
          </a:prstGeo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5534661" y="587693"/>
            <a:ext cx="4056223" cy="49859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b="1" dirty="0" smtClean="0"/>
              <a:t>Il pesce più veloce “frega” quello più lento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Essere veloci significa arrivare prima degli altri su una piattaforma</a:t>
            </a:r>
          </a:p>
          <a:p>
            <a:r>
              <a:rPr lang="it-IT" dirty="0" smtClean="0"/>
              <a:t>Ma anche uscirne quando gli altri arrivano, per approdare alla nuova;</a:t>
            </a:r>
          </a:p>
          <a:p>
            <a:pPr lvl="1"/>
            <a:r>
              <a:rPr lang="it-IT" dirty="0" smtClean="0"/>
              <a:t>Pensa a ciò che arriva, non a ciò che è passato;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192552" y="6105602"/>
            <a:ext cx="7458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3. Lavora </a:t>
            </a: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sulla velocità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271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52933" y="6105602"/>
            <a:ext cx="7458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Arial"/>
                <a:cs typeface="Arial"/>
              </a:rPr>
              <a:t>Il mio “fallimento” editoriale</a:t>
            </a:r>
          </a:p>
        </p:txBody>
      </p:sp>
      <p:pic>
        <p:nvPicPr>
          <p:cNvPr id="2" name="Immagine 1" descr="51sX4oaLYQ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91" y="-1"/>
            <a:ext cx="4524100" cy="59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39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628214"/>
            <a:ext cx="990600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lnSpc>
                <a:spcPct val="80000"/>
              </a:lnSpc>
              <a:buAutoNum type="arabicPeriod"/>
            </a:pPr>
            <a:r>
              <a:rPr lang="it-IT" sz="4800" dirty="0" err="1" smtClean="0">
                <a:solidFill>
                  <a:schemeClr val="bg1"/>
                </a:solidFill>
                <a:latin typeface="Arial"/>
                <a:cs typeface="Arial"/>
              </a:rPr>
              <a:t>Mindset</a:t>
            </a:r>
            <a:r>
              <a:rPr lang="it-IT" sz="5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914400" indent="-914400" algn="ctr">
              <a:lnSpc>
                <a:spcPct val="80000"/>
              </a:lnSpc>
              <a:buAutoNum type="arabicPeriod"/>
            </a:pPr>
            <a:r>
              <a:rPr lang="it-IT" sz="5400" b="1" i="0" dirty="0" smtClean="0">
                <a:solidFill>
                  <a:schemeClr val="bg1"/>
                </a:solidFill>
                <a:latin typeface="Arial"/>
                <a:cs typeface="Arial"/>
              </a:rPr>
              <a:t>Strategia Web</a:t>
            </a:r>
          </a:p>
          <a:p>
            <a:pPr marL="914400" indent="-914400" algn="ctr">
              <a:lnSpc>
                <a:spcPct val="80000"/>
              </a:lnSpc>
              <a:buAutoNum type="arabicPeriod"/>
            </a:pP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Trend da curare</a:t>
            </a:r>
            <a:endParaRPr lang="it-IT" sz="480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223832" y="6089560"/>
            <a:ext cx="7458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Arial"/>
                <a:cs typeface="Arial"/>
              </a:rPr>
              <a:t>1. Meno Sito, Più Social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r="9641"/>
          <a:stretch/>
        </p:blipFill>
        <p:spPr>
          <a:xfrm>
            <a:off x="0" y="0"/>
            <a:ext cx="9906000" cy="589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3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55667" y="6105602"/>
            <a:ext cx="7458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it-IT" sz="3600" b="1" dirty="0" smtClean="0">
                <a:solidFill>
                  <a:schemeClr val="bg1"/>
                </a:solidFill>
                <a:latin typeface="Arial"/>
                <a:cs typeface="Arial"/>
              </a:rPr>
              <a:t>. Marketing relazionale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293895" y="336885"/>
            <a:ext cx="4296989" cy="52367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b="1" dirty="0" smtClean="0"/>
              <a:t>Il loro marketing non è solo digitale</a:t>
            </a:r>
            <a:endParaRPr lang="it-IT" b="1" dirty="0" smtClean="0"/>
          </a:p>
          <a:p>
            <a:pPr marL="0" indent="0">
              <a:buFont typeface="Arial"/>
              <a:buNone/>
            </a:pPr>
            <a:r>
              <a:rPr lang="it-IT" dirty="0" smtClean="0"/>
              <a:t>Sono persone relazionali, </a:t>
            </a:r>
            <a:r>
              <a:rPr lang="it-IT" dirty="0" err="1" smtClean="0"/>
              <a:t>iperconnesse</a:t>
            </a:r>
            <a:r>
              <a:rPr lang="it-IT" dirty="0" smtClean="0"/>
              <a:t>;</a:t>
            </a:r>
          </a:p>
          <a:p>
            <a:pPr marL="0" indent="0">
              <a:buFont typeface="Arial"/>
              <a:buNone/>
            </a:pPr>
            <a:r>
              <a:rPr lang="it-IT" dirty="0"/>
              <a:t>N</a:t>
            </a:r>
            <a:r>
              <a:rPr lang="it-IT" dirty="0" smtClean="0"/>
              <a:t>on cercano marche </a:t>
            </a:r>
            <a:r>
              <a:rPr lang="it-IT" dirty="0" err="1" smtClean="0"/>
              <a:t>aspirazionali</a:t>
            </a:r>
            <a:r>
              <a:rPr lang="it-IT" dirty="0" smtClean="0"/>
              <a:t>, non vogliono la griffe sulla maglietta ma cercano qualcuno che sia come loro.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" y="2984811"/>
            <a:ext cx="5018453" cy="2797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" y="101836"/>
            <a:ext cx="5018453" cy="28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46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59366" y="6112784"/>
            <a:ext cx="6913756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200" b="1" i="0" dirty="0" smtClean="0">
                <a:solidFill>
                  <a:schemeClr val="bg1"/>
                </a:solidFill>
                <a:latin typeface="Arial"/>
                <a:cs typeface="Arial"/>
              </a:rPr>
              <a:t>Quanto guadagna uno psicologo?</a:t>
            </a:r>
            <a:endParaRPr lang="it-IT" sz="32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Segnaposto contenuto 3" descr="reddito_per_eta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141" r="5582" b="-12578"/>
          <a:stretch/>
        </p:blipFill>
        <p:spPr>
          <a:xfrm>
            <a:off x="-1" y="613316"/>
            <a:ext cx="9906001" cy="542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72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091919"/>
            <a:ext cx="99060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800" b="1" dirty="0" smtClean="0">
                <a:solidFill>
                  <a:schemeClr val="bg1"/>
                </a:solidFill>
                <a:latin typeface="Arial"/>
                <a:cs typeface="Arial"/>
              </a:rPr>
              <a:t>La comunicazione non serve più a creare un’aspirazione, </a:t>
            </a:r>
          </a:p>
          <a:p>
            <a:pPr algn="ctr">
              <a:lnSpc>
                <a:spcPct val="80000"/>
              </a:lnSpc>
            </a:pPr>
            <a:r>
              <a:rPr lang="it-IT" sz="4800" b="1" dirty="0" smtClean="0">
                <a:solidFill>
                  <a:schemeClr val="bg1"/>
                </a:solidFill>
                <a:latin typeface="Arial"/>
                <a:cs typeface="Arial"/>
              </a:rPr>
              <a:t>ma a incontrare le persone dove sono veramente</a:t>
            </a:r>
            <a:endParaRPr lang="it-IT" sz="48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208549" y="6096001"/>
            <a:ext cx="784458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smtClean="0">
                <a:solidFill>
                  <a:schemeClr val="bg1"/>
                </a:solidFill>
                <a:latin typeface="Arial"/>
                <a:cs typeface="Arial"/>
              </a:rPr>
              <a:t>3. </a:t>
            </a:r>
            <a:r>
              <a:rPr lang="it-IT" sz="3600" b="1" dirty="0" smtClean="0">
                <a:solidFill>
                  <a:schemeClr val="bg1"/>
                </a:solidFill>
                <a:latin typeface="Arial"/>
                <a:cs typeface="Arial"/>
              </a:rPr>
              <a:t>Prima il pubblico, poi il prodotto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/>
          <a:stretch/>
        </p:blipFill>
        <p:spPr>
          <a:xfrm>
            <a:off x="0" y="0"/>
            <a:ext cx="9906000" cy="59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71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5534661" y="587693"/>
            <a:ext cx="4056223" cy="498591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b="1" dirty="0" smtClean="0"/>
              <a:t>Una azienda reattiva</a:t>
            </a:r>
            <a:endParaRPr lang="it-IT" b="1" dirty="0" smtClean="0"/>
          </a:p>
          <a:p>
            <a:pPr marL="0" indent="0">
              <a:buFont typeface="Arial"/>
              <a:buNone/>
            </a:pPr>
            <a:r>
              <a:rPr lang="it-IT" dirty="0" smtClean="0"/>
              <a:t>Non è più l’azienda che stimola il consumatore, ma il consumatore che nel suo contesto di vita (social) stimola l’azienda;</a:t>
            </a:r>
          </a:p>
          <a:p>
            <a:pPr marL="0" indent="0">
              <a:buFont typeface="Arial"/>
              <a:buNone/>
            </a:pPr>
            <a:r>
              <a:rPr lang="it-IT" dirty="0" smtClean="0"/>
              <a:t>Non devi essere una antenna che invia, ma che riceve e reagisce ai bisogni e desideri degli utenti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5" r="20644"/>
          <a:stretch/>
        </p:blipFill>
        <p:spPr>
          <a:xfrm>
            <a:off x="0" y="1"/>
            <a:ext cx="5325979" cy="59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9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156197" y="6105602"/>
            <a:ext cx="7458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i="0" dirty="0" smtClean="0">
                <a:solidFill>
                  <a:schemeClr val="bg1"/>
                </a:solidFill>
                <a:latin typeface="Arial"/>
                <a:cs typeface="Arial"/>
              </a:rPr>
              <a:t>4. Reverse </a:t>
            </a:r>
            <a:r>
              <a:rPr lang="it-IT" sz="3600" b="1" i="0" dirty="0" err="1" smtClean="0">
                <a:solidFill>
                  <a:schemeClr val="bg1"/>
                </a:solidFill>
                <a:latin typeface="Arial"/>
                <a:cs typeface="Arial"/>
              </a:rPr>
              <a:t>Mentoring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Immagine 1" descr="milivoj-kuhar-53419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9"/>
          <a:stretch/>
        </p:blipFill>
        <p:spPr>
          <a:xfrm>
            <a:off x="0" y="0"/>
            <a:ext cx="4589188" cy="5895889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5003941" y="421653"/>
            <a:ext cx="4902059" cy="51539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b="1" dirty="0" smtClean="0"/>
              <a:t>Dobbiamo avere l’umiltà di imparare dai </a:t>
            </a:r>
            <a:r>
              <a:rPr lang="it-IT" b="1" dirty="0" err="1" smtClean="0"/>
              <a:t>millenials</a:t>
            </a:r>
            <a:endParaRPr lang="it-IT" b="1" dirty="0" smtClean="0"/>
          </a:p>
          <a:p>
            <a:r>
              <a:rPr lang="it-IT" dirty="0" smtClean="0"/>
              <a:t>Parla </a:t>
            </a:r>
            <a:r>
              <a:rPr lang="it-IT" dirty="0" smtClean="0"/>
              <a:t>meno, </a:t>
            </a:r>
            <a:r>
              <a:rPr lang="it-IT" dirty="0" smtClean="0"/>
              <a:t>ascolta di più;</a:t>
            </a:r>
          </a:p>
          <a:p>
            <a:r>
              <a:rPr lang="it-IT" dirty="0" smtClean="0"/>
              <a:t>Domanda </a:t>
            </a:r>
            <a:r>
              <a:rPr lang="it-IT" dirty="0" smtClean="0"/>
              <a:t>e dai loro compiti per vedere come ragionano;</a:t>
            </a:r>
          </a:p>
          <a:p>
            <a:r>
              <a:rPr lang="it-IT" dirty="0" smtClean="0"/>
              <a:t>Non fare prendere le decisioni a loro, ma scegli tu dopo averli </a:t>
            </a:r>
            <a:r>
              <a:rPr lang="it-IT" dirty="0" smtClean="0"/>
              <a:t>studiati;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4795414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628214"/>
            <a:ext cx="990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lnSpc>
                <a:spcPct val="80000"/>
              </a:lnSpc>
              <a:buAutoNum type="arabicPeriod"/>
            </a:pPr>
            <a:r>
              <a:rPr lang="it-IT" sz="4800" dirty="0" err="1" smtClean="0">
                <a:solidFill>
                  <a:schemeClr val="bg1"/>
                </a:solidFill>
                <a:latin typeface="Arial"/>
                <a:cs typeface="Arial"/>
              </a:rPr>
              <a:t>Mindset</a:t>
            </a:r>
            <a:r>
              <a:rPr lang="it-IT" sz="4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914400" indent="-914400" algn="ctr">
              <a:lnSpc>
                <a:spcPct val="80000"/>
              </a:lnSpc>
              <a:buAutoNum type="arabicPeriod"/>
            </a:pPr>
            <a:r>
              <a:rPr lang="it-IT" sz="4800" i="0" dirty="0" smtClean="0">
                <a:solidFill>
                  <a:schemeClr val="bg1"/>
                </a:solidFill>
                <a:latin typeface="Arial"/>
                <a:cs typeface="Arial"/>
              </a:rPr>
              <a:t>Strategia Web</a:t>
            </a:r>
          </a:p>
          <a:p>
            <a:pPr marL="914400" indent="-914400" algn="ctr">
              <a:lnSpc>
                <a:spcPct val="80000"/>
              </a:lnSpc>
              <a:buAutoNum type="arabicPeriod"/>
            </a:pPr>
            <a:r>
              <a:rPr lang="it-IT" sz="5400" b="1" dirty="0" smtClean="0">
                <a:solidFill>
                  <a:schemeClr val="bg1"/>
                </a:solidFill>
                <a:latin typeface="Arial"/>
                <a:cs typeface="Arial"/>
              </a:rPr>
              <a:t>Trend da curare</a:t>
            </a:r>
            <a:endParaRPr lang="it-IT" sz="54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Immagine 7" descr="logo_luca_www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68035" r="20633" b="15547"/>
          <a:stretch/>
        </p:blipFill>
        <p:spPr>
          <a:xfrm>
            <a:off x="7866071" y="139981"/>
            <a:ext cx="1862031" cy="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55667" y="6105602"/>
            <a:ext cx="7458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Arial"/>
                <a:cs typeface="Arial"/>
              </a:rPr>
              <a:t>1. Studia i BOT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9526"/>
          <a:stretch/>
        </p:blipFill>
        <p:spPr>
          <a:xfrm>
            <a:off x="0" y="0"/>
            <a:ext cx="9906000" cy="59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1775569" y="5971386"/>
            <a:ext cx="6548866" cy="7540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chemeClr val="bg1"/>
                </a:solidFill>
              </a:rPr>
              <a:t>2. Scommetti sulla voce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1" y="796170"/>
            <a:ext cx="2518954" cy="2518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9" r="25373"/>
          <a:stretch/>
        </p:blipFill>
        <p:spPr>
          <a:xfrm>
            <a:off x="2923479" y="1067769"/>
            <a:ext cx="1862254" cy="2205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39" y="1110530"/>
            <a:ext cx="1527040" cy="1543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65" y="3821911"/>
            <a:ext cx="3633643" cy="11886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4" y="3649143"/>
            <a:ext cx="2206773" cy="15341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87" y="1233315"/>
            <a:ext cx="1350616" cy="1622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26" y="3816543"/>
            <a:ext cx="2181302" cy="11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08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1255295" y="6072148"/>
            <a:ext cx="73954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Arial"/>
                <a:cs typeface="Arial"/>
              </a:rPr>
              <a:t>3. Esperienze, Emozioni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" b="4777"/>
          <a:stretch/>
        </p:blipFill>
        <p:spPr>
          <a:xfrm>
            <a:off x="0" y="0"/>
            <a:ext cx="9906000" cy="59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9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2810477" y="6072148"/>
            <a:ext cx="4285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600" b="1" dirty="0" smtClean="0">
                <a:solidFill>
                  <a:schemeClr val="bg1"/>
                </a:solidFill>
                <a:latin typeface="Arial"/>
                <a:cs typeface="Arial"/>
              </a:rPr>
              <a:t>4. Realtà Virtuale</a:t>
            </a:r>
            <a:endParaRPr lang="it-IT" sz="36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4"/>
          <a:stretch/>
        </p:blipFill>
        <p:spPr>
          <a:xfrm>
            <a:off x="0" y="1"/>
            <a:ext cx="9906000" cy="59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978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2" b="24483"/>
          <a:stretch/>
        </p:blipFill>
        <p:spPr>
          <a:xfrm>
            <a:off x="368968" y="1556083"/>
            <a:ext cx="8841467" cy="35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46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844" y="6152802"/>
            <a:ext cx="9906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200" b="1" i="0" dirty="0" smtClean="0">
                <a:solidFill>
                  <a:schemeClr val="bg1"/>
                </a:solidFill>
                <a:latin typeface="Arial"/>
                <a:cs typeface="Arial"/>
              </a:rPr>
              <a:t>Cosa ne pensa la gente?</a:t>
            </a:r>
            <a:endParaRPr lang="it-IT" sz="32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9"/>
          <a:stretch/>
        </p:blipFill>
        <p:spPr>
          <a:xfrm>
            <a:off x="4844" y="1"/>
            <a:ext cx="9901156" cy="60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2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M_consult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41370" r="18514" b="40875"/>
          <a:stretch/>
        </p:blipFill>
        <p:spPr>
          <a:xfrm>
            <a:off x="2642022" y="2983135"/>
            <a:ext cx="4430971" cy="174232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021461"/>
            <a:ext cx="9906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8000" b="1" i="0" dirty="0" smtClean="0">
                <a:solidFill>
                  <a:schemeClr val="bg1"/>
                </a:solidFill>
                <a:latin typeface="Arial"/>
                <a:cs typeface="Arial"/>
              </a:rPr>
              <a:t>Grazie.</a:t>
            </a:r>
            <a:endParaRPr lang="it-IT" sz="8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469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3" descr="22031_315613497797_2322622_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3982" b="17371"/>
          <a:stretch/>
        </p:blipFill>
        <p:spPr>
          <a:xfrm>
            <a:off x="0" y="0"/>
            <a:ext cx="9906000" cy="593093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22636" y="6090854"/>
            <a:ext cx="533718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000" b="1" i="0" dirty="0" smtClean="0">
                <a:solidFill>
                  <a:schemeClr val="bg1"/>
                </a:solidFill>
                <a:latin typeface="Arial"/>
                <a:cs typeface="Arial"/>
              </a:rPr>
              <a:t>I primi 5 anni</a:t>
            </a:r>
            <a:endParaRPr lang="it-IT" sz="40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22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422636" y="6090854"/>
            <a:ext cx="533718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000" b="1" i="0" dirty="0" smtClean="0">
                <a:solidFill>
                  <a:schemeClr val="bg1"/>
                </a:solidFill>
                <a:latin typeface="Arial"/>
                <a:cs typeface="Arial"/>
              </a:rPr>
              <a:t>Inviare cv</a:t>
            </a:r>
            <a:r>
              <a:rPr lang="mr-IN" sz="4000" b="1" i="0" dirty="0" smtClean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it-IT" sz="40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1669" r="6583" b="4642"/>
          <a:stretch/>
        </p:blipFill>
        <p:spPr>
          <a:xfrm>
            <a:off x="-1" y="103239"/>
            <a:ext cx="9906001" cy="57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27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945254" y="6001170"/>
            <a:ext cx="806953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4000" b="1" i="0" dirty="0" smtClean="0">
                <a:solidFill>
                  <a:srgbClr val="FFFFFF"/>
                </a:solidFill>
                <a:latin typeface="Arial"/>
                <a:cs typeface="Arial"/>
              </a:rPr>
              <a:t>Il mio primo lavoro</a:t>
            </a:r>
            <a:endParaRPr lang="it-IT" sz="40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263"/>
            <a:ext cx="4881732" cy="366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23" y="1180263"/>
            <a:ext cx="4881733" cy="36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5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49A"/>
      </a:accent1>
      <a:accent2>
        <a:srgbClr val="FCBD15"/>
      </a:accent2>
      <a:accent3>
        <a:srgbClr val="005356"/>
      </a:accent3>
      <a:accent4>
        <a:srgbClr val="FFC000"/>
      </a:accent4>
      <a:accent5>
        <a:srgbClr val="004042"/>
      </a:accent5>
      <a:accent6>
        <a:srgbClr val="FCBC15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23115</TotalTime>
  <Words>3672</Words>
  <Application>Microsoft Macintosh PowerPoint</Application>
  <PresentationFormat>A4 Paper (210x297 mm)</PresentationFormat>
  <Paragraphs>289</Paragraphs>
  <Slides>60</Slides>
  <Notes>60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Calibri</vt:lpstr>
      <vt:lpstr>Mangal</vt:lpstr>
      <vt:lpstr>ＭＳ Ｐゴシック</vt:lpstr>
      <vt:lpstr>Times New Roman</vt:lpstr>
      <vt:lpstr>Wingdings</vt:lpstr>
      <vt:lpstr>Arial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Pianificare l’anno al meglio</dc:title>
  <cp:lastModifiedBy>Microsoft Office User</cp:lastModifiedBy>
  <cp:revision>207</cp:revision>
  <dcterms:modified xsi:type="dcterms:W3CDTF">2018-02-21T16:12:39Z</dcterms:modified>
</cp:coreProperties>
</file>