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7" r:id="rId3"/>
    <p:sldId id="396" r:id="rId4"/>
    <p:sldId id="397" r:id="rId5"/>
    <p:sldId id="395" r:id="rId6"/>
    <p:sldId id="398" r:id="rId7"/>
    <p:sldId id="400" r:id="rId8"/>
    <p:sldId id="410" r:id="rId9"/>
    <p:sldId id="402" r:id="rId10"/>
    <p:sldId id="354" r:id="rId11"/>
    <p:sldId id="411" r:id="rId12"/>
    <p:sldId id="412" r:id="rId13"/>
    <p:sldId id="401" r:id="rId14"/>
    <p:sldId id="403" r:id="rId15"/>
    <p:sldId id="404" r:id="rId16"/>
    <p:sldId id="405" r:id="rId17"/>
    <p:sldId id="406" r:id="rId18"/>
    <p:sldId id="407" r:id="rId19"/>
    <p:sldId id="409" r:id="rId20"/>
    <p:sldId id="399" r:id="rId21"/>
    <p:sldId id="417" r:id="rId22"/>
    <p:sldId id="418" r:id="rId23"/>
    <p:sldId id="413" r:id="rId24"/>
    <p:sldId id="415" r:id="rId25"/>
    <p:sldId id="41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800080"/>
    <a:srgbClr val="FF00FF"/>
    <a:srgbClr val="1D4888"/>
    <a:srgbClr val="FFD1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42" d="100"/>
          <a:sy n="42" d="100"/>
        </p:scale>
        <p:origin x="-114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310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26C87-FCCB-44FC-B5FE-01C24A7B8D26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83DFC-595A-4BD4-BFCB-6F859D0DA6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72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" r="6381"/>
          <a:stretch/>
        </p:blipFill>
        <p:spPr>
          <a:xfrm>
            <a:off x="1354666" y="5089"/>
            <a:ext cx="9101667" cy="68529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06" b="47536"/>
          <a:stretch/>
        </p:blipFill>
        <p:spPr>
          <a:xfrm>
            <a:off x="4928872" y="6273578"/>
            <a:ext cx="2334256" cy="4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17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1465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093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" r="6381"/>
          <a:stretch/>
        </p:blipFill>
        <p:spPr>
          <a:xfrm>
            <a:off x="1354666" y="5089"/>
            <a:ext cx="9101667" cy="68529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06" b="47536"/>
          <a:stretch/>
        </p:blipFill>
        <p:spPr>
          <a:xfrm>
            <a:off x="4928872" y="6273578"/>
            <a:ext cx="2334256" cy="4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96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69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83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57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993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954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328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825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B3AD-156C-4CE9-B6E6-FA6F6E66DCC0}" type="datetimeFigureOut">
              <a:rPr lang="it-IT" smtClean="0"/>
              <a:pPr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E108-6F24-45C2-BC28-D3DCD3EA82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097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99"/>
          <a:stretch/>
        </p:blipFill>
        <p:spPr>
          <a:xfrm>
            <a:off x="3308494" y="574597"/>
            <a:ext cx="511027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046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00FF"/>
                </a:solidFill>
                <a:latin typeface="Century Schoolbook" charset="0"/>
              </a:rPr>
              <a:t>Il segreto per uscire dalla solitudine è: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charset="0"/>
              <a:buNone/>
            </a:pPr>
            <a:r>
              <a:rPr lang="it-IT" sz="5400" b="1" dirty="0">
                <a:solidFill>
                  <a:srgbClr val="FF6600"/>
                </a:solidFill>
                <a:latin typeface="Century Schoolbook" charset="0"/>
              </a:rPr>
              <a:t>La condivisione!</a:t>
            </a:r>
          </a:p>
          <a:p>
            <a:pPr>
              <a:buFont typeface="Wingdings" charset="0"/>
              <a:buNone/>
            </a:pPr>
            <a:endParaRPr lang="it-IT" sz="5400" b="1" dirty="0">
              <a:solidFill>
                <a:srgbClr val="FF6600"/>
              </a:solidFill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it-IT" sz="3000" b="1" dirty="0">
                <a:solidFill>
                  <a:srgbClr val="0000FF"/>
                </a:solidFill>
                <a:latin typeface="Century Schoolbook" charset="0"/>
              </a:rPr>
              <a:t>Il gruppo serve a </a:t>
            </a:r>
            <a:r>
              <a:rPr lang="it-IT" sz="3000" b="1" dirty="0" smtClean="0">
                <a:solidFill>
                  <a:srgbClr val="0000FF"/>
                </a:solidFill>
                <a:latin typeface="Century Schoolbook" charset="0"/>
              </a:rPr>
              <a:t>questo  </a:t>
            </a:r>
            <a:endParaRPr lang="it-IT" sz="3000" b="1" dirty="0">
              <a:solidFill>
                <a:srgbClr val="0000FF"/>
              </a:solidFill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it-IT" sz="3000" dirty="0">
              <a:solidFill>
                <a:schemeClr val="tx2"/>
              </a:solidFill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29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16-12-10-VIDEO-00021376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312988" y="1040625"/>
            <a:ext cx="7567612" cy="4351338"/>
          </a:xfrm>
        </p:spPr>
      </p:pic>
    </p:spTree>
    <p:extLst>
      <p:ext uri="{BB962C8B-B14F-4D97-AF65-F5344CB8AC3E}">
        <p14:creationId xmlns:p14="http://schemas.microsoft.com/office/powerpoint/2010/main" xmlns="" val="42213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9427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Entriamo nel come ho fatto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16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Individua il nucleo di successo della tua attività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706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Desidera e riconosci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QUALCUNO </a:t>
            </a: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che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cospiri </a:t>
            </a: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con te</a:t>
            </a:r>
          </a:p>
          <a:p>
            <a:pPr marL="0" indent="0">
              <a:buNone/>
            </a:pPr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Scegli le persone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ADATTE</a:t>
            </a: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 / il sistema di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selezione continua</a:t>
            </a:r>
          </a:p>
          <a:p>
            <a:pPr marL="0" indent="0">
              <a:buNone/>
            </a:pPr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Chiarisci a te stesso e a ciascuno il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PFV </a:t>
            </a: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/ Orientamento al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risultato</a:t>
            </a:r>
          </a:p>
          <a:p>
            <a:pPr marL="0" indent="0">
              <a:buNone/>
            </a:pPr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1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Scrivi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come si FA </a:t>
            </a: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/ MANSIONARI</a:t>
            </a:r>
          </a:p>
          <a:p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3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Formazione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costante</a:t>
            </a:r>
          </a:p>
          <a:p>
            <a:pPr marL="0" indent="0">
              <a:buNone/>
            </a:pPr>
            <a:endParaRPr lang="it-IT" sz="6000" b="1" dirty="0">
              <a:solidFill>
                <a:srgbClr val="FF6600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Il vero CORAGGIO</a:t>
            </a:r>
          </a:p>
          <a:p>
            <a:pPr marL="0" indent="0">
              <a:buNone/>
            </a:pPr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3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Pianifica il lavoro dei tuoi collaboratori /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VERIFICA con COSTANZA</a:t>
            </a:r>
          </a:p>
          <a:p>
            <a:pPr marL="0" indent="0">
              <a:buNone/>
            </a:pPr>
            <a:r>
              <a:rPr lang="it-IT" sz="6000" b="1" dirty="0">
                <a:solidFill>
                  <a:srgbClr val="000090"/>
                </a:solidFill>
                <a:latin typeface="Century Schoolbook"/>
                <a:cs typeface="Century Schoolbook"/>
              </a:rPr>
              <a:t>Abbi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 FIDUCIA </a:t>
            </a:r>
            <a:r>
              <a:rPr lang="it-IT" sz="6000" b="1" dirty="0">
                <a:solidFill>
                  <a:srgbClr val="000090"/>
                </a:solidFill>
                <a:latin typeface="Century Schoolbook"/>
                <a:cs typeface="Century Schoolbook"/>
              </a:rPr>
              <a:t>in loro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595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1D4888"/>
                </a:solidFill>
                <a:latin typeface="Century Schoolbook"/>
                <a:cs typeface="Century Schoolbook"/>
              </a:rPr>
              <a:t>Bologna, 14 dicembre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“</a:t>
            </a: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 delega , per</a:t>
            </a:r>
          </a:p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 sentirti libero 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”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  </a:t>
            </a:r>
            <a:r>
              <a:rPr lang="it-IT" b="1" dirty="0">
                <a:solidFill>
                  <a:srgbClr val="000090"/>
                </a:solidFill>
              </a:rPr>
              <a:t>Riccardo </a:t>
            </a:r>
            <a:r>
              <a:rPr lang="it-IT" b="1" dirty="0" err="1">
                <a:solidFill>
                  <a:srgbClr val="000090"/>
                </a:solidFill>
              </a:rPr>
              <a:t>Iovino</a:t>
            </a:r>
            <a:endParaRPr lang="it-IT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1166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0000FF"/>
                </a:solidFill>
                <a:latin typeface="Century Schoolbook"/>
                <a:cs typeface="Century Schoolbook"/>
              </a:rPr>
              <a:t>Individua il nucleo di successo della tua attività</a:t>
            </a:r>
          </a:p>
          <a:p>
            <a:r>
              <a:rPr lang="it-IT" b="1" dirty="0">
                <a:solidFill>
                  <a:srgbClr val="0000FF"/>
                </a:solidFill>
                <a:latin typeface="Century Schoolbook"/>
                <a:cs typeface="Century Schoolbook"/>
              </a:rPr>
              <a:t>Desidera e riconosci QUALCUNO che cospiri con te</a:t>
            </a:r>
          </a:p>
          <a:p>
            <a:r>
              <a:rPr lang="it-IT" b="1" dirty="0">
                <a:solidFill>
                  <a:srgbClr val="0000FF"/>
                </a:solidFill>
                <a:latin typeface="Century Schoolbook"/>
                <a:cs typeface="Century Schoolbook"/>
              </a:rPr>
              <a:t>Scegli le persone ADATTE / il sistema di selezione continua</a:t>
            </a:r>
          </a:p>
          <a:p>
            <a:r>
              <a:rPr lang="it-IT" b="1" dirty="0">
                <a:solidFill>
                  <a:srgbClr val="0000FF"/>
                </a:solidFill>
                <a:latin typeface="Century Schoolbook"/>
                <a:cs typeface="Century Schoolbook"/>
              </a:rPr>
              <a:t>Chiarisci a te stesso e a ciascuno il PFV / Orientamento al risultato</a:t>
            </a:r>
          </a:p>
          <a:p>
            <a:r>
              <a:rPr lang="it-IT" b="1" dirty="0">
                <a:solidFill>
                  <a:srgbClr val="0000FF"/>
                </a:solidFill>
                <a:latin typeface="Century Schoolbook"/>
                <a:cs typeface="Century Schoolbook"/>
              </a:rPr>
              <a:t>Scrivi come si FA / MANSIONARI</a:t>
            </a:r>
          </a:p>
          <a:p>
            <a:r>
              <a:rPr lang="it-IT" b="1" dirty="0">
                <a:solidFill>
                  <a:srgbClr val="0000FF"/>
                </a:solidFill>
                <a:latin typeface="Century Schoolbook"/>
                <a:cs typeface="Century Schoolbook"/>
              </a:rPr>
              <a:t>Formazione Costante</a:t>
            </a:r>
          </a:p>
          <a:p>
            <a:r>
              <a:rPr lang="it-IT" b="1" dirty="0">
                <a:solidFill>
                  <a:srgbClr val="0000FF"/>
                </a:solidFill>
                <a:latin typeface="Century Schoolbook"/>
                <a:cs typeface="Century Schoolbook"/>
              </a:rPr>
              <a:t>Pianifica il lavoro dei tuoi collaboratori / VERIFICA con COSTANZA</a:t>
            </a:r>
          </a:p>
        </p:txBody>
      </p:sp>
    </p:spTree>
    <p:extLst>
      <p:ext uri="{BB962C8B-B14F-4D97-AF65-F5344CB8AC3E}">
        <p14:creationId xmlns:p14="http://schemas.microsoft.com/office/powerpoint/2010/main" xmlns="" val="35500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135" y="-161202"/>
            <a:ext cx="11347374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Ciao a tutti,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Chiuso il mese di Novembre dove a livello di sottoprodotti e venduto posso ritenermi soddisfatto, i sottoprodotti dei mesi scorsi mi hanno portato a mettere per iscritto e ci avrei scommesso sopra che avremmo potuto fare 1.7 con le dirette e 300k con i Franchising ed il numero di chiusure mi dava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ragione394 totali e 325 solo dirette, sono stato ingannato sulla delibera media che nel mese è stata di 4.3 al cospetto di 4.9 nel trend 2016 che ci avrebbe portato a 1.9mln / 2mln, sono mancati due lavori su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torino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(130k+ 60k) e qualcosa in + in termini di venduto come Roma Marconi ed i 2mln erano fatti!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Confermata l’analisi sui &lt;20k e &gt;20k del mese sin termini di numero di chiusure leggermente + bassa il valore delle delibere medie dei singoli gruppi di chiusure ma ad ogni modo l’analisi è risultata super attendibile.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 ogni modo continuano gli incrementi Italia sia per le dirette che per i franchising.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Anche in area G.I.  miglior risultato dell’anno peccato per il buco di Roma1 altrimenti sarebbe stato tutto secondo i piani.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Piena soddisfazione per l’area selezione dove si è alzato sia il livello dei candidati ma anche del numero, azioni che ci permetterà di creare la giusta rosa per un nuovo anno di incrementi nel 2017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it-IT" altLang="it-IT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Voglio fare i complimenti a Marco per la gestione in area commerciale nel mese dei Franchising, ad Antonio per l’attenzione sull’incassato e Susanna per i candidati!! Complimenti a tutti! Resta solo da migliorarci sempre di più!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Veniamo ai numeri del mese di Novembre DIRETTE + FRANCHISING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TOTALE VENDUTO ITALIA: 1.724.273,27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Incremento 40% 2016-2015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5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563" y="1996654"/>
            <a:ext cx="43942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75" y="1996654"/>
            <a:ext cx="48514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25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I NUOVI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PROGETTI </a:t>
            </a:r>
            <a:b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</a:b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LE NUOVE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SFIDE</a:t>
            </a:r>
            <a:b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</a:b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LE NUOVE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CONQUISTE</a:t>
            </a:r>
          </a:p>
        </p:txBody>
      </p:sp>
    </p:spTree>
    <p:extLst>
      <p:ext uri="{BB962C8B-B14F-4D97-AF65-F5344CB8AC3E}">
        <p14:creationId xmlns:p14="http://schemas.microsoft.com/office/powerpoint/2010/main" xmlns="" val="24684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Cos’è </a:t>
            </a:r>
            <a:r>
              <a:rPr lang="it-IT" dirty="0" err="1" smtClean="0">
                <a:solidFill>
                  <a:srgbClr val="FF0000"/>
                </a:solidFill>
              </a:rPr>
              <a:t>EdiliziAcrobatica</a:t>
            </a:r>
            <a:r>
              <a:rPr lang="it-IT" dirty="0" smtClean="0">
                <a:solidFill>
                  <a:srgbClr val="FF0000"/>
                </a:solidFill>
              </a:rPr>
              <a:t> oggi</a:t>
            </a:r>
            <a:r>
              <a:rPr lang="mr-IN" dirty="0" smtClean="0">
                <a:solidFill>
                  <a:srgbClr val="FF0000"/>
                </a:solidFill>
              </a:rPr>
              <a:t>……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54227"/>
            <a:ext cx="10515600" cy="472273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Oltre 200 dipendenti diretti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r>
              <a:rPr lang="it-IT" dirty="0" smtClean="0">
                <a:solidFill>
                  <a:srgbClr val="0000FF"/>
                </a:solidFill>
              </a:rPr>
              <a:t>..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Oltre ad una rete di 50  consulenti tecnici commerciali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15 sedi dirette con uffici e magazzini, in 10 diverse citta Italiane.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Una rete di 16  aziende in Franchising in altrettante altre città.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Circa 2.700 cantieri edili realizzati ad oggi  nel 2016.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Oltre 500.000 ore di lavoro in corda negli ultimi tre anni.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Fatturato 2016 stimato € 12.500.000.</a:t>
            </a:r>
          </a:p>
          <a:p>
            <a:r>
              <a:rPr lang="it-IT" dirty="0" err="1" smtClean="0">
                <a:solidFill>
                  <a:srgbClr val="0000FF"/>
                </a:solidFill>
              </a:rPr>
              <a:t>Ebitda</a:t>
            </a:r>
            <a:r>
              <a:rPr lang="it-IT" dirty="0" smtClean="0">
                <a:solidFill>
                  <a:srgbClr val="0000FF"/>
                </a:solidFill>
              </a:rPr>
              <a:t>  stimato 2016   € 3.200.000.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Utile stimato post imposte  € 1.500.000.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Previsione quotazione in borsa italiana novembre 2017</a:t>
            </a:r>
            <a:r>
              <a:rPr lang="mr-IN" dirty="0" smtClean="0">
                <a:solidFill>
                  <a:srgbClr val="0000FF"/>
                </a:solidFill>
              </a:rPr>
              <a:t>……</a:t>
            </a:r>
            <a:r>
              <a:rPr lang="it-IT" dirty="0" smtClean="0">
                <a:solidFill>
                  <a:srgbClr val="0000FF"/>
                </a:solidFill>
              </a:rPr>
              <a:t>..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Valore previsto della capitalizzazione </a:t>
            </a:r>
            <a:r>
              <a:rPr lang="it-IT" dirty="0" err="1" smtClean="0">
                <a:solidFill>
                  <a:srgbClr val="0000FF"/>
                </a:solidFill>
              </a:rPr>
              <a:t>pre</a:t>
            </a:r>
            <a:r>
              <a:rPr lang="it-IT" dirty="0" smtClean="0">
                <a:solidFill>
                  <a:srgbClr val="0000FF"/>
                </a:solidFill>
              </a:rPr>
              <a:t> sconto </a:t>
            </a:r>
            <a:r>
              <a:rPr lang="it-IT" dirty="0" err="1" smtClean="0">
                <a:solidFill>
                  <a:srgbClr val="0000FF"/>
                </a:solidFill>
              </a:rPr>
              <a:t>Mil</a:t>
            </a:r>
            <a:r>
              <a:rPr lang="it-IT" dirty="0" smtClean="0">
                <a:solidFill>
                  <a:srgbClr val="0000FF"/>
                </a:solidFill>
              </a:rPr>
              <a:t> . €  32/35.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8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 voi qui in classe oggi</a:t>
            </a:r>
            <a:r>
              <a:rPr lang="mr-IN" dirty="0" smtClean="0">
                <a:solidFill>
                  <a:srgbClr val="FF0000"/>
                </a:solidFill>
              </a:rPr>
              <a:t>………………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8000" dirty="0" smtClean="0">
                <a:solidFill>
                  <a:srgbClr val="0000FF"/>
                </a:solidFill>
              </a:rPr>
              <a:t>SIETE PRONTI AD ASSOLDARE I VOSTRI LEGIONARI? </a:t>
            </a:r>
            <a:endParaRPr lang="it-IT" sz="8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42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it-IT" sz="5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5400" b="1" dirty="0">
                <a:solidFill>
                  <a:srgbClr val="0000FF"/>
                </a:solidFill>
                <a:latin typeface="Century Schoolbook"/>
                <a:cs typeface="Century Schoolbook"/>
              </a:rPr>
              <a:t>Come ho costruito un SISTEMA di </a:t>
            </a:r>
            <a:r>
              <a:rPr lang="it-IT" sz="5400" b="1" dirty="0">
                <a:solidFill>
                  <a:srgbClr val="FF6600"/>
                </a:solidFill>
                <a:latin typeface="Century Schoolbook"/>
                <a:cs typeface="Century Schoolbook"/>
              </a:rPr>
              <a:t>DELEGA</a:t>
            </a:r>
            <a:r>
              <a:rPr lang="it-IT" sz="5400" b="1" dirty="0">
                <a:solidFill>
                  <a:srgbClr val="0000FF"/>
                </a:solidFill>
                <a:latin typeface="Century Schoolbook"/>
                <a:cs typeface="Century Schoolbook"/>
              </a:rPr>
              <a:t/>
            </a:r>
            <a:br>
              <a:rPr lang="it-IT" sz="5400" b="1" dirty="0">
                <a:solidFill>
                  <a:srgbClr val="0000FF"/>
                </a:solidFill>
                <a:latin typeface="Century Schoolbook"/>
                <a:cs typeface="Century Schoolbook"/>
              </a:rPr>
            </a:br>
            <a:r>
              <a:rPr lang="it-IT" sz="5400" b="1" dirty="0">
                <a:solidFill>
                  <a:srgbClr val="0000FF"/>
                </a:solidFill>
                <a:latin typeface="Century Schoolbook"/>
                <a:cs typeface="Century Schoolbook"/>
              </a:rPr>
              <a:t>per gestire e portare i collaboratori al </a:t>
            </a:r>
            <a:r>
              <a:rPr lang="it-IT" sz="5400" b="1" dirty="0">
                <a:solidFill>
                  <a:srgbClr val="FF6600"/>
                </a:solidFill>
                <a:latin typeface="Century Schoolbook"/>
                <a:cs typeface="Century Schoolbook"/>
              </a:rPr>
              <a:t>successo</a:t>
            </a:r>
          </a:p>
          <a:p>
            <a:pPr marL="0" indent="0">
              <a:buNone/>
            </a:pPr>
            <a:endParaRPr lang="it-IT" sz="5400" b="1" dirty="0">
              <a:solidFill>
                <a:srgbClr val="FF6600"/>
              </a:solidFill>
              <a:latin typeface="Century Schoolbook"/>
              <a:cs typeface="Century Schoolbook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86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600" b="1" dirty="0">
                <a:solidFill>
                  <a:srgbClr val="0000FF"/>
                </a:solidFill>
                <a:latin typeface="Century Schoolbook"/>
                <a:cs typeface="Century Schoolbook"/>
              </a:rPr>
              <a:t>Un </a:t>
            </a:r>
            <a:r>
              <a:rPr lang="it-IT" sz="6600" b="1" dirty="0" err="1">
                <a:solidFill>
                  <a:srgbClr val="0000FF"/>
                </a:solidFill>
                <a:latin typeface="Century Schoolbook"/>
                <a:cs typeface="Century Schoolbook"/>
              </a:rPr>
              <a:t>p</a:t>
            </a:r>
            <a:r>
              <a:rPr lang="fr-FR" sz="6600" b="1" dirty="0">
                <a:solidFill>
                  <a:srgbClr val="0000FF"/>
                </a:solidFill>
                <a:latin typeface="Century Schoolbook"/>
                <a:cs typeface="Century Schoolbook"/>
              </a:rPr>
              <a:t>o’</a:t>
            </a:r>
            <a:r>
              <a:rPr lang="it-IT" sz="6600" b="1" dirty="0">
                <a:solidFill>
                  <a:srgbClr val="0000FF"/>
                </a:solidFill>
                <a:latin typeface="Century Schoolbook"/>
                <a:cs typeface="Century Schoolbook"/>
              </a:rPr>
              <a:t> di storia…</a:t>
            </a:r>
          </a:p>
        </p:txBody>
      </p:sp>
    </p:spTree>
    <p:extLst>
      <p:ext uri="{BB962C8B-B14F-4D97-AF65-F5344CB8AC3E}">
        <p14:creationId xmlns:p14="http://schemas.microsoft.com/office/powerpoint/2010/main" xmlns="" val="40516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79" b="16379"/>
          <a:stretch>
            <a:fillRect/>
          </a:stretch>
        </p:blipFill>
        <p:spPr>
          <a:xfrm>
            <a:off x="902506" y="659075"/>
            <a:ext cx="10515600" cy="5561952"/>
          </a:xfrm>
        </p:spPr>
      </p:pic>
    </p:spTree>
    <p:extLst>
      <p:ext uri="{BB962C8B-B14F-4D97-AF65-F5344CB8AC3E}">
        <p14:creationId xmlns:p14="http://schemas.microsoft.com/office/powerpoint/2010/main" xmlns="" val="33950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entury Schoolbook"/>
                <a:cs typeface="Century Schoolbook"/>
              </a:rPr>
              <a:t>Alcuni errori…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I PENSIERI </a:t>
            </a: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LIMITANTI</a:t>
            </a:r>
          </a:p>
          <a:p>
            <a:pPr marL="0" indent="0">
              <a:buNone/>
            </a:pPr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L’abbandono…</a:t>
            </a:r>
          </a:p>
        </p:txBody>
      </p:sp>
    </p:spTree>
    <p:extLst>
      <p:ext uri="{BB962C8B-B14F-4D97-AF65-F5344CB8AC3E}">
        <p14:creationId xmlns:p14="http://schemas.microsoft.com/office/powerpoint/2010/main" xmlns="" val="40883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              delle </a:t>
            </a:r>
          </a:p>
          <a:p>
            <a:pPr marL="0" indent="0">
              <a:buNone/>
            </a:pPr>
            <a:r>
              <a:rPr lang="it-IT" sz="6000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             </a:t>
            </a:r>
            <a:endParaRPr lang="it-IT" sz="6000" b="1" dirty="0">
              <a:solidFill>
                <a:srgbClr val="0000FF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it-IT" sz="6000" b="1" dirty="0">
                <a:solidFill>
                  <a:srgbClr val="FF6600"/>
                </a:solidFill>
                <a:latin typeface="Century Schoolbook"/>
                <a:cs typeface="Century Schoolbook"/>
              </a:rPr>
              <a:t>CATTIVE </a:t>
            </a:r>
            <a:r>
              <a:rPr lang="it-IT" sz="6000" b="1" dirty="0">
                <a:solidFill>
                  <a:srgbClr val="0000FF"/>
                </a:solidFill>
                <a:latin typeface="Century Schoolbook"/>
                <a:cs typeface="Century Schoolbook"/>
              </a:rPr>
              <a:t>ABITUDINI</a:t>
            </a:r>
          </a:p>
        </p:txBody>
      </p:sp>
    </p:spTree>
    <p:extLst>
      <p:ext uri="{BB962C8B-B14F-4D97-AF65-F5344CB8AC3E}">
        <p14:creationId xmlns:p14="http://schemas.microsoft.com/office/powerpoint/2010/main" xmlns="" val="21479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uomo-imprigionato-gabbia-dorata-160283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50" b="30650"/>
          <a:stretch>
            <a:fillRect/>
          </a:stretch>
        </p:blipFill>
        <p:spPr>
          <a:xfrm>
            <a:off x="838200" y="321500"/>
            <a:ext cx="10515600" cy="5855463"/>
          </a:xfrm>
        </p:spPr>
      </p:pic>
      <p:sp>
        <p:nvSpPr>
          <p:cNvPr id="5" name="Rettangolo 4"/>
          <p:cNvSpPr/>
          <p:nvPr/>
        </p:nvSpPr>
        <p:spPr>
          <a:xfrm>
            <a:off x="1044971" y="5079702"/>
            <a:ext cx="107390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AZIENDA</a:t>
            </a:r>
          </a:p>
        </p:txBody>
      </p:sp>
    </p:spTree>
    <p:extLst>
      <p:ext uri="{BB962C8B-B14F-4D97-AF65-F5344CB8AC3E}">
        <p14:creationId xmlns:p14="http://schemas.microsoft.com/office/powerpoint/2010/main" xmlns="" val="24984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b="1" dirty="0">
                <a:solidFill>
                  <a:srgbClr val="0000FF"/>
                </a:solidFill>
              </a:rPr>
              <a:t>La consapevolezza</a:t>
            </a:r>
          </a:p>
        </p:txBody>
      </p:sp>
    </p:spTree>
    <p:extLst>
      <p:ext uri="{BB962C8B-B14F-4D97-AF65-F5344CB8AC3E}">
        <p14:creationId xmlns:p14="http://schemas.microsoft.com/office/powerpoint/2010/main" xmlns="" val="16446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496</Words>
  <Application>Microsoft Office PowerPoint</Application>
  <PresentationFormat>Personalizzato</PresentationFormat>
  <Paragraphs>68</Paragraphs>
  <Slides>25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Bologna, 14 dicembre 2016</vt:lpstr>
      <vt:lpstr>Diapositiva 3</vt:lpstr>
      <vt:lpstr>Diapositiva 4</vt:lpstr>
      <vt:lpstr>Diapositiva 5</vt:lpstr>
      <vt:lpstr>Alcuni errori…</vt:lpstr>
      <vt:lpstr>Diapositiva 7</vt:lpstr>
      <vt:lpstr>Diapositiva 8</vt:lpstr>
      <vt:lpstr>Diapositiva 9</vt:lpstr>
      <vt:lpstr>Il segreto per uscire dalla solitudine è: </vt:lpstr>
      <vt:lpstr>Diapositiva 11</vt:lpstr>
      <vt:lpstr>Entriamo nel come ho fatto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Cos’è EdiliziAcrobatica oggi……. </vt:lpstr>
      <vt:lpstr>E voi qui in classe oggi……………….</vt:lpstr>
    </vt:vector>
  </TitlesOfParts>
  <Company>Hewlett-Packard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Filice</dc:creator>
  <cp:lastModifiedBy>OSM</cp:lastModifiedBy>
  <cp:revision>98</cp:revision>
  <dcterms:created xsi:type="dcterms:W3CDTF">2016-04-27T08:38:36Z</dcterms:created>
  <dcterms:modified xsi:type="dcterms:W3CDTF">2016-12-22T11:01:44Z</dcterms:modified>
</cp:coreProperties>
</file>