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56" r:id="rId3"/>
    <p:sldId id="303" r:id="rId4"/>
    <p:sldId id="304" r:id="rId5"/>
    <p:sldId id="305" r:id="rId6"/>
    <p:sldId id="306" r:id="rId7"/>
    <p:sldId id="313" r:id="rId8"/>
    <p:sldId id="314" r:id="rId9"/>
    <p:sldId id="302" r:id="rId10"/>
    <p:sldId id="297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E5000"/>
    <a:srgbClr val="ED2900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254" autoAdjust="0"/>
  </p:normalViewPr>
  <p:slideViewPr>
    <p:cSldViewPr snapToGrid="0">
      <p:cViewPr>
        <p:scale>
          <a:sx n="75" d="100"/>
          <a:sy n="75" d="100"/>
        </p:scale>
        <p:origin x="-2064" y="-512"/>
      </p:cViewPr>
      <p:guideLst>
        <p:guide orient="horz" pos="2160"/>
        <p:guide pos="2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D4BEB-D8F9-4B42-91FC-01D2B6345C41}" type="datetimeFigureOut">
              <a:rPr lang="it-IT" smtClean="0"/>
              <a:pPr/>
              <a:t>26/10/16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C5962-EDC3-4A58-9717-29D29C2983B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239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0EAD7-6623-44D3-BECD-04D698F17BCB}" type="datetimeFigureOut">
              <a:rPr lang="it-IT" smtClean="0"/>
              <a:pPr/>
              <a:t>26/10/16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56287-E0B9-43E3-B35F-F5F9B1F4990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54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Come va siete carichi da 1 a 10? Dacci la carica…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dipende quanto la batteria tiene siete pronti a riceverla?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Certamente si vede siete tonici.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Innanzi tutto volevo farvi i complimenti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per i risultati che state facendo, complimenti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QUI C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E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 LA CREMA voglio dirvi grazie,  DOPO…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Un commento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cosa vi ricordate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cosa avete applicato ci sono stati benefici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o è stata una motivazione ambientale, generica COMMENTO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Uno una volta uno mi ha detto, 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non prendo appunti non mi ricordo niente ma continuo a venire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perché mi fa sentire meglio e se mi sento meglio rendo d+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 i="1" u="sng">
                <a:latin typeface="Verdana"/>
                <a:ea typeface="Verdana"/>
                <a:cs typeface="Verdana"/>
                <a:sym typeface="Verdana"/>
              </a:defRPr>
            </a:pPr>
            <a:r>
              <a:t>Riassunto della precedente puntata.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DI COSA PARLEREMO OGGI?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OBIETTIVI   TEMPO   prof kittings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56287-E0B9-43E3-B35F-F5F9B1F4990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97F4A-2482-2947-BE46-8109A77D30E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138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56287-E0B9-43E3-B35F-F5F9B1F4990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15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DAE9-BE11-401E-AFCA-2D047416E7CF}" type="datetime1">
              <a:rPr lang="it-IT" smtClean="0"/>
              <a:pPr/>
              <a:t>26/10/16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3824-22DB-4EB5-B894-3185360FB7B6}" type="datetime1">
              <a:rPr lang="it-IT" smtClean="0"/>
              <a:pPr/>
              <a:t>26/10/16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A4C0-BECA-4E00-9BEA-1328BE5C7D91}" type="datetime1">
              <a:rPr lang="it-IT" smtClean="0"/>
              <a:pPr/>
              <a:t>26/10/16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6593120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osing Slide">
    <p:bg>
      <p:bgPr>
        <a:solidFill>
          <a:srgbClr val="141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/>
          <p:nvPr/>
        </p:nvSpPr>
        <p:spPr>
          <a:xfrm>
            <a:off x="431800" y="-185309"/>
            <a:ext cx="1352550" cy="885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0" name="Shape 1090"/>
          <p:cNvSpPr/>
          <p:nvPr/>
        </p:nvSpPr>
        <p:spPr>
          <a:xfrm>
            <a:off x="1818005" y="-185309"/>
            <a:ext cx="1352551" cy="885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1" name="Shape 1091"/>
          <p:cNvSpPr/>
          <p:nvPr/>
        </p:nvSpPr>
        <p:spPr>
          <a:xfrm>
            <a:off x="3204211" y="-185309"/>
            <a:ext cx="1352551" cy="885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2" name="Shape 1092"/>
          <p:cNvSpPr/>
          <p:nvPr/>
        </p:nvSpPr>
        <p:spPr>
          <a:xfrm>
            <a:off x="4590416" y="-185309"/>
            <a:ext cx="1352551" cy="885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3" name="Shape 1093"/>
          <p:cNvSpPr/>
          <p:nvPr/>
        </p:nvSpPr>
        <p:spPr>
          <a:xfrm>
            <a:off x="5976621" y="-185309"/>
            <a:ext cx="1352551" cy="885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4" name="Shape 1094"/>
          <p:cNvSpPr/>
          <p:nvPr/>
        </p:nvSpPr>
        <p:spPr>
          <a:xfrm>
            <a:off x="7362825" y="-185309"/>
            <a:ext cx="1352550" cy="885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5" name="Shape 1095"/>
          <p:cNvSpPr/>
          <p:nvPr/>
        </p:nvSpPr>
        <p:spPr>
          <a:xfrm>
            <a:off x="9225936" y="622300"/>
            <a:ext cx="90131" cy="6270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6" name="Shape 1096"/>
          <p:cNvSpPr/>
          <p:nvPr/>
        </p:nvSpPr>
        <p:spPr>
          <a:xfrm>
            <a:off x="9225936" y="1752600"/>
            <a:ext cx="90131" cy="6270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7" name="Shape 1097"/>
          <p:cNvSpPr/>
          <p:nvPr/>
        </p:nvSpPr>
        <p:spPr>
          <a:xfrm>
            <a:off x="9225936" y="2419351"/>
            <a:ext cx="90131" cy="19923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8" name="Shape 1098"/>
          <p:cNvSpPr/>
          <p:nvPr/>
        </p:nvSpPr>
        <p:spPr>
          <a:xfrm>
            <a:off x="9225936" y="4456115"/>
            <a:ext cx="90131" cy="19676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9" name="Shape 1099"/>
          <p:cNvSpPr/>
          <p:nvPr/>
        </p:nvSpPr>
        <p:spPr>
          <a:xfrm>
            <a:off x="-254000" y="4728700"/>
            <a:ext cx="91952" cy="1684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0" name="Shape 1100"/>
          <p:cNvSpPr/>
          <p:nvPr/>
        </p:nvSpPr>
        <p:spPr>
          <a:xfrm>
            <a:off x="-254000" y="2993919"/>
            <a:ext cx="91952" cy="16848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1" name="Shape 1101"/>
          <p:cNvSpPr/>
          <p:nvPr/>
        </p:nvSpPr>
        <p:spPr>
          <a:xfrm>
            <a:off x="-254000" y="1259137"/>
            <a:ext cx="91952" cy="16848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2" name="Shape 1102"/>
          <p:cNvSpPr/>
          <p:nvPr/>
        </p:nvSpPr>
        <p:spPr>
          <a:xfrm rot="16200000">
            <a:off x="58961" y="6872075"/>
            <a:ext cx="315474" cy="4333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3" name="Shape 1103"/>
          <p:cNvSpPr/>
          <p:nvPr/>
        </p:nvSpPr>
        <p:spPr>
          <a:xfrm rot="16200000">
            <a:off x="3026401" y="7063780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4" name="Shape 1104"/>
          <p:cNvSpPr/>
          <p:nvPr/>
        </p:nvSpPr>
        <p:spPr>
          <a:xfrm rot="16200000">
            <a:off x="5802138" y="7063780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5" name="Shape 1105"/>
          <p:cNvSpPr/>
          <p:nvPr/>
        </p:nvSpPr>
        <p:spPr>
          <a:xfrm rot="16200000">
            <a:off x="8769574" y="6872078"/>
            <a:ext cx="315474" cy="4333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6" name="Shape 1106"/>
          <p:cNvSpPr/>
          <p:nvPr/>
        </p:nvSpPr>
        <p:spPr>
          <a:xfrm rot="16200000">
            <a:off x="7190006" y="7063780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7" name="Shape 1107"/>
          <p:cNvSpPr/>
          <p:nvPr/>
        </p:nvSpPr>
        <p:spPr>
          <a:xfrm rot="16200000">
            <a:off x="1638533" y="7063780"/>
            <a:ext cx="315475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8" name="Shape 1108"/>
          <p:cNvSpPr/>
          <p:nvPr/>
        </p:nvSpPr>
        <p:spPr>
          <a:xfrm rot="16200000">
            <a:off x="4414270" y="7063783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9" name="Shape 1109"/>
          <p:cNvSpPr/>
          <p:nvPr/>
        </p:nvSpPr>
        <p:spPr>
          <a:xfrm rot="16200000">
            <a:off x="944599" y="7063780"/>
            <a:ext cx="315475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10" name="Shape 1110"/>
          <p:cNvSpPr/>
          <p:nvPr/>
        </p:nvSpPr>
        <p:spPr>
          <a:xfrm rot="16200000">
            <a:off x="2332467" y="7063783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11" name="Shape 1111"/>
          <p:cNvSpPr/>
          <p:nvPr/>
        </p:nvSpPr>
        <p:spPr>
          <a:xfrm rot="16200000">
            <a:off x="3720336" y="7063780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12" name="Shape 1112"/>
          <p:cNvSpPr/>
          <p:nvPr/>
        </p:nvSpPr>
        <p:spPr>
          <a:xfrm rot="16200000">
            <a:off x="5108204" y="7063783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13" name="Shape 1113"/>
          <p:cNvSpPr/>
          <p:nvPr/>
        </p:nvSpPr>
        <p:spPr>
          <a:xfrm rot="16200000">
            <a:off x="6496071" y="7063780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14" name="Shape 1114"/>
          <p:cNvSpPr/>
          <p:nvPr/>
        </p:nvSpPr>
        <p:spPr>
          <a:xfrm rot="16200000">
            <a:off x="7883939" y="7063783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grpSp>
        <p:nvGrpSpPr>
          <p:cNvPr id="1149" name="Group 1149"/>
          <p:cNvGrpSpPr/>
          <p:nvPr/>
        </p:nvGrpSpPr>
        <p:grpSpPr>
          <a:xfrm>
            <a:off x="9596119" y="60274"/>
            <a:ext cx="3111503" cy="5287342"/>
            <a:chOff x="0" y="0"/>
            <a:chExt cx="3111502" cy="4406117"/>
          </a:xfrm>
        </p:grpSpPr>
        <p:sp>
          <p:nvSpPr>
            <p:cNvPr id="1115" name="Shape 1115"/>
            <p:cNvSpPr/>
            <p:nvPr/>
          </p:nvSpPr>
          <p:spPr>
            <a:xfrm>
              <a:off x="0" y="0"/>
              <a:ext cx="3111501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>
                <a:lnSpc>
                  <a:spcPct val="90000"/>
                </a:lnSpc>
                <a:defRPr sz="100" b="1" u="sng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FutureBrand RGB Colour Palette</a:t>
              </a:r>
            </a:p>
          </p:txBody>
        </p:sp>
        <p:grpSp>
          <p:nvGrpSpPr>
            <p:cNvPr id="1120" name="Group 1120"/>
            <p:cNvGrpSpPr/>
            <p:nvPr/>
          </p:nvGrpSpPr>
          <p:grpSpPr>
            <a:xfrm>
              <a:off x="0" y="246586"/>
              <a:ext cx="3111500" cy="531157"/>
              <a:chOff x="0" y="0"/>
              <a:chExt cx="3111500" cy="531156"/>
            </a:xfrm>
          </p:grpSpPr>
          <p:sp>
            <p:nvSpPr>
              <p:cNvPr id="1116" name="Shape 1116"/>
              <p:cNvSpPr/>
              <p:nvPr/>
            </p:nvSpPr>
            <p:spPr>
              <a:xfrm>
                <a:off x="2095500" y="0"/>
                <a:ext cx="508000" cy="2233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17" name="Shape 1117"/>
              <p:cNvSpPr/>
              <p:nvPr/>
            </p:nvSpPr>
            <p:spPr>
              <a:xfrm>
                <a:off x="1600200" y="223380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White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R255 G255 B255</a:t>
                </a:r>
              </a:p>
            </p:txBody>
          </p:sp>
          <p:sp>
            <p:nvSpPr>
              <p:cNvPr id="1118" name="Shape 1118"/>
              <p:cNvSpPr/>
              <p:nvPr/>
            </p:nvSpPr>
            <p:spPr>
              <a:xfrm>
                <a:off x="495300" y="0"/>
                <a:ext cx="508000" cy="22338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19" name="Shape 1119"/>
              <p:cNvSpPr/>
              <p:nvPr/>
            </p:nvSpPr>
            <p:spPr>
              <a:xfrm>
                <a:off x="0" y="223380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Black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R0 G0 B0</a:t>
                </a:r>
              </a:p>
            </p:txBody>
          </p:sp>
        </p:grpSp>
        <p:grpSp>
          <p:nvGrpSpPr>
            <p:cNvPr id="1125" name="Group 1125"/>
            <p:cNvGrpSpPr/>
            <p:nvPr/>
          </p:nvGrpSpPr>
          <p:grpSpPr>
            <a:xfrm>
              <a:off x="45718" y="843584"/>
              <a:ext cx="3065784" cy="531155"/>
              <a:chOff x="0" y="0"/>
              <a:chExt cx="3065783" cy="531154"/>
            </a:xfrm>
          </p:grpSpPr>
          <p:sp>
            <p:nvSpPr>
              <p:cNvPr id="1121" name="Shape 1121"/>
              <p:cNvSpPr/>
              <p:nvPr/>
            </p:nvSpPr>
            <p:spPr>
              <a:xfrm>
                <a:off x="495300" y="0"/>
                <a:ext cx="508000" cy="223379"/>
              </a:xfrm>
              <a:prstGeom prst="rect">
                <a:avLst/>
              </a:prstGeom>
              <a:solidFill>
                <a:srgbClr val="8434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22" name="Shape 1122"/>
              <p:cNvSpPr/>
              <p:nvPr/>
            </p:nvSpPr>
            <p:spPr>
              <a:xfrm>
                <a:off x="0" y="223378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PMS Purple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R132 G52 B187</a:t>
                </a:r>
              </a:p>
            </p:txBody>
          </p:sp>
          <p:sp>
            <p:nvSpPr>
              <p:cNvPr id="1123" name="Shape 1123"/>
              <p:cNvSpPr/>
              <p:nvPr/>
            </p:nvSpPr>
            <p:spPr>
              <a:xfrm>
                <a:off x="2049782" y="0"/>
                <a:ext cx="508001" cy="223379"/>
              </a:xfrm>
              <a:prstGeom prst="rect">
                <a:avLst/>
              </a:prstGeom>
              <a:solidFill>
                <a:srgbClr val="E000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CC00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24" name="Shape 1124"/>
              <p:cNvSpPr/>
              <p:nvPr/>
            </p:nvSpPr>
            <p:spPr>
              <a:xfrm>
                <a:off x="1554482" y="223378"/>
                <a:ext cx="1511301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PMS Rubine Red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R202 G0 B93</a:t>
                </a:r>
              </a:p>
            </p:txBody>
          </p:sp>
        </p:grpSp>
        <p:grpSp>
          <p:nvGrpSpPr>
            <p:cNvPr id="1130" name="Group 1130"/>
            <p:cNvGrpSpPr/>
            <p:nvPr/>
          </p:nvGrpSpPr>
          <p:grpSpPr>
            <a:xfrm>
              <a:off x="0" y="1449028"/>
              <a:ext cx="3111500" cy="531157"/>
              <a:chOff x="0" y="0"/>
              <a:chExt cx="3111500" cy="531155"/>
            </a:xfrm>
          </p:grpSpPr>
          <p:sp>
            <p:nvSpPr>
              <p:cNvPr id="1126" name="Shape 1126"/>
              <p:cNvSpPr/>
              <p:nvPr/>
            </p:nvSpPr>
            <p:spPr>
              <a:xfrm>
                <a:off x="2095500" y="0"/>
                <a:ext cx="508000" cy="223380"/>
              </a:xfrm>
              <a:prstGeom prst="rect">
                <a:avLst/>
              </a:prstGeom>
              <a:solidFill>
                <a:srgbClr val="F942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27" name="Shape 1127"/>
              <p:cNvSpPr/>
              <p:nvPr/>
            </p:nvSpPr>
            <p:spPr>
              <a:xfrm>
                <a:off x="1600200" y="223379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PMS Red 032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R237 G41 B57</a:t>
                </a:r>
              </a:p>
            </p:txBody>
          </p:sp>
          <p:sp>
            <p:nvSpPr>
              <p:cNvPr id="1128" name="Shape 1128"/>
              <p:cNvSpPr/>
              <p:nvPr/>
            </p:nvSpPr>
            <p:spPr>
              <a:xfrm>
                <a:off x="495300" y="0"/>
                <a:ext cx="508000" cy="223380"/>
              </a:xfrm>
              <a:prstGeom prst="rect">
                <a:avLst/>
              </a:prstGeom>
              <a:solidFill>
                <a:srgbClr val="E1CD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29" name="Shape 1129"/>
              <p:cNvSpPr/>
              <p:nvPr/>
            </p:nvSpPr>
            <p:spPr>
              <a:xfrm>
                <a:off x="0" y="223379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PMS 3965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R228 G215 B0</a:t>
                </a:r>
              </a:p>
            </p:txBody>
          </p:sp>
        </p:grpSp>
        <p:grpSp>
          <p:nvGrpSpPr>
            <p:cNvPr id="1135" name="Group 1135"/>
            <p:cNvGrpSpPr/>
            <p:nvPr/>
          </p:nvGrpSpPr>
          <p:grpSpPr>
            <a:xfrm>
              <a:off x="0" y="2054472"/>
              <a:ext cx="3111500" cy="531157"/>
              <a:chOff x="0" y="0"/>
              <a:chExt cx="3111500" cy="531155"/>
            </a:xfrm>
          </p:grpSpPr>
          <p:sp>
            <p:nvSpPr>
              <p:cNvPr id="1131" name="Shape 1131"/>
              <p:cNvSpPr/>
              <p:nvPr/>
            </p:nvSpPr>
            <p:spPr>
              <a:xfrm>
                <a:off x="2095500" y="0"/>
                <a:ext cx="508000" cy="223380"/>
              </a:xfrm>
              <a:prstGeom prst="rect">
                <a:avLst/>
              </a:prstGeom>
              <a:solidFill>
                <a:srgbClr val="00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32" name="Shape 1132"/>
              <p:cNvSpPr/>
              <p:nvPr/>
            </p:nvSpPr>
            <p:spPr>
              <a:xfrm>
                <a:off x="1600200" y="223379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PMS 306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R0 G185 B228</a:t>
                </a:r>
              </a:p>
            </p:txBody>
          </p:sp>
          <p:sp>
            <p:nvSpPr>
              <p:cNvPr id="1133" name="Shape 1133"/>
              <p:cNvSpPr/>
              <p:nvPr/>
            </p:nvSpPr>
            <p:spPr>
              <a:xfrm>
                <a:off x="495300" y="0"/>
                <a:ext cx="508000" cy="223380"/>
              </a:xfrm>
              <a:prstGeom prst="rect">
                <a:avLst/>
              </a:prstGeom>
              <a:solidFill>
                <a:srgbClr val="00B1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34" name="Shape 1134"/>
              <p:cNvSpPr/>
              <p:nvPr/>
            </p:nvSpPr>
            <p:spPr>
              <a:xfrm>
                <a:off x="0" y="223379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PMS 355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R0 G155 B56</a:t>
                </a:r>
              </a:p>
            </p:txBody>
          </p:sp>
        </p:grpSp>
        <p:grpSp>
          <p:nvGrpSpPr>
            <p:cNvPr id="1140" name="Group 1140"/>
            <p:cNvGrpSpPr/>
            <p:nvPr/>
          </p:nvGrpSpPr>
          <p:grpSpPr>
            <a:xfrm>
              <a:off x="0" y="2659916"/>
              <a:ext cx="3111500" cy="531157"/>
              <a:chOff x="0" y="0"/>
              <a:chExt cx="3111500" cy="531155"/>
            </a:xfrm>
          </p:grpSpPr>
          <p:sp>
            <p:nvSpPr>
              <p:cNvPr id="1136" name="Shape 1136"/>
              <p:cNvSpPr/>
              <p:nvPr/>
            </p:nvSpPr>
            <p:spPr>
              <a:xfrm>
                <a:off x="2095500" y="0"/>
                <a:ext cx="508000" cy="223380"/>
              </a:xfrm>
              <a:prstGeom prst="rect">
                <a:avLst/>
              </a:prstGeom>
              <a:solidFill>
                <a:srgbClr val="0014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37" name="Shape 1137"/>
              <p:cNvSpPr/>
              <p:nvPr/>
            </p:nvSpPr>
            <p:spPr>
              <a:xfrm>
                <a:off x="1600200" y="223379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PMS RefBlue</a:t>
                </a: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R33 G36 B146</a:t>
                </a:r>
              </a:p>
            </p:txBody>
          </p:sp>
          <p:sp>
            <p:nvSpPr>
              <p:cNvPr id="1138" name="Shape 1138"/>
              <p:cNvSpPr/>
              <p:nvPr/>
            </p:nvSpPr>
            <p:spPr>
              <a:xfrm>
                <a:off x="495300" y="0"/>
                <a:ext cx="508000" cy="223380"/>
              </a:xfrm>
              <a:prstGeom prst="rect">
                <a:avLst/>
              </a:prstGeom>
              <a:solidFill>
                <a:srgbClr val="3EB1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39" name="Shape 1139"/>
              <p:cNvSpPr/>
              <p:nvPr/>
            </p:nvSpPr>
            <p:spPr>
              <a:xfrm>
                <a:off x="0" y="223379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PMS 631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R62 G177 B200</a:t>
                </a:r>
              </a:p>
            </p:txBody>
          </p:sp>
        </p:grpSp>
        <p:sp>
          <p:nvSpPr>
            <p:cNvPr id="1141" name="Shape 1141"/>
            <p:cNvSpPr/>
            <p:nvPr/>
          </p:nvSpPr>
          <p:spPr>
            <a:xfrm>
              <a:off x="495300" y="3265361"/>
              <a:ext cx="508000" cy="223380"/>
            </a:xfrm>
            <a:prstGeom prst="rect">
              <a:avLst/>
            </a:prstGeom>
            <a:solidFill>
              <a:srgbClr val="CBC7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12699"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0" y="3488740"/>
              <a:ext cx="1511300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PMS 400</a:t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  <a:p>
              <a:pPr algn="ctr"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R203 G199 B191</a:t>
              </a:r>
            </a:p>
          </p:txBody>
        </p:sp>
        <p:sp>
          <p:nvSpPr>
            <p:cNvPr id="1143" name="Shape 1143"/>
            <p:cNvSpPr/>
            <p:nvPr/>
          </p:nvSpPr>
          <p:spPr>
            <a:xfrm>
              <a:off x="2095500" y="3265361"/>
              <a:ext cx="508000" cy="223380"/>
            </a:xfrm>
            <a:prstGeom prst="rect">
              <a:avLst/>
            </a:prstGeom>
            <a:solidFill>
              <a:srgbClr val="80686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12699"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1600200" y="3488740"/>
              <a:ext cx="1511300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PMS 437</a:t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  <a:p>
              <a:pPr algn="ctr"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R128 G104 B111</a:t>
              </a:r>
            </a:p>
          </p:txBody>
        </p:sp>
        <p:sp>
          <p:nvSpPr>
            <p:cNvPr id="1145" name="Shape 1145"/>
            <p:cNvSpPr/>
            <p:nvPr/>
          </p:nvSpPr>
          <p:spPr>
            <a:xfrm>
              <a:off x="495300" y="3874961"/>
              <a:ext cx="508000" cy="223380"/>
            </a:xfrm>
            <a:prstGeom prst="rect">
              <a:avLst/>
            </a:prstGeom>
            <a:solidFill>
              <a:srgbClr val="D3B8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12699"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6" name="Shape 1146"/>
            <p:cNvSpPr/>
            <p:nvPr/>
          </p:nvSpPr>
          <p:spPr>
            <a:xfrm>
              <a:off x="0" y="4098340"/>
              <a:ext cx="1511300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PMS 530</a:t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  <a:p>
              <a:pPr algn="ctr"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R211 G184 B226</a:t>
              </a:r>
            </a:p>
          </p:txBody>
        </p:sp>
        <p:sp>
          <p:nvSpPr>
            <p:cNvPr id="1147" name="Shape 1147"/>
            <p:cNvSpPr/>
            <p:nvPr/>
          </p:nvSpPr>
          <p:spPr>
            <a:xfrm>
              <a:off x="2095500" y="3874961"/>
              <a:ext cx="508000" cy="223380"/>
            </a:xfrm>
            <a:prstGeom prst="rect">
              <a:avLst/>
            </a:prstGeom>
            <a:solidFill>
              <a:srgbClr val="FFA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12699"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1600200" y="4098340"/>
              <a:ext cx="1511300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PMS 137</a:t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  <a:p>
              <a:pPr algn="ctr"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R255 G161 B0</a:t>
              </a:r>
            </a:p>
          </p:txBody>
        </p:sp>
      </p:grpSp>
      <p:sp>
        <p:nvSpPr>
          <p:cNvPr id="1150" name="Shape 1150"/>
          <p:cNvSpPr>
            <a:spLocks noGrp="1"/>
          </p:cNvSpPr>
          <p:nvPr>
            <p:ph type="title"/>
          </p:nvPr>
        </p:nvSpPr>
        <p:spPr>
          <a:xfrm>
            <a:off x="385764" y="1581513"/>
            <a:ext cx="6277505" cy="208661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2000"/>
              </a:lnSpc>
              <a:defRPr sz="8000">
                <a:solidFill>
                  <a:srgbClr val="FE5000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51" name="Shape 1151"/>
          <p:cNvSpPr>
            <a:spLocks noGrp="1"/>
          </p:cNvSpPr>
          <p:nvPr>
            <p:ph type="body" sz="quarter" idx="1"/>
          </p:nvPr>
        </p:nvSpPr>
        <p:spPr>
          <a:xfrm>
            <a:off x="7242178" y="5196844"/>
            <a:ext cx="1901826" cy="3911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lvl1pPr>
            <a:lvl2pPr marL="0" indent="457200">
              <a:lnSpc>
                <a:spcPts val="2000"/>
              </a:lnSpc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lvl2pPr>
            <a:lvl3pPr marL="0" indent="914400">
              <a:lnSpc>
                <a:spcPts val="2000"/>
              </a:lnSpc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lvl3pPr>
            <a:lvl4pPr marL="0" indent="1371600">
              <a:lnSpc>
                <a:spcPts val="2000"/>
              </a:lnSpc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lvl4pPr>
            <a:lvl5pPr marL="0" indent="1828800">
              <a:lnSpc>
                <a:spcPts val="2000"/>
              </a:lnSpc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2" name="Shape 1152"/>
          <p:cNvSpPr/>
          <p:nvPr/>
        </p:nvSpPr>
        <p:spPr>
          <a:xfrm>
            <a:off x="0" y="624840"/>
            <a:ext cx="9144000" cy="0"/>
          </a:xfrm>
          <a:prstGeom prst="line">
            <a:avLst/>
          </a:prstGeom>
          <a:ln w="3175">
            <a:solidFill>
              <a:srgbClr val="FE5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3" name="Shape 1153"/>
          <p:cNvSpPr/>
          <p:nvPr/>
        </p:nvSpPr>
        <p:spPr>
          <a:xfrm>
            <a:off x="438150" y="621030"/>
            <a:ext cx="419100" cy="0"/>
          </a:xfrm>
          <a:prstGeom prst="line">
            <a:avLst/>
          </a:prstGeom>
          <a:ln w="28575">
            <a:solidFill>
              <a:srgbClr val="FE5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4" name="Shape 1154"/>
          <p:cNvSpPr/>
          <p:nvPr/>
        </p:nvSpPr>
        <p:spPr>
          <a:xfrm>
            <a:off x="7324728" y="5553710"/>
            <a:ext cx="1819276" cy="1"/>
          </a:xfrm>
          <a:prstGeom prst="line">
            <a:avLst/>
          </a:prstGeom>
          <a:ln w="3175">
            <a:solidFill>
              <a:srgbClr val="FE5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5" name="Shape 1155"/>
          <p:cNvSpPr/>
          <p:nvPr/>
        </p:nvSpPr>
        <p:spPr>
          <a:xfrm>
            <a:off x="-2895600" y="5196844"/>
            <a:ext cx="249428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defRPr sz="1000" b="1">
                <a:latin typeface="Arial"/>
                <a:ea typeface="Arial"/>
                <a:cs typeface="Arial"/>
                <a:sym typeface="Arial"/>
              </a:defRPr>
            </a:pPr>
            <a:r>
              <a:t>Date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algn="r"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Soho Std Light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algn="r"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(sentence case)</a:t>
            </a:r>
            <a:endParaRPr b="1"/>
          </a:p>
          <a:p>
            <a:pPr algn="r"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12pt – White</a:t>
            </a:r>
          </a:p>
        </p:txBody>
      </p:sp>
      <p:sp>
        <p:nvSpPr>
          <p:cNvPr id="1156" name="Shape 1156"/>
          <p:cNvSpPr/>
          <p:nvPr/>
        </p:nvSpPr>
        <p:spPr>
          <a:xfrm>
            <a:off x="-1859280" y="1581514"/>
            <a:ext cx="145796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defRPr sz="1000" b="1">
                <a:latin typeface="Arial"/>
                <a:ea typeface="Arial"/>
                <a:cs typeface="Arial"/>
                <a:sym typeface="Arial"/>
              </a:defRPr>
            </a:pPr>
            <a:r>
              <a:t>FINAL MESSAGE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algn="r"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Soho Std Light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algn="r"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(sentence case)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algn="r"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80pt - Orange</a:t>
            </a:r>
          </a:p>
        </p:txBody>
      </p:sp>
      <p:sp>
        <p:nvSpPr>
          <p:cNvPr id="1157" name="Shape 1157"/>
          <p:cNvSpPr/>
          <p:nvPr/>
        </p:nvSpPr>
        <p:spPr>
          <a:xfrm>
            <a:off x="-1983606" y="0"/>
            <a:ext cx="1582287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CLOSING SLIDE</a:t>
            </a:r>
          </a:p>
        </p:txBody>
      </p:sp>
      <p:sp>
        <p:nvSpPr>
          <p:cNvPr id="1158" name="Shape 1158"/>
          <p:cNvSpPr>
            <a:spLocks noGrp="1"/>
          </p:cNvSpPr>
          <p:nvPr>
            <p:ph type="sldNum" sz="quarter" idx="2"/>
          </p:nvPr>
        </p:nvSpPr>
        <p:spPr>
          <a:xfrm>
            <a:off x="4419600" y="6173470"/>
            <a:ext cx="2133600" cy="3657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4476684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5FEE-EE88-4768-9EA7-62CFAA6D2BA5}" type="datetime1">
              <a:rPr lang="it-IT" smtClean="0"/>
              <a:pPr/>
              <a:t>26/10/16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8B95-0E38-415A-AE6B-ED1A29690BE3}" type="datetime1">
              <a:rPr lang="it-IT" smtClean="0"/>
              <a:pPr/>
              <a:t>26/10/16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056E-2555-400A-92F1-5C0B11235352}" type="datetime1">
              <a:rPr lang="it-IT" smtClean="0"/>
              <a:pPr/>
              <a:t>26/10/16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2133-9BBD-4EAB-A673-74F99EA1DE27}" type="datetime1">
              <a:rPr lang="it-IT" smtClean="0"/>
              <a:pPr/>
              <a:t>26/10/16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7CE5-9A26-4CD1-91D8-81EA9F47FA02}" type="datetime1">
              <a:rPr lang="it-IT" smtClean="0"/>
              <a:pPr/>
              <a:t>26/10/16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6597-8B16-4AE3-96C3-D4375274DF42}" type="datetime1">
              <a:rPr lang="it-IT" smtClean="0"/>
              <a:pPr/>
              <a:t>26/10/16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C31E-C38A-4FF2-A447-A216F1662CFE}" type="datetime1">
              <a:rPr lang="it-IT" smtClean="0"/>
              <a:pPr/>
              <a:t>26/10/16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92BA-928A-4F65-BB56-7153A619C0D0}" type="datetime1">
              <a:rPr lang="it-IT" smtClean="0"/>
              <a:pPr/>
              <a:t>26/10/16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9578B-59B8-4B75-991A-0106A1CDCB9F}" type="datetime1">
              <a:rPr lang="it-IT" smtClean="0"/>
              <a:pPr/>
              <a:t>26/10/16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7732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2.png" descr="Untitled-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763" y="882565"/>
            <a:ext cx="1620000" cy="123768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7292975" y="5015460"/>
            <a:ext cx="1901825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700"/>
              </a:spcBef>
              <a:defRPr sz="1200" b="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lvl1pPr>
          </a:lstStyle>
          <a:p>
            <a:r>
              <a:rPr lang="it-IT" dirty="0" smtClean="0"/>
              <a:t>26  Ottobre</a:t>
            </a:r>
            <a:r>
              <a:rPr lang="it-IT" dirty="0"/>
              <a:t> </a:t>
            </a:r>
            <a:r>
              <a:rPr dirty="0" smtClean="0"/>
              <a:t>2016</a:t>
            </a: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7324725" y="5312848"/>
            <a:ext cx="1819275" cy="1"/>
          </a:xfrm>
          <a:prstGeom prst="line">
            <a:avLst/>
          </a:prstGeom>
          <a:ln w="3175">
            <a:solidFill>
              <a:srgbClr val="FE5000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 b="0"/>
            </a:pPr>
            <a:endParaRPr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033934" y="3163338"/>
            <a:ext cx="5806206" cy="794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  <a:latin typeface="Soho Gothic Pro Light"/>
                <a:cs typeface="Soho Gothic Pro Light"/>
              </a:rPr>
              <a:t>Motivare la vendita </a:t>
            </a:r>
            <a:endParaRPr lang="it-IT" sz="4000" dirty="0">
              <a:solidFill>
                <a:schemeClr val="accent6">
                  <a:lumMod val="75000"/>
                </a:schemeClr>
              </a:solidFill>
              <a:latin typeface="Soho Gothic Pro Light"/>
              <a:cs typeface="Soho Gothic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02042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7" name="Shape 6467"/>
          <p:cNvSpPr>
            <a:spLocks noGrp="1"/>
          </p:cNvSpPr>
          <p:nvPr>
            <p:ph type="title"/>
          </p:nvPr>
        </p:nvSpPr>
        <p:spPr>
          <a:xfrm>
            <a:off x="380840" y="1338780"/>
            <a:ext cx="6277505" cy="2086610"/>
          </a:xfrm>
          <a:prstGeom prst="rect">
            <a:avLst/>
          </a:prstGeom>
        </p:spPr>
        <p:txBody>
          <a:bodyPr/>
          <a:lstStyle/>
          <a:p>
            <a:pPr defTabSz="310895">
              <a:lnSpc>
                <a:spcPct val="100000"/>
              </a:lnSpc>
              <a:defRPr sz="4080"/>
            </a:pPr>
            <a:r>
              <a:rPr dirty="0" smtClean="0"/>
              <a:t>Grazie</a:t>
            </a:r>
            <a:endParaRPr sz="3200" dirty="0"/>
          </a:p>
          <a:p>
            <a:pPr defTabSz="310895">
              <a:lnSpc>
                <a:spcPct val="100000"/>
              </a:lnSpc>
              <a:defRPr sz="3400"/>
            </a:pPr>
            <a:endParaRPr sz="2400" dirty="0"/>
          </a:p>
        </p:txBody>
      </p:sp>
      <p:sp>
        <p:nvSpPr>
          <p:cNvPr id="6468" name="Shape 6468"/>
          <p:cNvSpPr/>
          <p:nvPr/>
        </p:nvSpPr>
        <p:spPr>
          <a:xfrm>
            <a:off x="2572082" y="3425391"/>
            <a:ext cx="6277505" cy="2086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algn="r">
              <a:lnSpc>
                <a:spcPts val="2000"/>
              </a:lnSpc>
              <a:defRPr sz="200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pPr>
            <a:r>
              <a:rPr lang="it-IT" dirty="0" smtClean="0">
                <a:latin typeface="dearJoe four"/>
                <a:cs typeface="dearJoe four"/>
              </a:rPr>
              <a:t>Marco Torta</a:t>
            </a:r>
            <a:endParaRPr dirty="0">
              <a:latin typeface="dearJoe four"/>
              <a:cs typeface="dearJoe four"/>
            </a:endParaRPr>
          </a:p>
          <a:p>
            <a:pPr algn="r">
              <a:lnSpc>
                <a:spcPts val="2000"/>
              </a:lnSpc>
              <a:defRPr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pPr>
            <a:r>
              <a:rPr lang="it-IT" dirty="0" err="1" smtClean="0"/>
              <a:t>Regional</a:t>
            </a:r>
            <a:r>
              <a:rPr dirty="0" smtClean="0"/>
              <a:t> </a:t>
            </a:r>
            <a:r>
              <a:rPr dirty="0"/>
              <a:t>Brand </a:t>
            </a:r>
            <a:r>
              <a:rPr lang="it-IT" dirty="0" smtClean="0"/>
              <a:t>Manager</a:t>
            </a:r>
            <a:endParaRPr dirty="0"/>
          </a:p>
          <a:p>
            <a:pPr algn="r">
              <a:lnSpc>
                <a:spcPts val="2000"/>
              </a:lnSpc>
              <a:defRPr sz="200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pPr>
            <a:endParaRPr sz="2800" dirty="0"/>
          </a:p>
          <a:p>
            <a:pPr algn="r">
              <a:lnSpc>
                <a:spcPts val="2000"/>
              </a:lnSpc>
              <a:defRPr sz="140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pPr>
            <a:r>
              <a:rPr lang="it-IT" sz="2800" dirty="0" err="1" smtClean="0"/>
              <a:t>mtorta</a:t>
            </a:r>
            <a:r>
              <a:rPr sz="2800" dirty="0" smtClean="0"/>
              <a:t>@</a:t>
            </a:r>
            <a:r>
              <a:rPr sz="2800" dirty="0"/>
              <a:t>trend-group.com</a:t>
            </a:r>
          </a:p>
        </p:txBody>
      </p:sp>
    </p:spTree>
    <p:extLst>
      <p:ext uri="{BB962C8B-B14F-4D97-AF65-F5344CB8AC3E}">
        <p14:creationId xmlns:p14="http://schemas.microsoft.com/office/powerpoint/2010/main" val="8925928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-366889" y="-412044"/>
            <a:ext cx="10145889" cy="7659511"/>
            <a:chOff x="0" y="0"/>
            <a:chExt cx="9144000" cy="6858000"/>
          </a:xfrm>
        </p:grpSpPr>
        <p:sp>
          <p:nvSpPr>
            <p:cNvPr id="4" name="Rettangolo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Connettore 1 5"/>
            <p:cNvCxnSpPr/>
            <p:nvPr/>
          </p:nvCxnSpPr>
          <p:spPr>
            <a:xfrm>
              <a:off x="0" y="476672"/>
              <a:ext cx="91440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ttangolo 7"/>
            <p:cNvSpPr/>
            <p:nvPr/>
          </p:nvSpPr>
          <p:spPr>
            <a:xfrm flipV="1">
              <a:off x="608711" y="451034"/>
              <a:ext cx="72008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1094535"/>
            <a:ext cx="3031067" cy="662300"/>
          </a:xfrm>
          <a:prstGeom prst="rect">
            <a:avLst/>
          </a:prstGeom>
        </p:spPr>
      </p:pic>
      <p:sp>
        <p:nvSpPr>
          <p:cNvPr id="10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4" cy="332656"/>
          </a:xfrm>
          <a:solidFill>
            <a:srgbClr val="FFC72C"/>
          </a:solidFill>
        </p:spPr>
        <p:txBody>
          <a:bodyPr/>
          <a:lstStyle/>
          <a:p>
            <a:pPr algn="ctr"/>
            <a:fld id="{8C4298F1-C162-40B6-9CF0-3727BF5343EA}" type="slidenum">
              <a:rPr lang="it-IT" smtClean="0"/>
              <a:pPr algn="ctr"/>
              <a:t>2</a:t>
            </a:fld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067833" y="2994019"/>
            <a:ext cx="4990551" cy="794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dirty="0" smtClean="0">
                <a:solidFill>
                  <a:schemeClr val="accent6">
                    <a:lumMod val="75000"/>
                  </a:schemeClr>
                </a:solidFill>
                <a:latin typeface="Soho Gothic Pro Light"/>
                <a:cs typeface="Soho Gothic Pro Light"/>
              </a:rPr>
              <a:t>Marco Torta </a:t>
            </a:r>
            <a:endParaRPr lang="it-IT" sz="4800" dirty="0">
              <a:solidFill>
                <a:schemeClr val="accent6">
                  <a:lumMod val="75000"/>
                </a:schemeClr>
              </a:solidFill>
              <a:latin typeface="Soho Gothic Pro Light"/>
              <a:cs typeface="Soho Gothic Pro Light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352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9600"/>
              <a:t>2 TIPI DI VENDITA</a:t>
            </a:r>
          </a:p>
        </p:txBody>
      </p:sp>
    </p:spTree>
    <p:extLst>
      <p:ext uri="{BB962C8B-B14F-4D97-AF65-F5344CB8AC3E}">
        <p14:creationId xmlns:p14="http://schemas.microsoft.com/office/powerpoint/2010/main" val="19913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9750" y="1196975"/>
            <a:ext cx="7632700" cy="1368425"/>
          </a:xfrm>
          <a:prstGeom prst="rect">
            <a:avLst/>
          </a:prstGeom>
          <a:solidFill>
            <a:srgbClr val="FB111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DISTRIBUTIVA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39750" y="3357563"/>
            <a:ext cx="7704138" cy="1368425"/>
          </a:xfrm>
          <a:prstGeom prst="rect">
            <a:avLst/>
          </a:prstGeom>
          <a:solidFill>
            <a:srgbClr val="2E3C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CREATIVA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878143" y="2060575"/>
            <a:ext cx="29527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Bisogni palesi espressi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888079" y="4214813"/>
            <a:ext cx="52523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FFFF"/>
                </a:solidFill>
              </a:rPr>
              <a:t>Bisogni palesi inespressi e Bisogni latenti</a:t>
            </a:r>
          </a:p>
        </p:txBody>
      </p:sp>
    </p:spTree>
    <p:extLst>
      <p:ext uri="{BB962C8B-B14F-4D97-AF65-F5344CB8AC3E}">
        <p14:creationId xmlns:p14="http://schemas.microsoft.com/office/powerpoint/2010/main" val="5220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4213" y="1989138"/>
            <a:ext cx="4319587" cy="1368425"/>
          </a:xfrm>
          <a:prstGeom prst="rect">
            <a:avLst/>
          </a:prstGeom>
          <a:solidFill>
            <a:srgbClr val="FB111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DISTRIBUTIVA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16013" y="3355975"/>
            <a:ext cx="7704137" cy="1368425"/>
          </a:xfrm>
          <a:prstGeom prst="rect">
            <a:avLst/>
          </a:prstGeom>
          <a:solidFill>
            <a:srgbClr val="2E3C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2400" b="1">
                <a:solidFill>
                  <a:schemeClr val="bg1"/>
                </a:solidFill>
              </a:rPr>
              <a:t>CREATIVA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4213" y="3355975"/>
            <a:ext cx="503237" cy="1368425"/>
          </a:xfrm>
          <a:prstGeom prst="rect">
            <a:avLst/>
          </a:prstGeom>
          <a:gradFill rotWithShape="1">
            <a:gsLst>
              <a:gs pos="0">
                <a:srgbClr val="FB1111"/>
              </a:gs>
              <a:gs pos="100000">
                <a:srgbClr val="FB1111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003800" y="1989138"/>
            <a:ext cx="3816350" cy="1368425"/>
          </a:xfrm>
          <a:prstGeom prst="rect">
            <a:avLst/>
          </a:prstGeom>
          <a:gradFill rotWithShape="1">
            <a:gsLst>
              <a:gs pos="0">
                <a:srgbClr val="2E3CC0"/>
              </a:gs>
              <a:gs pos="50000">
                <a:srgbClr val="2E3CC0">
                  <a:gamma/>
                  <a:shade val="46275"/>
                  <a:invGamma/>
                </a:srgbClr>
              </a:gs>
              <a:gs pos="100000">
                <a:srgbClr val="2E3CC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973138" y="4868863"/>
            <a:ext cx="14287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39750" y="5799138"/>
            <a:ext cx="6304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dirty="0"/>
              <a:t>Quello a cui lui è abituato e che noi non abbiamo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867400" y="1052513"/>
            <a:ext cx="2889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688303" y="620713"/>
            <a:ext cx="51496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dirty="0"/>
              <a:t>Quello che abbiamo in più noi da offrire</a:t>
            </a:r>
          </a:p>
        </p:txBody>
      </p:sp>
    </p:spTree>
    <p:extLst>
      <p:ext uri="{BB962C8B-B14F-4D97-AF65-F5344CB8AC3E}">
        <p14:creationId xmlns:p14="http://schemas.microsoft.com/office/powerpoint/2010/main" val="276327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nimBg="1"/>
      <p:bldP spid="4101" grpId="0" animBg="1"/>
      <p:bldP spid="4104" grpId="0" animBg="1"/>
      <p:bldP spid="4105" grpId="0"/>
      <p:bldP spid="4108" grpId="0" animBg="1"/>
      <p:bldP spid="4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444500"/>
            <a:ext cx="5969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17" y="980728"/>
            <a:ext cx="752065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6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9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4" cy="332656"/>
          </a:xfrm>
          <a:solidFill>
            <a:srgbClr val="FFC72C"/>
          </a:solidFill>
        </p:spPr>
        <p:txBody>
          <a:bodyPr/>
          <a:lstStyle/>
          <a:p>
            <a:pPr algn="ctr"/>
            <a:fld id="{8C4298F1-C162-40B6-9CF0-3727BF5343EA}" type="slidenum">
              <a:rPr lang="it-IT" smtClean="0"/>
              <a:pPr algn="ctr"/>
              <a:t>9</a:t>
            </a:fld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 flipV="1">
            <a:off x="608711" y="451034"/>
            <a:ext cx="72008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09_rosaevig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8" y="641350"/>
            <a:ext cx="7704667" cy="5778500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355600" y="6339820"/>
            <a:ext cx="2814320" cy="39116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EA6225"/>
                </a:solidFill>
                <a:latin typeface="Soho Gothic Pro Light"/>
                <a:ea typeface="+mn-ea"/>
                <a:cs typeface="Soho Gothic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TREND ®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5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183</Words>
  <Application>Microsoft Macintosh PowerPoint</Application>
  <PresentationFormat>Presentazione su schermo (4:3)</PresentationFormat>
  <Paragraphs>40</Paragraphs>
  <Slides>10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di PowerPoint</vt:lpstr>
      <vt:lpstr>Presentazione di PowerPoint</vt:lpstr>
      <vt:lpstr>2 TIPI DI VENDITA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Grazie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Alice Trentin</dc:creator>
  <cp:lastModifiedBy>Marco Torta</cp:lastModifiedBy>
  <cp:revision>115</cp:revision>
  <cp:lastPrinted>2016-06-13T07:13:37Z</cp:lastPrinted>
  <dcterms:created xsi:type="dcterms:W3CDTF">2015-08-24T11:54:54Z</dcterms:created>
  <dcterms:modified xsi:type="dcterms:W3CDTF">2016-10-26T13:42:21Z</dcterms:modified>
</cp:coreProperties>
</file>