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47" r:id="rId3"/>
    <p:sldId id="408" r:id="rId4"/>
    <p:sldId id="407" r:id="rId5"/>
    <p:sldId id="323" r:id="rId6"/>
    <p:sldId id="330" r:id="rId7"/>
    <p:sldId id="350" r:id="rId8"/>
    <p:sldId id="295" r:id="rId9"/>
    <p:sldId id="343" r:id="rId10"/>
    <p:sldId id="395" r:id="rId11"/>
    <p:sldId id="345" r:id="rId12"/>
    <p:sldId id="351" r:id="rId13"/>
    <p:sldId id="324" r:id="rId14"/>
    <p:sldId id="327" r:id="rId15"/>
    <p:sldId id="346" r:id="rId16"/>
    <p:sldId id="352" r:id="rId17"/>
    <p:sldId id="328" r:id="rId18"/>
    <p:sldId id="354" r:id="rId19"/>
    <p:sldId id="389" r:id="rId20"/>
    <p:sldId id="349" r:id="rId21"/>
    <p:sldId id="409" r:id="rId22"/>
    <p:sldId id="388" r:id="rId23"/>
    <p:sldId id="377" r:id="rId24"/>
    <p:sldId id="379" r:id="rId25"/>
    <p:sldId id="387" r:id="rId26"/>
    <p:sldId id="391" r:id="rId27"/>
    <p:sldId id="390" r:id="rId28"/>
    <p:sldId id="383" r:id="rId29"/>
    <p:sldId id="384" r:id="rId30"/>
    <p:sldId id="398" r:id="rId31"/>
    <p:sldId id="331" r:id="rId32"/>
    <p:sldId id="325" r:id="rId33"/>
    <p:sldId id="332" r:id="rId34"/>
    <p:sldId id="333" r:id="rId35"/>
    <p:sldId id="334" r:id="rId36"/>
    <p:sldId id="337" r:id="rId37"/>
    <p:sldId id="338" r:id="rId38"/>
    <p:sldId id="339" r:id="rId39"/>
    <p:sldId id="410" r:id="rId40"/>
    <p:sldId id="404" r:id="rId41"/>
    <p:sldId id="411" r:id="rId42"/>
    <p:sldId id="397" r:id="rId43"/>
    <p:sldId id="399" r:id="rId44"/>
    <p:sldId id="402" r:id="rId45"/>
    <p:sldId id="405" r:id="rId46"/>
    <p:sldId id="406" r:id="rId47"/>
    <p:sldId id="403" r:id="rId48"/>
    <p:sldId id="355" r:id="rId49"/>
    <p:sldId id="356" r:id="rId50"/>
    <p:sldId id="357" r:id="rId51"/>
    <p:sldId id="393" r:id="rId52"/>
    <p:sldId id="373" r:id="rId53"/>
    <p:sldId id="392" r:id="rId54"/>
    <p:sldId id="374"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00FF"/>
    <a:srgbClr val="0000FF"/>
    <a:srgbClr val="1D4888"/>
    <a:srgbClr val="FFD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600" y="-1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4" d="100"/>
          <a:sy n="64" d="100"/>
        </p:scale>
        <p:origin x="-31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26C87-FCCB-44FC-B5FE-01C24A7B8D26}" type="datetimeFigureOut">
              <a:rPr lang="it-IT" smtClean="0"/>
              <a:t>06/11/16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83DFC-595A-4BD4-BFCB-6F859D0DA67C}" type="slidenum">
              <a:rPr lang="it-IT" smtClean="0"/>
              <a:t>‹n.›</a:t>
            </a:fld>
            <a:endParaRPr lang="it-IT"/>
          </a:p>
        </p:txBody>
      </p:sp>
    </p:spTree>
    <p:extLst>
      <p:ext uri="{BB962C8B-B14F-4D97-AF65-F5344CB8AC3E}">
        <p14:creationId xmlns:p14="http://schemas.microsoft.com/office/powerpoint/2010/main" val="165723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783DFC-595A-4BD4-BFCB-6F859D0DA67C}" type="slidenum">
              <a:rPr lang="it-IT" smtClean="0"/>
              <a:t>5</a:t>
            </a:fld>
            <a:endParaRPr lang="it-IT"/>
          </a:p>
        </p:txBody>
      </p:sp>
    </p:spTree>
    <p:extLst>
      <p:ext uri="{BB962C8B-B14F-4D97-AF65-F5344CB8AC3E}">
        <p14:creationId xmlns:p14="http://schemas.microsoft.com/office/powerpoint/2010/main" val="351873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783DFC-595A-4BD4-BFCB-6F859D0DA67C}" type="slidenum">
              <a:rPr lang="it-IT" smtClean="0"/>
              <a:t>13</a:t>
            </a:fld>
            <a:endParaRPr lang="it-IT"/>
          </a:p>
        </p:txBody>
      </p:sp>
    </p:spTree>
    <p:extLst>
      <p:ext uri="{BB962C8B-B14F-4D97-AF65-F5344CB8AC3E}">
        <p14:creationId xmlns:p14="http://schemas.microsoft.com/office/powerpoint/2010/main" val="301706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fld id="{73AF318E-F047-5B43-8144-79569B5C3CB9}" type="slidenum">
              <a:rPr lang="it-IT" sz="1200"/>
              <a:pPr/>
              <a:t>20</a:t>
            </a:fld>
            <a:endParaRPr lang="it-IT"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just"/>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fld id="{CC3800F6-8E43-9040-9CE1-9DFDBA1CB958}" type="slidenum">
              <a:rPr lang="it-IT" sz="1200"/>
              <a:pPr/>
              <a:t>24</a:t>
            </a:fld>
            <a:endParaRPr lang="it-IT"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fld id="{4FB064A3-78F0-A343-8E75-0694C49ADC2A}" type="slidenum">
              <a:rPr lang="it-IT" sz="1200"/>
              <a:pPr/>
              <a:t>48</a:t>
            </a:fld>
            <a:endParaRPr lang="it-IT" sz="1200"/>
          </a:p>
        </p:txBody>
      </p:sp>
      <p:sp>
        <p:nvSpPr>
          <p:cNvPr id="23555" name="Rectangle 2"/>
          <p:cNvSpPr>
            <a:spLocks noGrp="1" noRot="1" noChangeAspect="1" noChangeArrowheads="1" noTextEdit="1"/>
          </p:cNvSpPr>
          <p:nvPr>
            <p:ph type="sldImg"/>
          </p:nvPr>
        </p:nvSpPr>
        <p:spPr>
          <a:xfrm>
            <a:off x="-1441450" y="1047750"/>
            <a:ext cx="7646988" cy="4302125"/>
          </a:xfrm>
          <a:ln w="50800" cap="flat">
            <a:solidFill>
              <a:schemeClr val="tx1"/>
            </a:solidFill>
          </a:ln>
        </p:spPr>
      </p:sp>
      <p:sp>
        <p:nvSpPr>
          <p:cNvPr id="23556" name="Rectangle 3"/>
          <p:cNvSpPr>
            <a:spLocks noChangeArrowheads="1"/>
          </p:cNvSpPr>
          <p:nvPr/>
        </p:nvSpPr>
        <p:spPr bwMode="auto">
          <a:xfrm>
            <a:off x="105864" y="6136941"/>
            <a:ext cx="6682094" cy="25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63" tIns="47625" rIns="93663" bIns="47625">
            <a:spAutoFit/>
          </a:bodyPr>
          <a:lstStyle/>
          <a:p>
            <a:pPr defTabSz="958850"/>
            <a:r>
              <a:rPr lang="it-IT" sz="1400" b="1" u="sng"/>
              <a:t>Discuss the 3 different concepts being measured  (on the slide) ...</a:t>
            </a:r>
          </a:p>
          <a:p>
            <a:pPr defTabSz="958850"/>
            <a:endParaRPr lang="it-IT" sz="1200"/>
          </a:p>
          <a:p>
            <a:pPr defTabSz="958850"/>
            <a:endParaRPr lang="it-IT" sz="1200"/>
          </a:p>
          <a:p>
            <a:pPr marL="468313" lvl="1" defTabSz="958850"/>
            <a:r>
              <a:rPr lang="it-IT" sz="1200" b="1"/>
              <a:t>Private Concept</a:t>
            </a:r>
            <a:r>
              <a:rPr lang="it-IT" sz="1200"/>
              <a:t>	think of this as the person you want to be ... your true desire </a:t>
            </a:r>
          </a:p>
          <a:p>
            <a:pPr marL="468313" lvl="1" defTabSz="958850"/>
            <a:endParaRPr lang="it-IT" sz="1200"/>
          </a:p>
          <a:p>
            <a:pPr marL="468313" lvl="1" defTabSz="958850"/>
            <a:r>
              <a:rPr lang="it-IT" sz="1200" b="1"/>
              <a:t>Projected Concept</a:t>
            </a:r>
            <a:r>
              <a:rPr lang="it-IT" sz="1200"/>
              <a:t>	think of this as the person you try to show to others </a:t>
            </a:r>
          </a:p>
          <a:p>
            <a:pPr marL="1873250" lvl="4" defTabSz="958850"/>
            <a:r>
              <a:rPr lang="it-IT" sz="1200"/>
              <a:t>i.e.. we don</a:t>
            </a:r>
            <a:r>
              <a:rPr lang="ja-JP" altLang="it-IT" sz="1200"/>
              <a:t>’</a:t>
            </a:r>
            <a:r>
              <a:rPr lang="it-IT" sz="1200"/>
              <a:t>t normally share our insecurities with others - we mask them</a:t>
            </a:r>
          </a:p>
          <a:p>
            <a:pPr marL="1873250" lvl="4" defTabSz="958850"/>
            <a:endParaRPr lang="it-IT" sz="1200"/>
          </a:p>
          <a:p>
            <a:pPr marL="468313" lvl="1" defTabSz="958850"/>
            <a:r>
              <a:rPr lang="it-IT" sz="1200" b="1"/>
              <a:t>Public Concept</a:t>
            </a:r>
            <a:r>
              <a:rPr lang="it-IT" sz="1200"/>
              <a:t>	think of this as the person others actually see  -  </a:t>
            </a:r>
            <a:r>
              <a:rPr lang="ja-JP" altLang="it-IT" sz="1200"/>
              <a:t>“</a:t>
            </a:r>
            <a:r>
              <a:rPr lang="it-IT" sz="1200"/>
              <a:t>the Net Effect</a:t>
            </a:r>
            <a:r>
              <a:rPr lang="ja-JP" altLang="it-IT" sz="1200"/>
              <a:t>”</a:t>
            </a:r>
            <a:endParaRPr lang="it-IT" sz="1200"/>
          </a:p>
          <a:p>
            <a:pPr marL="1873250" lvl="4" defTabSz="958850"/>
            <a:r>
              <a:rPr lang="it-IT" sz="1200"/>
              <a:t>it is usually a blend of the </a:t>
            </a:r>
            <a:r>
              <a:rPr lang="ja-JP" altLang="it-IT" sz="1200"/>
              <a:t>“</a:t>
            </a:r>
            <a:r>
              <a:rPr lang="it-IT" sz="1200"/>
              <a:t>Private</a:t>
            </a:r>
            <a:r>
              <a:rPr lang="ja-JP" altLang="it-IT" sz="1200"/>
              <a:t>”</a:t>
            </a:r>
            <a:r>
              <a:rPr lang="it-IT" sz="1200"/>
              <a:t> and </a:t>
            </a:r>
            <a:r>
              <a:rPr lang="ja-JP" altLang="it-IT" sz="1200"/>
              <a:t>“</a:t>
            </a:r>
            <a:r>
              <a:rPr lang="it-IT" sz="1200"/>
              <a:t>Public</a:t>
            </a:r>
            <a:r>
              <a:rPr lang="ja-JP" altLang="it-IT" sz="1200"/>
              <a:t>”</a:t>
            </a:r>
            <a:endParaRPr lang="it-IT" sz="1200"/>
          </a:p>
          <a:p>
            <a:pPr marL="1873250" lvl="4" defTabSz="958850"/>
            <a:r>
              <a:rPr lang="it-IT" sz="1200"/>
              <a:t>the reason for the blend is that none of us show others everything</a:t>
            </a:r>
          </a:p>
          <a:p>
            <a:pPr marL="1873250" lvl="4" defTabSz="958850"/>
            <a:r>
              <a:rPr lang="it-IT" sz="1200"/>
              <a:t>          about ourselves  &amp;   none of us can keep the mask up all of the</a:t>
            </a:r>
          </a:p>
          <a:p>
            <a:pPr marL="1873250" lvl="4" defTabSz="958850"/>
            <a:r>
              <a:rPr lang="it-IT" sz="1200"/>
              <a:t>          time so people see some of  the private &amp; public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fld id="{25E353B4-C4E6-6A40-85CF-145A41CA430F}" type="slidenum">
              <a:rPr lang="it-IT" sz="1200"/>
              <a:pPr/>
              <a:t>52</a:t>
            </a:fld>
            <a:endParaRPr lang="it-IT" sz="1200"/>
          </a:p>
        </p:txBody>
      </p:sp>
      <p:sp>
        <p:nvSpPr>
          <p:cNvPr id="34819" name="Rectangle 2"/>
          <p:cNvSpPr>
            <a:spLocks noGrp="1" noRot="1" noChangeAspect="1" noChangeArrowheads="1" noTextEdit="1"/>
          </p:cNvSpPr>
          <p:nvPr>
            <p:ph type="sldImg"/>
          </p:nvPr>
        </p:nvSpPr>
        <p:spPr>
          <a:xfrm>
            <a:off x="-1666875" y="923925"/>
            <a:ext cx="8097838" cy="4556125"/>
          </a:xfrm>
          <a:ln w="12700" cap="flat">
            <a:solidFill>
              <a:schemeClr val="tx1"/>
            </a:solidFill>
          </a:ln>
        </p:spPr>
      </p:sp>
      <p:sp>
        <p:nvSpPr>
          <p:cNvPr id="34820" name="Rectangle 3"/>
          <p:cNvSpPr>
            <a:spLocks noGrp="1" noChangeArrowheads="1"/>
          </p:cNvSpPr>
          <p:nvPr>
            <p:ph type="body" idx="1"/>
          </p:nvPr>
        </p:nvSpPr>
        <p:spPr>
          <a:xfrm>
            <a:off x="219448" y="5567295"/>
            <a:ext cx="4427539" cy="548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pPr algn="just">
              <a:spcBef>
                <a:spcPct val="50000"/>
              </a:spcBef>
            </a:pPr>
            <a:endParaRPr lang="it-IT" sz="9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fld id="{DCE5B3CE-619E-1D4B-BB1A-EFA53A4AC7F8}" type="slidenum">
              <a:rPr lang="it-IT" sz="1200"/>
              <a:pPr/>
              <a:t>54</a:t>
            </a:fld>
            <a:endParaRPr lang="it-IT" sz="1200"/>
          </a:p>
        </p:txBody>
      </p:sp>
      <p:sp>
        <p:nvSpPr>
          <p:cNvPr id="36867" name="Rectangle 2"/>
          <p:cNvSpPr>
            <a:spLocks noGrp="1" noRot="1" noChangeAspect="1" noChangeArrowheads="1" noTextEdit="1"/>
          </p:cNvSpPr>
          <p:nvPr>
            <p:ph type="sldImg"/>
          </p:nvPr>
        </p:nvSpPr>
        <p:spPr>
          <a:xfrm>
            <a:off x="-1666875" y="923925"/>
            <a:ext cx="8097838" cy="4556125"/>
          </a:xfrm>
          <a:ln w="12700" cap="flat">
            <a:solidFill>
              <a:schemeClr val="tx1"/>
            </a:solidFill>
          </a:ln>
        </p:spPr>
      </p:sp>
      <p:sp>
        <p:nvSpPr>
          <p:cNvPr id="36868" name="Rectangle 3"/>
          <p:cNvSpPr>
            <a:spLocks noGrp="1" noChangeArrowheads="1"/>
          </p:cNvSpPr>
          <p:nvPr>
            <p:ph type="body" idx="1"/>
          </p:nvPr>
        </p:nvSpPr>
        <p:spPr>
          <a:xfrm>
            <a:off x="219448" y="5567295"/>
            <a:ext cx="4427539" cy="548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pPr algn="just">
              <a:spcBef>
                <a:spcPct val="50000"/>
              </a:spcBef>
            </a:pPr>
            <a:endParaRPr lang="it-IT" sz="9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74B3AD-156C-4CE9-B6E6-FA6F6E66DCC0}" type="datetimeFigureOut">
              <a:rPr lang="it-IT" smtClean="0"/>
              <a:t>06/11/16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A2E108-6F24-45C2-BC28-D3DCD3EA82EA}" type="slidenum">
              <a:rPr lang="it-IT" smtClean="0"/>
              <a:t>‹n.›</a:t>
            </a:fld>
            <a:endParaRPr lang="it-IT"/>
          </a:p>
        </p:txBody>
      </p:sp>
      <p:pic>
        <p:nvPicPr>
          <p:cNvPr id="7" name="Immagine 6"/>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0" r="6381"/>
          <a:stretch/>
        </p:blipFill>
        <p:spPr>
          <a:xfrm>
            <a:off x="1354666" y="5089"/>
            <a:ext cx="9101667" cy="6852911"/>
          </a:xfrm>
          <a:prstGeom prst="rect">
            <a:avLst/>
          </a:prstGeom>
        </p:spPr>
      </p:pic>
      <p:pic>
        <p:nvPicPr>
          <p:cNvPr id="8" name="Immagin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8106" b="47536"/>
          <a:stretch/>
        </p:blipFill>
        <p:spPr>
          <a:xfrm>
            <a:off x="4928872" y="6273578"/>
            <a:ext cx="2334256" cy="401962"/>
          </a:xfrm>
          <a:prstGeom prst="rect">
            <a:avLst/>
          </a:prstGeom>
        </p:spPr>
      </p:pic>
    </p:spTree>
    <p:extLst>
      <p:ext uri="{BB962C8B-B14F-4D97-AF65-F5344CB8AC3E}">
        <p14:creationId xmlns:p14="http://schemas.microsoft.com/office/powerpoint/2010/main" val="380517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74B3AD-156C-4CE9-B6E6-FA6F6E66DCC0}" type="datetimeFigureOut">
              <a:rPr lang="it-IT" smtClean="0"/>
              <a:t>06/11/16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51465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74B3AD-156C-4CE9-B6E6-FA6F6E66DCC0}" type="datetimeFigureOut">
              <a:rPr lang="it-IT" smtClean="0"/>
              <a:t>06/11/16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227093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2130425"/>
            <a:ext cx="10361084" cy="1468438"/>
          </a:xfrm>
        </p:spPr>
        <p:txBody>
          <a:bodyPr/>
          <a:lstStyle/>
          <a:p>
            <a:r>
              <a:rPr lang="it-IT" smtClean="0"/>
              <a:t>Fare clic per modificare lo stile del titolo</a:t>
            </a:r>
            <a:endParaRPr lang="it-IT"/>
          </a:p>
        </p:txBody>
      </p:sp>
      <p:sp>
        <p:nvSpPr>
          <p:cNvPr id="3" name="Rectangle 2"/>
          <p:cNvSpPr>
            <a:spLocks noGrp="1" noChangeArrowheads="1"/>
          </p:cNvSpPr>
          <p:nvPr>
            <p:ph type="dt" idx="10"/>
          </p:nvPr>
        </p:nvSpPr>
        <p:spPr>
          <a:ln/>
        </p:spPr>
        <p:txBody>
          <a:bodyPr/>
          <a:lstStyle>
            <a:lvl1pPr>
              <a:defRPr/>
            </a:lvl1pPr>
          </a:lstStyle>
          <a:p>
            <a:pPr>
              <a:defRPr/>
            </a:pPr>
            <a:r>
              <a:rPr lang="it-IT"/>
              <a:t>11/12/15</a:t>
            </a:r>
          </a:p>
        </p:txBody>
      </p:sp>
      <p:sp>
        <p:nvSpPr>
          <p:cNvPr id="4" name="Rectangle 4"/>
          <p:cNvSpPr>
            <a:spLocks noGrp="1" noChangeArrowheads="1"/>
          </p:cNvSpPr>
          <p:nvPr>
            <p:ph type="sldNum" idx="11"/>
          </p:nvPr>
        </p:nvSpPr>
        <p:spPr>
          <a:ln/>
        </p:spPr>
        <p:txBody>
          <a:bodyPr/>
          <a:lstStyle>
            <a:lvl1pPr>
              <a:defRPr/>
            </a:lvl1pPr>
          </a:lstStyle>
          <a:p>
            <a:fld id="{1F509B61-EA33-4470-A683-5C0366C63683}" type="slidenum">
              <a:rPr lang="it-IT" altLang="it-IT"/>
              <a:pPr/>
              <a:t>‹n.›</a:t>
            </a:fld>
            <a:endParaRPr lang="it-IT" altLang="it-IT"/>
          </a:p>
        </p:txBody>
      </p:sp>
      <p:pic>
        <p:nvPicPr>
          <p:cNvPr id="7" name="Immagine 6"/>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0" r="6381"/>
          <a:stretch/>
        </p:blipFill>
        <p:spPr>
          <a:xfrm>
            <a:off x="-1059" y="12990"/>
            <a:ext cx="12193060" cy="6885383"/>
          </a:xfrm>
          <a:prstGeom prst="rect">
            <a:avLst/>
          </a:prstGeom>
        </p:spPr>
      </p:pic>
      <p:pic>
        <p:nvPicPr>
          <p:cNvPr id="5" name="Immagin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28106" b="47536"/>
          <a:stretch/>
        </p:blipFill>
        <p:spPr>
          <a:xfrm>
            <a:off x="4559829" y="6392332"/>
            <a:ext cx="3168352" cy="463021"/>
          </a:xfrm>
          <a:prstGeom prst="rect">
            <a:avLst/>
          </a:prstGeom>
        </p:spPr>
      </p:pic>
    </p:spTree>
    <p:extLst>
      <p:ext uri="{BB962C8B-B14F-4D97-AF65-F5344CB8AC3E}">
        <p14:creationId xmlns:p14="http://schemas.microsoft.com/office/powerpoint/2010/main" val="329374044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9956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24417" y="1628776"/>
            <a:ext cx="9956800" cy="23606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24417" y="4141788"/>
            <a:ext cx="9956800" cy="23606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6"/>
          <p:cNvSpPr>
            <a:spLocks noGrp="1"/>
          </p:cNvSpPr>
          <p:nvPr>
            <p:ph type="dt" sz="half" idx="10"/>
          </p:nvPr>
        </p:nvSpPr>
        <p:spPr/>
        <p:txBody>
          <a:bodyPr/>
          <a:lstStyle>
            <a:lvl1pPr>
              <a:defRPr/>
            </a:lvl1pPr>
          </a:lstStyle>
          <a:p>
            <a:fld id="{817C6876-8896-3841-A3EC-B3B3FDE776D6}" type="datetimeFigureOut">
              <a:rPr lang="en-US"/>
              <a:pPr/>
              <a:t>06/11/16</a:t>
            </a:fld>
            <a:endParaRPr lang="en-US"/>
          </a:p>
        </p:txBody>
      </p:sp>
      <p:sp>
        <p:nvSpPr>
          <p:cNvPr id="6" name="Segnaposto piè di pagina 7"/>
          <p:cNvSpPr>
            <a:spLocks noGrp="1"/>
          </p:cNvSpPr>
          <p:nvPr>
            <p:ph type="ftr" sz="quarter" idx="11"/>
          </p:nvPr>
        </p:nvSpPr>
        <p:spPr/>
        <p:txBody>
          <a:bodyPr/>
          <a:lstStyle>
            <a:lvl1pPr>
              <a:defRPr/>
            </a:lvl1pPr>
          </a:lstStyle>
          <a:p>
            <a:r>
              <a:rPr lang="en-US"/>
              <a:t>EDAC - Div. Consulenza</a:t>
            </a:r>
          </a:p>
        </p:txBody>
      </p:sp>
    </p:spTree>
    <p:extLst>
      <p:ext uri="{BB962C8B-B14F-4D97-AF65-F5344CB8AC3E}">
        <p14:creationId xmlns:p14="http://schemas.microsoft.com/office/powerpoint/2010/main" val="105095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74B3AD-156C-4CE9-B6E6-FA6F6E66DCC0}" type="datetimeFigureOut">
              <a:rPr lang="it-IT" smtClean="0"/>
              <a:t>06/11/16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A2E108-6F24-45C2-BC28-D3DCD3EA82EA}" type="slidenum">
              <a:rPr lang="it-IT" smtClean="0"/>
              <a:t>‹n.›</a:t>
            </a:fld>
            <a:endParaRPr lang="it-IT"/>
          </a:p>
        </p:txBody>
      </p:sp>
      <p:pic>
        <p:nvPicPr>
          <p:cNvPr id="7" name="Immagine 6"/>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0" r="6381"/>
          <a:stretch/>
        </p:blipFill>
        <p:spPr>
          <a:xfrm>
            <a:off x="1354666" y="5089"/>
            <a:ext cx="9101667" cy="6852911"/>
          </a:xfrm>
          <a:prstGeom prst="rect">
            <a:avLst/>
          </a:prstGeom>
        </p:spPr>
      </p:pic>
      <p:pic>
        <p:nvPicPr>
          <p:cNvPr id="8" name="Immagin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8106" b="47536"/>
          <a:stretch/>
        </p:blipFill>
        <p:spPr>
          <a:xfrm>
            <a:off x="4928872" y="6273578"/>
            <a:ext cx="2334256" cy="401962"/>
          </a:xfrm>
          <a:prstGeom prst="rect">
            <a:avLst/>
          </a:prstGeom>
        </p:spPr>
      </p:pic>
    </p:spTree>
    <p:extLst>
      <p:ext uri="{BB962C8B-B14F-4D97-AF65-F5344CB8AC3E}">
        <p14:creationId xmlns:p14="http://schemas.microsoft.com/office/powerpoint/2010/main" val="365696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274B3AD-156C-4CE9-B6E6-FA6F6E66DCC0}" type="datetimeFigureOut">
              <a:rPr lang="it-IT" smtClean="0"/>
              <a:t>06/11/16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173694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74B3AD-156C-4CE9-B6E6-FA6F6E66DCC0}" type="datetimeFigureOut">
              <a:rPr lang="it-IT" smtClean="0"/>
              <a:t>06/11/16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149833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74B3AD-156C-4CE9-B6E6-FA6F6E66DCC0}" type="datetimeFigureOut">
              <a:rPr lang="it-IT" smtClean="0"/>
              <a:t>06/11/16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10757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74B3AD-156C-4CE9-B6E6-FA6F6E66DCC0}" type="datetimeFigureOut">
              <a:rPr lang="it-IT" smtClean="0"/>
              <a:t>06/11/16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203993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74B3AD-156C-4CE9-B6E6-FA6F6E66DCC0}" type="datetimeFigureOut">
              <a:rPr lang="it-IT" smtClean="0"/>
              <a:t>06/11/16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363954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74B3AD-156C-4CE9-B6E6-FA6F6E66DCC0}" type="datetimeFigureOut">
              <a:rPr lang="it-IT" smtClean="0"/>
              <a:t>06/11/16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341328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74B3AD-156C-4CE9-B6E6-FA6F6E66DCC0}" type="datetimeFigureOut">
              <a:rPr lang="it-IT" smtClean="0"/>
              <a:t>06/11/16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A2E108-6F24-45C2-BC28-D3DCD3EA82EA}" type="slidenum">
              <a:rPr lang="it-IT" smtClean="0"/>
              <a:t>‹n.›</a:t>
            </a:fld>
            <a:endParaRPr lang="it-IT"/>
          </a:p>
        </p:txBody>
      </p:sp>
    </p:spTree>
    <p:extLst>
      <p:ext uri="{BB962C8B-B14F-4D97-AF65-F5344CB8AC3E}">
        <p14:creationId xmlns:p14="http://schemas.microsoft.com/office/powerpoint/2010/main" val="3148254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4B3AD-156C-4CE9-B6E6-FA6F6E66DCC0}" type="datetimeFigureOut">
              <a:rPr lang="it-IT" smtClean="0"/>
              <a:t>06/11/16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2E108-6F24-45C2-BC28-D3DCD3EA82EA}" type="slidenum">
              <a:rPr lang="it-IT" smtClean="0"/>
              <a:t>‹n.›</a:t>
            </a:fld>
            <a:endParaRPr lang="it-IT"/>
          </a:p>
        </p:txBody>
      </p:sp>
    </p:spTree>
    <p:extLst>
      <p:ext uri="{BB962C8B-B14F-4D97-AF65-F5344CB8AC3E}">
        <p14:creationId xmlns:p14="http://schemas.microsoft.com/office/powerpoint/2010/main" val="126097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b="13699"/>
          <a:stretch/>
        </p:blipFill>
        <p:spPr>
          <a:xfrm>
            <a:off x="3308494" y="574597"/>
            <a:ext cx="5110272" cy="4953000"/>
          </a:xfrm>
          <a:prstGeom prst="rect">
            <a:avLst/>
          </a:prstGeom>
          <a:ln>
            <a:noFill/>
          </a:ln>
          <a:effectLst>
            <a:softEdge rad="112500"/>
          </a:effectLst>
        </p:spPr>
      </p:pic>
      <p:pic>
        <p:nvPicPr>
          <p:cNvPr id="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82" y="5857436"/>
            <a:ext cx="2217479" cy="75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SM-Brazil1-1024x303.jpg"/>
          <p:cNvPicPr>
            <a:picLocks noChangeAspect="1"/>
          </p:cNvPicPr>
          <p:nvPr/>
        </p:nvPicPr>
        <p:blipFill>
          <a:blip r:embed="rId4">
            <a:extLst/>
          </a:blip>
          <a:stretch>
            <a:fillRect/>
          </a:stretch>
        </p:blipFill>
        <p:spPr>
          <a:xfrm>
            <a:off x="8941238" y="5896104"/>
            <a:ext cx="3250762" cy="961896"/>
          </a:xfrm>
          <a:prstGeom prst="rect">
            <a:avLst/>
          </a:prstGeom>
          <a:ln w="12700">
            <a:miter lim="400000"/>
          </a:ln>
        </p:spPr>
      </p:pic>
    </p:spTree>
    <p:extLst>
      <p:ext uri="{BB962C8B-B14F-4D97-AF65-F5344CB8AC3E}">
        <p14:creationId xmlns:p14="http://schemas.microsoft.com/office/powerpoint/2010/main" val="26104654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FF"/>
                </a:solidFill>
                <a:latin typeface="Century Schoolbook"/>
                <a:cs typeface="Century Schoolbook"/>
              </a:rPr>
              <a:t>Quali sono quindi le abitudini che ci portano a comunicare con successo ?</a:t>
            </a:r>
            <a:br>
              <a:rPr lang="it-IT" b="1" dirty="0" smtClean="0">
                <a:solidFill>
                  <a:srgbClr val="0000FF"/>
                </a:solidFill>
                <a:latin typeface="Century Schoolbook"/>
                <a:cs typeface="Century Schoolbook"/>
              </a:rPr>
            </a:br>
            <a:r>
              <a:rPr lang="it-IT" b="1" dirty="0" smtClean="0">
                <a:solidFill>
                  <a:srgbClr val="800080"/>
                </a:solidFill>
                <a:latin typeface="Century Schoolbook"/>
                <a:cs typeface="Century Schoolbook"/>
              </a:rPr>
              <a:t>Quali muscoli dobbiamo allenare ?</a:t>
            </a:r>
            <a:br>
              <a:rPr lang="it-IT" b="1" dirty="0" smtClean="0">
                <a:solidFill>
                  <a:srgbClr val="800080"/>
                </a:solidFill>
                <a:latin typeface="Century Schoolbook"/>
                <a:cs typeface="Century Schoolbook"/>
              </a:rPr>
            </a:br>
            <a:endParaRPr lang="it-IT" b="1" dirty="0">
              <a:solidFill>
                <a:srgbClr val="0000FF"/>
              </a:solidFill>
              <a:latin typeface="Century Schoolbook"/>
              <a:cs typeface="Century Schoolbook"/>
            </a:endParaRPr>
          </a:p>
        </p:txBody>
      </p:sp>
    </p:spTree>
    <p:extLst>
      <p:ext uri="{BB962C8B-B14F-4D97-AF65-F5344CB8AC3E}">
        <p14:creationId xmlns:p14="http://schemas.microsoft.com/office/powerpoint/2010/main" val="23208144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000" b="1" dirty="0" smtClean="0">
                <a:solidFill>
                  <a:srgbClr val="0000FF"/>
                </a:solidFill>
                <a:effectLst>
                  <a:outerShdw blurRad="38100" dist="38100" dir="2700000" algn="tl">
                    <a:srgbClr val="000000"/>
                  </a:outerShdw>
                </a:effectLst>
                <a:latin typeface="Century Schoolbook" charset="0"/>
                <a:cs typeface="Tahoma" charset="0"/>
              </a:rPr>
              <a:t>Il sapere </a:t>
            </a:r>
            <a:r>
              <a:rPr lang="it-IT" sz="6000" b="1" dirty="0">
                <a:solidFill>
                  <a:srgbClr val="0000FF"/>
                </a:solidFill>
                <a:effectLst>
                  <a:outerShdw blurRad="38100" dist="38100" dir="2700000" algn="tl">
                    <a:srgbClr val="000000"/>
                  </a:outerShdw>
                </a:effectLst>
                <a:latin typeface="Century Schoolbook" charset="0"/>
                <a:cs typeface="Tahoma" charset="0"/>
              </a:rPr>
              <a:t>del comunicatore eccellente </a:t>
            </a:r>
            <a:endParaRPr lang="it-IT" sz="6000" dirty="0">
              <a:solidFill>
                <a:srgbClr val="0000FF"/>
              </a:solidFill>
            </a:endParaRPr>
          </a:p>
        </p:txBody>
      </p:sp>
    </p:spTree>
    <p:extLst>
      <p:ext uri="{BB962C8B-B14F-4D97-AF65-F5344CB8AC3E}">
        <p14:creationId xmlns:p14="http://schemas.microsoft.com/office/powerpoint/2010/main" val="3663503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00FF"/>
                </a:solidFill>
                <a:latin typeface="Century Schoolbook" charset="0"/>
                <a:cs typeface="Tahoma" charset="0"/>
              </a:rPr>
              <a:t>Saper esprimere se stessi in maniera piena ed efficace, per rendere più </a:t>
            </a:r>
            <a:r>
              <a:rPr lang="it-IT" b="1" dirty="0" smtClean="0">
                <a:solidFill>
                  <a:srgbClr val="0000FF"/>
                </a:solidFill>
                <a:latin typeface="Century Schoolbook" charset="0"/>
                <a:cs typeface="Tahoma" charset="0"/>
              </a:rPr>
              <a:t>chiaro , diretto </a:t>
            </a:r>
            <a:r>
              <a:rPr lang="it-IT" b="1" dirty="0">
                <a:solidFill>
                  <a:srgbClr val="0000FF"/>
                </a:solidFill>
                <a:latin typeface="Century Schoolbook" charset="0"/>
                <a:cs typeface="Tahoma" charset="0"/>
              </a:rPr>
              <a:t>e incisivo il proprio messaggio;</a:t>
            </a:r>
            <a:br>
              <a:rPr lang="it-IT" b="1" dirty="0">
                <a:solidFill>
                  <a:srgbClr val="0000FF"/>
                </a:solidFill>
                <a:latin typeface="Century Schoolbook" charset="0"/>
                <a:cs typeface="Tahoma" charset="0"/>
              </a:rPr>
            </a:br>
            <a:r>
              <a:rPr lang="it-IT" sz="2800" dirty="0">
                <a:solidFill>
                  <a:srgbClr val="002060"/>
                </a:solidFill>
                <a:latin typeface="Century Schoolbook" charset="0"/>
                <a:cs typeface="Tahoma" charset="0"/>
              </a:rPr>
              <a:t/>
            </a:r>
            <a:br>
              <a:rPr lang="it-IT" sz="2800" dirty="0">
                <a:solidFill>
                  <a:srgbClr val="002060"/>
                </a:solidFill>
                <a:latin typeface="Century Schoolbook" charset="0"/>
                <a:cs typeface="Tahoma" charset="0"/>
              </a:rPr>
            </a:br>
            <a:r>
              <a:rPr lang="it-IT" sz="2800" dirty="0">
                <a:solidFill>
                  <a:srgbClr val="660066"/>
                </a:solidFill>
                <a:latin typeface="Century Schoolbook" charset="0"/>
                <a:cs typeface="Tahoma" charset="0"/>
              </a:rPr>
              <a:t/>
            </a:r>
            <a:br>
              <a:rPr lang="it-IT" sz="2800" dirty="0">
                <a:solidFill>
                  <a:srgbClr val="660066"/>
                </a:solidFill>
                <a:latin typeface="Century Schoolbook" charset="0"/>
                <a:cs typeface="Tahoma" charset="0"/>
              </a:rPr>
            </a:br>
            <a:r>
              <a:rPr lang="it-IT" sz="2800" dirty="0">
                <a:solidFill>
                  <a:srgbClr val="660066"/>
                </a:solidFill>
                <a:latin typeface="Century Schoolbook" charset="0"/>
                <a:cs typeface="Tahoma" charset="0"/>
              </a:rPr>
              <a:t> </a:t>
            </a:r>
            <a:r>
              <a:rPr lang="it-IT" b="1" dirty="0">
                <a:solidFill>
                  <a:srgbClr val="660066"/>
                </a:solidFill>
                <a:latin typeface="Century Schoolbook" charset="0"/>
                <a:cs typeface="Tahoma" charset="0"/>
              </a:rPr>
              <a:t>Saper cambiare punto di vista per avere una visione della realtà più completa e ricca;</a:t>
            </a:r>
            <a:br>
              <a:rPr lang="it-IT" b="1" dirty="0">
                <a:solidFill>
                  <a:srgbClr val="660066"/>
                </a:solidFill>
                <a:latin typeface="Century Schoolbook" charset="0"/>
                <a:cs typeface="Tahoma" charset="0"/>
              </a:rPr>
            </a:br>
            <a:endParaRPr lang="it-IT" dirty="0">
              <a:solidFill>
                <a:srgbClr val="660066"/>
              </a:solidFill>
            </a:endParaRPr>
          </a:p>
        </p:txBody>
      </p:sp>
    </p:spTree>
    <p:extLst>
      <p:ext uri="{BB962C8B-B14F-4D97-AF65-F5344CB8AC3E}">
        <p14:creationId xmlns:p14="http://schemas.microsoft.com/office/powerpoint/2010/main" val="3039841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204" y="5857436"/>
            <a:ext cx="2569458" cy="8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Simona\Desktop\immagini simo\WCO_032.jpg"/>
          <p:cNvPicPr>
            <a:picLocks noChangeAspect="1" noChangeArrowheads="1"/>
          </p:cNvPicPr>
          <p:nvPr/>
        </p:nvPicPr>
        <p:blipFill>
          <a:blip r:embed="rId4">
            <a:extLst>
              <a:ext uri="{28A0092B-C50C-407E-A947-70E740481C1C}">
                <a14:useLocalDpi xmlns:a14="http://schemas.microsoft.com/office/drawing/2010/main" val="0"/>
              </a:ext>
            </a:extLst>
          </a:blip>
          <a:srcRect t="10956"/>
          <a:stretch>
            <a:fillRect/>
          </a:stretch>
        </p:blipFill>
        <p:spPr bwMode="auto">
          <a:xfrm>
            <a:off x="0" y="544256"/>
            <a:ext cx="12192000" cy="647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46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71501" y="619848"/>
            <a:ext cx="10816167" cy="2207258"/>
          </a:xfrm>
          <a:prstGeom prst="rect">
            <a:avLst/>
          </a:prstGeom>
          <a:noFill/>
          <a:ln w="9525">
            <a:noFill/>
            <a:miter lim="800000"/>
            <a:headEnd/>
            <a:tailEnd/>
          </a:ln>
        </p:spPr>
        <p:txBody>
          <a:bodyPr lIns="80650" tIns="40325" rIns="80650" bIns="40325"/>
          <a:lstStyle>
            <a:lvl1pPr marL="342900" indent="-342900">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pPr marL="0" indent="0" algn="just">
              <a:lnSpc>
                <a:spcPct val="90000"/>
              </a:lnSpc>
              <a:buClr>
                <a:srgbClr val="FF9900"/>
              </a:buClr>
              <a:buSzPct val="150000"/>
            </a:pPr>
            <a:r>
              <a:rPr lang="it-IT" sz="4000" b="1" dirty="0">
                <a:solidFill>
                  <a:srgbClr val="0000FF"/>
                </a:solidFill>
                <a:latin typeface="Century Schoolbook" charset="0"/>
                <a:cs typeface="Tahoma" charset="0"/>
              </a:rPr>
              <a:t>Saper ascoltare per assicurarsi che l</a:t>
            </a:r>
            <a:r>
              <a:rPr lang="ja-JP" altLang="it-IT" sz="4000" b="1" dirty="0">
                <a:solidFill>
                  <a:srgbClr val="0000FF"/>
                </a:solidFill>
                <a:latin typeface="Century Schoolbook" charset="0"/>
                <a:cs typeface="Tahoma" charset="0"/>
              </a:rPr>
              <a:t>’</a:t>
            </a:r>
            <a:r>
              <a:rPr lang="it-IT" sz="4000" b="1" dirty="0">
                <a:solidFill>
                  <a:srgbClr val="0000FF"/>
                </a:solidFill>
                <a:latin typeface="Century Schoolbook" charset="0"/>
                <a:cs typeface="Tahoma" charset="0"/>
              </a:rPr>
              <a:t>altro abbia capito ciò che si voleva dire e per cogliere i segnali che l</a:t>
            </a:r>
            <a:r>
              <a:rPr lang="ja-JP" altLang="it-IT" sz="4000" b="1" dirty="0">
                <a:solidFill>
                  <a:srgbClr val="0000FF"/>
                </a:solidFill>
                <a:latin typeface="Century Schoolbook" charset="0"/>
                <a:cs typeface="Tahoma" charset="0"/>
              </a:rPr>
              <a:t>’</a:t>
            </a:r>
            <a:r>
              <a:rPr lang="it-IT" sz="4000" b="1" dirty="0">
                <a:solidFill>
                  <a:srgbClr val="0000FF"/>
                </a:solidFill>
                <a:latin typeface="Century Schoolbook" charset="0"/>
                <a:cs typeface="Tahoma" charset="0"/>
              </a:rPr>
              <a:t>altro manda</a:t>
            </a:r>
            <a:r>
              <a:rPr lang="it-IT" sz="4000" b="1" dirty="0" smtClean="0">
                <a:solidFill>
                  <a:srgbClr val="0000FF"/>
                </a:solidFill>
                <a:latin typeface="Century Schoolbook" charset="0"/>
                <a:cs typeface="Tahoma" charset="0"/>
              </a:rPr>
              <a:t>;</a:t>
            </a:r>
            <a:endParaRPr lang="it-IT" sz="4000" b="1" dirty="0">
              <a:solidFill>
                <a:srgbClr val="0000FF"/>
              </a:solidFill>
              <a:latin typeface="Century Schoolbook" charset="0"/>
              <a:cs typeface="Tahoma" charset="0"/>
            </a:endParaRPr>
          </a:p>
          <a:p>
            <a:pPr algn="just">
              <a:lnSpc>
                <a:spcPct val="90000"/>
              </a:lnSpc>
              <a:buClr>
                <a:srgbClr val="FF9900"/>
              </a:buClr>
              <a:buSzPct val="150000"/>
              <a:buFont typeface="Arial" charset="0"/>
              <a:buChar char="•"/>
            </a:pPr>
            <a:endParaRPr lang="it-IT" sz="4000" dirty="0">
              <a:solidFill>
                <a:srgbClr val="800080"/>
              </a:solidFill>
              <a:latin typeface="Century Schoolbook" charset="0"/>
              <a:cs typeface="Tahoma" charset="0"/>
            </a:endParaRPr>
          </a:p>
          <a:p>
            <a:pPr marL="0" indent="0" algn="just">
              <a:lnSpc>
                <a:spcPct val="90000"/>
              </a:lnSpc>
              <a:buClr>
                <a:srgbClr val="FF9900"/>
              </a:buClr>
              <a:buSzPct val="150000"/>
            </a:pPr>
            <a:r>
              <a:rPr lang="it-IT" sz="4000" b="1" dirty="0">
                <a:solidFill>
                  <a:srgbClr val="800080"/>
                </a:solidFill>
                <a:latin typeface="Century Schoolbook" charset="0"/>
                <a:cs typeface="Tahoma" charset="0"/>
              </a:rPr>
              <a:t>Saper gestire le proprie emozioni per evitare che diventino un ostacolo anziché una risorsa, essere consapevoli di sé e dei propri bisogni.</a:t>
            </a:r>
          </a:p>
          <a:p>
            <a:pPr algn="just">
              <a:lnSpc>
                <a:spcPct val="90000"/>
              </a:lnSpc>
              <a:buClr>
                <a:srgbClr val="FF9900"/>
              </a:buClr>
              <a:buSzPct val="150000"/>
            </a:pPr>
            <a:endParaRPr lang="it-IT" sz="2800" dirty="0">
              <a:solidFill>
                <a:srgbClr val="133B9C"/>
              </a:solidFill>
              <a:latin typeface="Century Schoolbook" charset="0"/>
              <a:cs typeface="Tahoma" charset="0"/>
            </a:endParaRPr>
          </a:p>
        </p:txBody>
      </p:sp>
      <p:sp>
        <p:nvSpPr>
          <p:cNvPr id="19460" name="Rectangle 5"/>
          <p:cNvSpPr>
            <a:spLocks noChangeArrowheads="1"/>
          </p:cNvSpPr>
          <p:nvPr/>
        </p:nvSpPr>
        <p:spPr bwMode="auto">
          <a:xfrm>
            <a:off x="6402918" y="1471613"/>
            <a:ext cx="4271433"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796" tIns="50796" rIns="91433" bIns="50796"/>
          <a:lstStyle/>
          <a:p>
            <a:pPr algn="just" defTabSz="912813"/>
            <a:endParaRPr lang="it-IT" sz="1100" i="1">
              <a:solidFill>
                <a:srgbClr val="000099"/>
              </a:solidFill>
            </a:endParaRPr>
          </a:p>
          <a:p>
            <a:pPr algn="just" defTabSz="912813">
              <a:buClr>
                <a:srgbClr val="FF9900"/>
              </a:buClr>
              <a:buFontTx/>
              <a:buChar char="•"/>
            </a:pPr>
            <a:endParaRPr lang="it-IT" sz="1100" i="1">
              <a:solidFill>
                <a:srgbClr val="000099"/>
              </a:solidFill>
            </a:endParaRPr>
          </a:p>
        </p:txBody>
      </p:sp>
    </p:spTree>
    <p:extLst>
      <p:ext uri="{BB962C8B-B14F-4D97-AF65-F5344CB8AC3E}">
        <p14:creationId xmlns:p14="http://schemas.microsoft.com/office/powerpoint/2010/main" val="3219910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p:txBody>
          <a:bodyPr/>
          <a:lstStyle/>
          <a:p>
            <a:r>
              <a:rPr lang="it-IT" b="1" dirty="0">
                <a:solidFill>
                  <a:srgbClr val="0000FF"/>
                </a:solidFill>
                <a:effectLst>
                  <a:outerShdw blurRad="38100" dist="38100" dir="2700000" algn="tl">
                    <a:srgbClr val="000000"/>
                  </a:outerShdw>
                </a:effectLst>
                <a:latin typeface="Century Schoolbook" charset="0"/>
                <a:cs typeface="Tahoma" charset="0"/>
              </a:rPr>
              <a:t>Saper cambiare punto di vista </a:t>
            </a:r>
            <a:endParaRPr lang="it-IT" dirty="0">
              <a:solidFill>
                <a:srgbClr val="0000FF"/>
              </a:solidFill>
            </a:endParaRPr>
          </a:p>
        </p:txBody>
      </p:sp>
      <p:sp>
        <p:nvSpPr>
          <p:cNvPr id="9" name="Sottotitolo 8"/>
          <p:cNvSpPr>
            <a:spLocks noGrp="1"/>
          </p:cNvSpPr>
          <p:nvPr>
            <p:ph type="subTitle" idx="1"/>
          </p:nvPr>
        </p:nvSpPr>
        <p:spPr/>
        <p:txBody>
          <a:bodyPr/>
          <a:lstStyle/>
          <a:p>
            <a:endParaRPr lang="it-IT"/>
          </a:p>
        </p:txBody>
      </p:sp>
    </p:spTree>
    <p:extLst>
      <p:ext uri="{BB962C8B-B14F-4D97-AF65-F5344CB8AC3E}">
        <p14:creationId xmlns:p14="http://schemas.microsoft.com/office/powerpoint/2010/main" val="386267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4" name="Picture 5" descr="C:\Documents and Settings\Simona\Desktop\immagini simo\75043896.jpg"/>
          <p:cNvPicPr>
            <a:picLocks noChangeAspect="1" noChangeArrowheads="1"/>
          </p:cNvPicPr>
          <p:nvPr/>
        </p:nvPicPr>
        <p:blipFill>
          <a:blip r:embed="rId2">
            <a:extLst>
              <a:ext uri="{28A0092B-C50C-407E-A947-70E740481C1C}">
                <a14:useLocalDpi xmlns:a14="http://schemas.microsoft.com/office/drawing/2010/main" val="0"/>
              </a:ext>
            </a:extLst>
          </a:blip>
          <a:srcRect t="8621"/>
          <a:stretch>
            <a:fillRect/>
          </a:stretch>
        </p:blipFill>
        <p:spPr bwMode="auto">
          <a:xfrm>
            <a:off x="710617" y="317483"/>
            <a:ext cx="10719384" cy="583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500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76251" y="357189"/>
            <a:ext cx="10322983" cy="560387"/>
          </a:xfrm>
        </p:spPr>
        <p:txBody>
          <a:bodyPr lIns="80650" tIns="40325" rIns="80650" bIns="40325">
            <a:normAutofit/>
          </a:bodyPr>
          <a:lstStyle/>
          <a:p>
            <a:pPr eaLnBrk="1" hangingPunct="1"/>
            <a:r>
              <a:rPr lang="it-IT" sz="3200" b="1" dirty="0" smtClean="0">
                <a:solidFill>
                  <a:srgbClr val="002060"/>
                </a:solidFill>
                <a:effectLst>
                  <a:outerShdw blurRad="38100" dist="38100" dir="2700000" algn="tl">
                    <a:srgbClr val="000000"/>
                  </a:outerShdw>
                </a:effectLst>
                <a:latin typeface="Century Schoolbook" charset="0"/>
                <a:cs typeface="Tahoma" charset="0"/>
              </a:rPr>
              <a:t>  </a:t>
            </a:r>
            <a:endParaRPr lang="it-IT" sz="3200" b="1" dirty="0">
              <a:solidFill>
                <a:srgbClr val="002060"/>
              </a:solidFill>
              <a:effectLst>
                <a:outerShdw blurRad="38100" dist="38100" dir="2700000" algn="tl">
                  <a:srgbClr val="000000"/>
                </a:outerShdw>
              </a:effectLst>
              <a:latin typeface="Century Schoolbook" charset="0"/>
              <a:cs typeface="Tahoma" charset="0"/>
            </a:endParaRPr>
          </a:p>
        </p:txBody>
      </p:sp>
      <p:sp>
        <p:nvSpPr>
          <p:cNvPr id="11" name="Rectangle 5"/>
          <p:cNvSpPr>
            <a:spLocks noChangeArrowheads="1"/>
          </p:cNvSpPr>
          <p:nvPr/>
        </p:nvSpPr>
        <p:spPr bwMode="auto">
          <a:xfrm>
            <a:off x="666750" y="-483783"/>
            <a:ext cx="10610945" cy="6117823"/>
          </a:xfrm>
          <a:prstGeom prst="rect">
            <a:avLst/>
          </a:prstGeom>
          <a:noFill/>
          <a:ln w="12700">
            <a:noFill/>
            <a:miter lim="800000"/>
            <a:headEnd/>
            <a:tailEnd/>
          </a:ln>
        </p:spPr>
        <p:txBody>
          <a:bodyPr lIns="50796" tIns="50796" rIns="91433" bIns="50796"/>
          <a:lstStyle/>
          <a:p>
            <a:pPr algn="ctr" defTabSz="912813"/>
            <a:endParaRPr lang="it-IT" sz="2400" b="1" dirty="0">
              <a:solidFill>
                <a:srgbClr val="002060"/>
              </a:solidFill>
              <a:latin typeface="Century Schoolbook" charset="0"/>
              <a:cs typeface="Tahoma" charset="0"/>
            </a:endParaRPr>
          </a:p>
          <a:p>
            <a:pPr algn="just" defTabSz="912813"/>
            <a:endParaRPr lang="it-IT" sz="2400" b="1" dirty="0">
              <a:solidFill>
                <a:srgbClr val="0000FF"/>
              </a:solidFill>
              <a:latin typeface="Century Schoolbook" charset="0"/>
              <a:cs typeface="Tahoma" charset="0"/>
            </a:endParaRPr>
          </a:p>
          <a:p>
            <a:pPr algn="just" defTabSz="912813">
              <a:buClr>
                <a:srgbClr val="FF9900"/>
              </a:buClr>
            </a:pPr>
            <a:r>
              <a:rPr lang="ja-JP" altLang="it-IT" sz="3600" b="1" i="1" dirty="0">
                <a:solidFill>
                  <a:srgbClr val="0000FF"/>
                </a:solidFill>
                <a:latin typeface="Century Schoolbook" charset="0"/>
                <a:cs typeface="Tahoma" charset="0"/>
              </a:rPr>
              <a:t>“</a:t>
            </a:r>
            <a:r>
              <a:rPr lang="it-IT" sz="3600" b="1" i="1" dirty="0">
                <a:solidFill>
                  <a:srgbClr val="0000FF"/>
                </a:solidFill>
                <a:latin typeface="Century Schoolbook" charset="0"/>
                <a:cs typeface="Tahoma" charset="0"/>
              </a:rPr>
              <a:t>Nella maggior parte dei casi, le persone non ascoltano con l</a:t>
            </a:r>
            <a:r>
              <a:rPr lang="ja-JP" altLang="it-IT" sz="3600" b="1" i="1" dirty="0">
                <a:solidFill>
                  <a:srgbClr val="0000FF"/>
                </a:solidFill>
                <a:latin typeface="Century Schoolbook" charset="0"/>
                <a:cs typeface="Tahoma" charset="0"/>
              </a:rPr>
              <a:t>’</a:t>
            </a:r>
            <a:r>
              <a:rPr lang="it-IT" sz="3600" b="1" i="1" dirty="0">
                <a:solidFill>
                  <a:srgbClr val="0000FF"/>
                </a:solidFill>
                <a:latin typeface="Century Schoolbook" charset="0"/>
                <a:cs typeface="Tahoma" charset="0"/>
              </a:rPr>
              <a:t>intenzione di capire ma con l</a:t>
            </a:r>
            <a:r>
              <a:rPr lang="ja-JP" altLang="it-IT" sz="3600" b="1" i="1" dirty="0">
                <a:solidFill>
                  <a:srgbClr val="0000FF"/>
                </a:solidFill>
                <a:latin typeface="Century Schoolbook" charset="0"/>
                <a:cs typeface="Tahoma" charset="0"/>
              </a:rPr>
              <a:t>’</a:t>
            </a:r>
            <a:r>
              <a:rPr lang="it-IT" sz="3600" b="1" i="1" dirty="0">
                <a:solidFill>
                  <a:srgbClr val="0000FF"/>
                </a:solidFill>
                <a:latin typeface="Century Schoolbook" charset="0"/>
                <a:cs typeface="Tahoma" charset="0"/>
              </a:rPr>
              <a:t>intenzione di rispondere.</a:t>
            </a:r>
          </a:p>
          <a:p>
            <a:pPr algn="just" defTabSz="912813">
              <a:buClr>
                <a:srgbClr val="FF9900"/>
              </a:buClr>
            </a:pPr>
            <a:endParaRPr lang="it-IT" sz="3600" b="1" i="1" dirty="0">
              <a:solidFill>
                <a:srgbClr val="0000FF"/>
              </a:solidFill>
              <a:latin typeface="Century Schoolbook" charset="0"/>
              <a:cs typeface="Tahoma" charset="0"/>
            </a:endParaRPr>
          </a:p>
          <a:p>
            <a:pPr algn="just" defTabSz="912813">
              <a:buClr>
                <a:srgbClr val="FF9900"/>
              </a:buClr>
            </a:pPr>
            <a:r>
              <a:rPr lang="it-IT" sz="3600" b="1" i="1" dirty="0" smtClean="0">
                <a:solidFill>
                  <a:srgbClr val="0000FF"/>
                </a:solidFill>
                <a:latin typeface="Century Schoolbook" charset="0"/>
                <a:cs typeface="Tahoma" charset="0"/>
              </a:rPr>
              <a:t>O parlano </a:t>
            </a:r>
            <a:r>
              <a:rPr lang="it-IT" sz="3600" b="1" i="1" dirty="0">
                <a:solidFill>
                  <a:srgbClr val="0000FF"/>
                </a:solidFill>
                <a:latin typeface="Century Schoolbook" charset="0"/>
                <a:cs typeface="Tahoma" charset="0"/>
              </a:rPr>
              <a:t>o si preparano a parlare. </a:t>
            </a:r>
          </a:p>
          <a:p>
            <a:pPr marL="571500" indent="-571500" algn="just" defTabSz="912813">
              <a:buClr>
                <a:srgbClr val="FF9900"/>
              </a:buClr>
              <a:buFontTx/>
              <a:buChar char="•"/>
            </a:pPr>
            <a:endParaRPr lang="it-IT" sz="3600" b="1" i="1" dirty="0">
              <a:solidFill>
                <a:srgbClr val="0000FF"/>
              </a:solidFill>
              <a:latin typeface="Century Schoolbook" charset="0"/>
              <a:cs typeface="Tahoma" charset="0"/>
            </a:endParaRPr>
          </a:p>
          <a:p>
            <a:pPr algn="just" defTabSz="912813">
              <a:buClr>
                <a:srgbClr val="FF9900"/>
              </a:buClr>
            </a:pPr>
            <a:r>
              <a:rPr lang="it-IT" sz="3600" b="1" i="1" dirty="0">
                <a:solidFill>
                  <a:srgbClr val="0000FF"/>
                </a:solidFill>
                <a:latin typeface="Century Schoolbook" charset="0"/>
                <a:cs typeface="Tahoma" charset="0"/>
              </a:rPr>
              <a:t>Filtrano qualsiasi cosa attraverso i  loro  paradigmi, leggono la loro autobiografia nella vita degli altri</a:t>
            </a:r>
            <a:r>
              <a:rPr lang="it-IT" sz="3600" i="1" dirty="0">
                <a:solidFill>
                  <a:srgbClr val="0000FF"/>
                </a:solidFill>
                <a:latin typeface="Century Schoolbook" charset="0"/>
                <a:cs typeface="Tahoma" charset="0"/>
              </a:rPr>
              <a:t>.</a:t>
            </a:r>
            <a:r>
              <a:rPr lang="ja-JP" altLang="it-IT" sz="3600" i="1" dirty="0">
                <a:solidFill>
                  <a:srgbClr val="0000FF"/>
                </a:solidFill>
                <a:latin typeface="Century Schoolbook" charset="0"/>
                <a:cs typeface="Tahoma" charset="0"/>
              </a:rPr>
              <a:t>”</a:t>
            </a:r>
            <a:endParaRPr lang="it-IT" sz="3600" i="1" dirty="0">
              <a:solidFill>
                <a:srgbClr val="0000FF"/>
              </a:solidFill>
              <a:latin typeface="Century Schoolbook" charset="0"/>
              <a:cs typeface="Tahoma" charset="0"/>
            </a:endParaRPr>
          </a:p>
        </p:txBody>
      </p:sp>
    </p:spTree>
    <p:extLst>
      <p:ext uri="{BB962C8B-B14F-4D97-AF65-F5344CB8AC3E}">
        <p14:creationId xmlns:p14="http://schemas.microsoft.com/office/powerpoint/2010/main" val="4089680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it-IT" b="1" dirty="0">
              <a:solidFill>
                <a:srgbClr val="0000FF"/>
              </a:solidFill>
              <a:latin typeface="Century Schoolbook" charset="0"/>
            </a:endParaRPr>
          </a:p>
        </p:txBody>
      </p:sp>
      <p:sp>
        <p:nvSpPr>
          <p:cNvPr id="30723" name="Rectangle 3"/>
          <p:cNvSpPr>
            <a:spLocks noGrp="1"/>
          </p:cNvSpPr>
          <p:nvPr>
            <p:ph type="body" idx="1"/>
          </p:nvPr>
        </p:nvSpPr>
        <p:spPr/>
        <p:txBody>
          <a:bodyPr/>
          <a:lstStyle/>
          <a:p>
            <a:pPr lvl="2">
              <a:buFont typeface="Wingdings" charset="0"/>
              <a:buNone/>
            </a:pPr>
            <a:r>
              <a:rPr lang="it-IT" sz="4800" b="1" dirty="0">
                <a:solidFill>
                  <a:srgbClr val="800080"/>
                </a:solidFill>
                <a:latin typeface="Century Schoolbook" charset="0"/>
              </a:rPr>
              <a:t>La condivisione!</a:t>
            </a:r>
          </a:p>
          <a:p>
            <a:pPr>
              <a:buFont typeface="Wingdings" charset="0"/>
              <a:buNone/>
            </a:pPr>
            <a:endParaRPr lang="it-IT" sz="3000" b="1" dirty="0">
              <a:solidFill>
                <a:srgbClr val="800080"/>
              </a:solidFill>
              <a:latin typeface="Century Schoolbook" charset="0"/>
            </a:endParaRPr>
          </a:p>
          <a:p>
            <a:pPr>
              <a:buFont typeface="Wingdings" charset="0"/>
              <a:buNone/>
            </a:pPr>
            <a:r>
              <a:rPr lang="it-IT" sz="3000" b="1" dirty="0">
                <a:solidFill>
                  <a:srgbClr val="0000FF"/>
                </a:solidFill>
                <a:latin typeface="Century Schoolbook" charset="0"/>
              </a:rPr>
              <a:t>Il gruppo serve a questo!  </a:t>
            </a:r>
          </a:p>
          <a:p>
            <a:pPr>
              <a:buFont typeface="Wingdings" charset="0"/>
              <a:buNone/>
            </a:pPr>
            <a:endParaRPr lang="it-IT" sz="3000" b="1" dirty="0">
              <a:solidFill>
                <a:srgbClr val="0000FF"/>
              </a:solidFill>
              <a:latin typeface="Century Schoolbook" charset="0"/>
            </a:endParaRPr>
          </a:p>
          <a:p>
            <a:pPr>
              <a:buFont typeface="Wingdings" charset="0"/>
              <a:buNone/>
            </a:pPr>
            <a:r>
              <a:rPr lang="it-IT" sz="3000" b="1" dirty="0">
                <a:solidFill>
                  <a:srgbClr val="0000FF"/>
                </a:solidFill>
                <a:latin typeface="Century Schoolbook" charset="0"/>
              </a:rPr>
              <a:t>Un vero gruppo condivide una META e sa far funzionare le relazioni</a:t>
            </a:r>
          </a:p>
          <a:p>
            <a:pPr>
              <a:buFont typeface="Wingdings" charset="0"/>
              <a:buNone/>
            </a:pPr>
            <a:endParaRPr lang="it-IT" sz="3000" dirty="0">
              <a:solidFill>
                <a:schemeClr val="tx2"/>
              </a:solidFill>
              <a:latin typeface="Century Schoolbook" charset="0"/>
            </a:endParaRPr>
          </a:p>
        </p:txBody>
      </p:sp>
    </p:spTree>
    <p:extLst>
      <p:ext uri="{BB962C8B-B14F-4D97-AF65-F5344CB8AC3E}">
        <p14:creationId xmlns:p14="http://schemas.microsoft.com/office/powerpoint/2010/main" val="643292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FF"/>
                </a:solidFill>
                <a:latin typeface="Century Schoolbook"/>
                <a:cs typeface="Century Schoolbook"/>
              </a:rPr>
              <a:t>COMUNICARE implica</a:t>
            </a:r>
            <a:endParaRPr lang="it-IT" b="1" dirty="0">
              <a:solidFill>
                <a:srgbClr val="0000FF"/>
              </a:solidFill>
              <a:latin typeface="Century Schoolbook"/>
              <a:cs typeface="Century Schoolbook"/>
            </a:endParaRPr>
          </a:p>
        </p:txBody>
      </p:sp>
      <p:sp>
        <p:nvSpPr>
          <p:cNvPr id="3" name="Segnaposto contenuto 2"/>
          <p:cNvSpPr>
            <a:spLocks noGrp="1"/>
          </p:cNvSpPr>
          <p:nvPr>
            <p:ph idx="1"/>
          </p:nvPr>
        </p:nvSpPr>
        <p:spPr/>
        <p:txBody>
          <a:bodyPr>
            <a:normAutofit/>
          </a:bodyPr>
          <a:lstStyle/>
          <a:p>
            <a:pPr marL="0" indent="0">
              <a:buNone/>
            </a:pPr>
            <a:r>
              <a:rPr lang="it-IT" sz="4800" b="1" dirty="0" smtClean="0">
                <a:solidFill>
                  <a:srgbClr val="800080"/>
                </a:solidFill>
                <a:latin typeface="Century Schoolbook"/>
                <a:cs typeface="Century Schoolbook"/>
              </a:rPr>
              <a:t>CONDIVIDERE</a:t>
            </a:r>
          </a:p>
          <a:p>
            <a:pPr marL="0" indent="0">
              <a:buNone/>
            </a:pPr>
            <a:r>
              <a:rPr lang="it-IT" sz="4800" b="1" dirty="0" smtClean="0">
                <a:solidFill>
                  <a:srgbClr val="800080"/>
                </a:solidFill>
                <a:latin typeface="Century Schoolbook"/>
                <a:cs typeface="Century Schoolbook"/>
              </a:rPr>
              <a:t>ASCOLTARE</a:t>
            </a:r>
          </a:p>
          <a:p>
            <a:pPr marL="0" indent="0">
              <a:buNone/>
            </a:pPr>
            <a:r>
              <a:rPr lang="it-IT" sz="4800" b="1" dirty="0" smtClean="0">
                <a:solidFill>
                  <a:srgbClr val="800080"/>
                </a:solidFill>
                <a:latin typeface="Century Schoolbook"/>
                <a:cs typeface="Century Schoolbook"/>
              </a:rPr>
              <a:t>COMPRENDERE</a:t>
            </a:r>
            <a:endParaRPr lang="it-IT" sz="4800" b="1" dirty="0">
              <a:solidFill>
                <a:srgbClr val="800080"/>
              </a:solidFill>
              <a:latin typeface="Century Schoolbook"/>
              <a:cs typeface="Century Schoolbook"/>
            </a:endParaRPr>
          </a:p>
        </p:txBody>
      </p:sp>
    </p:spTree>
    <p:extLst>
      <p:ext uri="{BB962C8B-B14F-4D97-AF65-F5344CB8AC3E}">
        <p14:creationId xmlns:p14="http://schemas.microsoft.com/office/powerpoint/2010/main" val="27295017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rgbClr val="1D4888"/>
                </a:solidFill>
                <a:latin typeface="Century Schoolbook"/>
                <a:cs typeface="Century Schoolbook"/>
              </a:rPr>
              <a:t>Bologna, 26 ottobre 2016</a:t>
            </a:r>
            <a:endParaRPr lang="it-IT" b="1" i="1" dirty="0">
              <a:solidFill>
                <a:srgbClr val="1D4888"/>
              </a:solidFill>
              <a:latin typeface="Century Schoolbook"/>
              <a:cs typeface="Century Schoolbook"/>
            </a:endParaRPr>
          </a:p>
        </p:txBody>
      </p:sp>
      <p:sp>
        <p:nvSpPr>
          <p:cNvPr id="3" name="Segnaposto contenuto 2"/>
          <p:cNvSpPr>
            <a:spLocks noGrp="1"/>
          </p:cNvSpPr>
          <p:nvPr>
            <p:ph idx="1"/>
          </p:nvPr>
        </p:nvSpPr>
        <p:spPr/>
        <p:txBody>
          <a:bodyPr>
            <a:normAutofit fontScale="77500" lnSpcReduction="20000"/>
          </a:bodyPr>
          <a:lstStyle/>
          <a:p>
            <a:endParaRPr lang="it-IT" sz="6000" b="1" dirty="0">
              <a:solidFill>
                <a:srgbClr val="0000FF"/>
              </a:solidFill>
              <a:latin typeface="Century Schoolbook"/>
              <a:cs typeface="Century Schoolbook"/>
            </a:endParaRPr>
          </a:p>
          <a:p>
            <a:pPr marL="0" indent="0">
              <a:buNone/>
            </a:pPr>
            <a:r>
              <a:rPr lang="it-IT" sz="6000" b="1" dirty="0" smtClean="0">
                <a:solidFill>
                  <a:srgbClr val="0000FF"/>
                </a:solidFill>
                <a:latin typeface="Century Schoolbook"/>
                <a:cs typeface="Century Schoolbook"/>
              </a:rPr>
              <a:t>“avere fede negli altri</a:t>
            </a:r>
          </a:p>
          <a:p>
            <a:pPr marL="0" indent="0">
              <a:buNone/>
            </a:pPr>
            <a:r>
              <a:rPr lang="it-IT" sz="6000" b="1" dirty="0">
                <a:solidFill>
                  <a:srgbClr val="800080"/>
                </a:solidFill>
                <a:latin typeface="Century Schoolbook"/>
                <a:cs typeface="Century Schoolbook"/>
              </a:rPr>
              <a:t>p</a:t>
            </a:r>
            <a:r>
              <a:rPr lang="it-IT" sz="6000" b="1" dirty="0" smtClean="0">
                <a:solidFill>
                  <a:srgbClr val="800080"/>
                </a:solidFill>
                <a:latin typeface="Century Schoolbook"/>
                <a:cs typeface="Century Schoolbook"/>
              </a:rPr>
              <a:t>er </a:t>
            </a:r>
            <a:r>
              <a:rPr lang="it-IT" sz="6000" b="1" dirty="0" smtClean="0">
                <a:solidFill>
                  <a:srgbClr val="0000FF"/>
                </a:solidFill>
                <a:latin typeface="Century Schoolbook"/>
                <a:cs typeface="Century Schoolbook"/>
              </a:rPr>
              <a:t>comunicare efficacemente”</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r>
              <a:rPr lang="it-IT" dirty="0" smtClean="0"/>
              <a:t>                                                                                                                      Anna </a:t>
            </a:r>
            <a:r>
              <a:rPr lang="it-IT" dirty="0"/>
              <a:t>Marras</a:t>
            </a:r>
          </a:p>
          <a:p>
            <a:pPr marL="0" indent="0">
              <a:buNone/>
            </a:pPr>
            <a:endParaRPr lang="it-IT" dirty="0"/>
          </a:p>
        </p:txBody>
      </p:sp>
    </p:spTree>
    <p:extLst>
      <p:ext uri="{BB962C8B-B14F-4D97-AF65-F5344CB8AC3E}">
        <p14:creationId xmlns:p14="http://schemas.microsoft.com/office/powerpoint/2010/main" val="2911669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ChangeArrowheads="1"/>
          </p:cNvSpPr>
          <p:nvPr/>
        </p:nvSpPr>
        <p:spPr bwMode="auto">
          <a:xfrm>
            <a:off x="1485900" y="588963"/>
            <a:ext cx="10016067" cy="679450"/>
          </a:xfrm>
          <a:prstGeom prst="rect">
            <a:avLst/>
          </a:prstGeom>
          <a:noFill/>
          <a:ln w="9525" algn="ctr">
            <a:noFill/>
            <a:miter lim="800000"/>
            <a:headEnd/>
            <a:tailEnd/>
          </a:ln>
        </p:spPr>
        <p:txBody>
          <a:bodyPr lIns="92075" tIns="46038" rIns="92075" bIns="46038" anchor="ctr"/>
          <a:lstStyle/>
          <a:p>
            <a:r>
              <a:rPr lang="it-IT" sz="2600" b="1" dirty="0">
                <a:solidFill>
                  <a:srgbClr val="0000FF"/>
                </a:solidFill>
                <a:effectLst>
                  <a:outerShdw blurRad="38100" dist="38100" dir="2700000" algn="tl">
                    <a:srgbClr val="000000"/>
                  </a:outerShdw>
                </a:effectLst>
                <a:latin typeface="Century Schoolbook" charset="0"/>
                <a:cs typeface="Tahoma" charset="0"/>
              </a:rPr>
              <a:t>La gestione della diversità </a:t>
            </a:r>
          </a:p>
          <a:p>
            <a:r>
              <a:rPr lang="it-IT" sz="2600" b="1" dirty="0">
                <a:solidFill>
                  <a:srgbClr val="0000FF"/>
                </a:solidFill>
                <a:effectLst>
                  <a:outerShdw blurRad="38100" dist="38100" dir="2700000" algn="tl">
                    <a:srgbClr val="000000"/>
                  </a:outerShdw>
                </a:effectLst>
                <a:latin typeface="Century Schoolbook" charset="0"/>
                <a:cs typeface="Tahoma" charset="0"/>
              </a:rPr>
              <a:t>come strumento di cambiamento</a:t>
            </a:r>
          </a:p>
        </p:txBody>
      </p:sp>
      <p:sp>
        <p:nvSpPr>
          <p:cNvPr id="10243" name="Rettangolo 10"/>
          <p:cNvSpPr>
            <a:spLocks noChangeArrowheads="1"/>
          </p:cNvSpPr>
          <p:nvPr/>
        </p:nvSpPr>
        <p:spPr bwMode="auto">
          <a:xfrm>
            <a:off x="657413" y="1421112"/>
            <a:ext cx="11075334" cy="3539431"/>
          </a:xfrm>
          <a:prstGeom prst="rect">
            <a:avLst/>
          </a:prstGeom>
          <a:noFill/>
          <a:ln w="9525">
            <a:noFill/>
            <a:miter lim="800000"/>
            <a:headEnd/>
            <a:tailEnd/>
          </a:ln>
        </p:spPr>
        <p:txBody>
          <a:bodyPr wrap="square">
            <a:spAutoFit/>
          </a:bodyPr>
          <a:lstStyle/>
          <a:p>
            <a:pPr algn="just"/>
            <a:r>
              <a:rPr lang="it-IT" sz="2800" b="1" dirty="0">
                <a:solidFill>
                  <a:srgbClr val="800080"/>
                </a:solidFill>
                <a:latin typeface="Century Schoolbook"/>
                <a:cs typeface="Century Schoolbook"/>
              </a:rPr>
              <a:t>Gestire la diversità vuol dire creare un processo aziendale di cambiamento, che ha lo scopo di valorizzare e utilizzare pienamente il contributo, unico, </a:t>
            </a:r>
            <a:r>
              <a:rPr lang="it-IT" sz="2800" b="1" dirty="0" smtClean="0">
                <a:solidFill>
                  <a:srgbClr val="800080"/>
                </a:solidFill>
                <a:latin typeface="Century Schoolbook"/>
                <a:cs typeface="Century Schoolbook"/>
              </a:rPr>
              <a:t>che</a:t>
            </a:r>
            <a:endParaRPr lang="it-IT" sz="2800" b="1" dirty="0">
              <a:solidFill>
                <a:srgbClr val="800080"/>
              </a:solidFill>
              <a:latin typeface="Century Schoolbook"/>
              <a:cs typeface="Century Schoolbook"/>
            </a:endParaRPr>
          </a:p>
          <a:p>
            <a:pPr algn="ctr"/>
            <a:r>
              <a:rPr lang="it-IT" sz="2800" b="1" dirty="0" smtClean="0">
                <a:solidFill>
                  <a:srgbClr val="0000FF"/>
                </a:solidFill>
                <a:latin typeface="Century Schoolbook"/>
                <a:cs typeface="Century Schoolbook"/>
              </a:rPr>
              <a:t>Ciascun collaboratore</a:t>
            </a:r>
            <a:endParaRPr lang="it-IT" sz="2800" b="1" dirty="0">
              <a:solidFill>
                <a:srgbClr val="0000FF"/>
              </a:solidFill>
              <a:latin typeface="Century Schoolbook"/>
              <a:cs typeface="Century Schoolbook"/>
            </a:endParaRPr>
          </a:p>
          <a:p>
            <a:pPr algn="just"/>
            <a:r>
              <a:rPr lang="it-IT" sz="2800" b="1" dirty="0">
                <a:solidFill>
                  <a:srgbClr val="800080"/>
                </a:solidFill>
                <a:latin typeface="Century Schoolbook"/>
                <a:cs typeface="Century Schoolbook"/>
              </a:rPr>
              <a:t>può portare per il raggiungimento degli obiettivi aziendali, e che serve ad attrezzare al meglio l’organizzazione di fronte alle sfide provenienti dal mercato esterno.</a:t>
            </a:r>
          </a:p>
        </p:txBody>
      </p:sp>
    </p:spTree>
    <p:extLst>
      <p:ext uri="{BB962C8B-B14F-4D97-AF65-F5344CB8AC3E}">
        <p14:creationId xmlns:p14="http://schemas.microsoft.com/office/powerpoint/2010/main" val="603814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6" descr="Arte vettoriale royalty-free: Team owner coaching football players and co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529" y="1180353"/>
            <a:ext cx="8830236" cy="470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85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1159494" flipV="1">
            <a:off x="838200" y="683816"/>
            <a:ext cx="10515600" cy="866980"/>
          </a:xfrm>
        </p:spPr>
        <p:txBody>
          <a:bodyPr>
            <a:noAutofit/>
          </a:bodyPr>
          <a:lstStyle/>
          <a:p>
            <a:r>
              <a:rPr lang="it-IT" sz="4800" b="1" dirty="0" smtClean="0">
                <a:solidFill>
                  <a:srgbClr val="0000FF"/>
                </a:solidFill>
                <a:latin typeface="Century Schoolbook"/>
                <a:cs typeface="Century Schoolbook"/>
              </a:rPr>
              <a:t/>
            </a:r>
            <a:br>
              <a:rPr lang="it-IT" sz="4800" b="1" dirty="0" smtClean="0">
                <a:solidFill>
                  <a:srgbClr val="0000FF"/>
                </a:solidFill>
                <a:latin typeface="Century Schoolbook"/>
                <a:cs typeface="Century Schoolbook"/>
              </a:rPr>
            </a:br>
            <a:r>
              <a:rPr lang="it-IT" sz="4800" b="1" dirty="0">
                <a:solidFill>
                  <a:srgbClr val="0000FF"/>
                </a:solidFill>
                <a:latin typeface="Century Schoolbook"/>
                <a:cs typeface="Century Schoolbook"/>
              </a:rPr>
              <a:t/>
            </a:r>
            <a:br>
              <a:rPr lang="it-IT" sz="4800" b="1" dirty="0">
                <a:solidFill>
                  <a:srgbClr val="0000FF"/>
                </a:solidFill>
                <a:latin typeface="Century Schoolbook"/>
                <a:cs typeface="Century Schoolbook"/>
              </a:rPr>
            </a:br>
            <a:r>
              <a:rPr lang="it-IT" sz="4800" b="1" dirty="0" smtClean="0">
                <a:solidFill>
                  <a:srgbClr val="0000FF"/>
                </a:solidFill>
                <a:latin typeface="Century Schoolbook"/>
                <a:cs typeface="Century Schoolbook"/>
              </a:rPr>
              <a:t/>
            </a:r>
            <a:br>
              <a:rPr lang="it-IT" sz="4800" b="1" dirty="0" smtClean="0">
                <a:solidFill>
                  <a:srgbClr val="0000FF"/>
                </a:solidFill>
                <a:latin typeface="Century Schoolbook"/>
                <a:cs typeface="Century Schoolbook"/>
              </a:rPr>
            </a:br>
            <a:r>
              <a:rPr lang="it-IT" sz="4800" b="1" dirty="0">
                <a:solidFill>
                  <a:srgbClr val="0000FF"/>
                </a:solidFill>
                <a:latin typeface="Century Schoolbook"/>
                <a:cs typeface="Century Schoolbook"/>
              </a:rPr>
              <a:t/>
            </a:r>
            <a:br>
              <a:rPr lang="it-IT" sz="4800" b="1" dirty="0">
                <a:solidFill>
                  <a:srgbClr val="0000FF"/>
                </a:solidFill>
                <a:latin typeface="Century Schoolbook"/>
                <a:cs typeface="Century Schoolbook"/>
              </a:rPr>
            </a:br>
            <a:r>
              <a:rPr lang="it-IT" sz="4800" b="1" dirty="0" smtClean="0">
                <a:solidFill>
                  <a:srgbClr val="0000FF"/>
                </a:solidFill>
                <a:latin typeface="Century Schoolbook"/>
                <a:cs typeface="Century Schoolbook"/>
              </a:rPr>
              <a:t/>
            </a:r>
            <a:br>
              <a:rPr lang="it-IT" sz="4800" b="1" dirty="0" smtClean="0">
                <a:solidFill>
                  <a:srgbClr val="0000FF"/>
                </a:solidFill>
                <a:latin typeface="Century Schoolbook"/>
                <a:cs typeface="Century Schoolbook"/>
              </a:rPr>
            </a:br>
            <a:r>
              <a:rPr lang="it-IT" sz="6000" b="1" dirty="0" smtClean="0">
                <a:solidFill>
                  <a:srgbClr val="800080"/>
                </a:solidFill>
                <a:latin typeface="Century Schoolbook"/>
                <a:cs typeface="Century Schoolbook"/>
              </a:rPr>
              <a:t>Condividere ci fa vedere </a:t>
            </a:r>
            <a:br>
              <a:rPr lang="it-IT" sz="6000" b="1" dirty="0" smtClean="0">
                <a:solidFill>
                  <a:srgbClr val="800080"/>
                </a:solidFill>
                <a:latin typeface="Century Schoolbook"/>
                <a:cs typeface="Century Schoolbook"/>
              </a:rPr>
            </a:br>
            <a:r>
              <a:rPr lang="it-IT" sz="6000" b="1" dirty="0" smtClean="0">
                <a:solidFill>
                  <a:srgbClr val="800080"/>
                </a:solidFill>
                <a:latin typeface="Century Schoolbook"/>
                <a:cs typeface="Century Schoolbook"/>
              </a:rPr>
              <a:t>le cose da un altro</a:t>
            </a:r>
            <a:br>
              <a:rPr lang="it-IT" sz="6000" b="1" dirty="0" smtClean="0">
                <a:solidFill>
                  <a:srgbClr val="800080"/>
                </a:solidFill>
                <a:latin typeface="Century Schoolbook"/>
                <a:cs typeface="Century Schoolbook"/>
              </a:rPr>
            </a:br>
            <a:r>
              <a:rPr lang="it-IT" sz="6000" b="1" dirty="0" smtClean="0">
                <a:solidFill>
                  <a:srgbClr val="800080"/>
                </a:solidFill>
                <a:latin typeface="Century Schoolbook"/>
                <a:cs typeface="Century Schoolbook"/>
              </a:rPr>
              <a:t>punto di vista</a:t>
            </a:r>
            <a:endParaRPr lang="it-IT" sz="6000" b="1" dirty="0">
              <a:solidFill>
                <a:srgbClr val="800080"/>
              </a:solidFill>
              <a:latin typeface="Century Schoolbook"/>
              <a:cs typeface="Century Schoolbook"/>
            </a:endParaRPr>
          </a:p>
        </p:txBody>
      </p:sp>
    </p:spTree>
    <p:extLst>
      <p:ext uri="{BB962C8B-B14F-4D97-AF65-F5344CB8AC3E}">
        <p14:creationId xmlns:p14="http://schemas.microsoft.com/office/powerpoint/2010/main" val="26887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1266235936Condivisi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717" y="2060575"/>
            <a:ext cx="63500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001372" y="940247"/>
            <a:ext cx="6454982" cy="2123658"/>
          </a:xfrm>
          <a:prstGeom prst="rect">
            <a:avLst/>
          </a:prstGeom>
          <a:noFill/>
        </p:spPr>
        <p:txBody>
          <a:bodyPr wrap="square" rtlCol="0">
            <a:spAutoFit/>
          </a:bodyPr>
          <a:lstStyle/>
          <a:p>
            <a:r>
              <a:rPr lang="it-IT" sz="4400" b="1" dirty="0" smtClean="0">
                <a:solidFill>
                  <a:srgbClr val="0000FF"/>
                </a:solidFill>
                <a:latin typeface="Century Schoolbook"/>
                <a:cs typeface="Century Schoolbook"/>
              </a:rPr>
              <a:t>CONDIVIDERE INNALZA IL TONO </a:t>
            </a:r>
            <a:r>
              <a:rPr lang="it-IT" sz="4400" b="1" dirty="0" smtClean="0">
                <a:solidFill>
                  <a:srgbClr val="FFFF00"/>
                </a:solidFill>
                <a:latin typeface="Century Schoolbook"/>
                <a:cs typeface="Century Schoolbook"/>
              </a:rPr>
              <a:t>EMOZIONALE</a:t>
            </a:r>
            <a:endParaRPr lang="it-IT" sz="4400" b="1" dirty="0">
              <a:solidFill>
                <a:srgbClr val="FFFF00"/>
              </a:solidFill>
              <a:latin typeface="Century Schoolbook"/>
              <a:cs typeface="Century Schoolbook"/>
            </a:endParaRPr>
          </a:p>
        </p:txBody>
      </p:sp>
    </p:spTree>
    <p:extLst>
      <p:ext uri="{BB962C8B-B14F-4D97-AF65-F5344CB8AC3E}">
        <p14:creationId xmlns:p14="http://schemas.microsoft.com/office/powerpoint/2010/main" val="3056616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12234" y="1684338"/>
            <a:ext cx="11167533" cy="705321"/>
          </a:xfrm>
          <a:prstGeom prst="rect">
            <a:avLst/>
          </a:prstGeom>
          <a:noFill/>
          <a:ln w="12700">
            <a:noFill/>
            <a:miter lim="800000"/>
            <a:headEnd/>
            <a:tailEnd/>
          </a:ln>
        </p:spPr>
        <p:txBody>
          <a:bodyPr lIns="90488" tIns="44450" rIns="90488" bIns="44450">
            <a:spAutoFit/>
          </a:bodyPr>
          <a:lstStyle/>
          <a:p>
            <a:pPr algn="just"/>
            <a:r>
              <a:rPr lang="it-IT" sz="2000" b="1" dirty="0">
                <a:solidFill>
                  <a:srgbClr val="1F1F99"/>
                </a:solidFill>
                <a:latin typeface="Century Schoolbook"/>
                <a:cs typeface="Century Schoolbook"/>
              </a:rPr>
              <a:t>Per gestire le “differenze” in modo efficace è importante mettere in comune mappe diverse e ampliare l’area condivisa tra le diverse visioni del mondo</a:t>
            </a:r>
          </a:p>
        </p:txBody>
      </p:sp>
      <p:sp>
        <p:nvSpPr>
          <p:cNvPr id="453639" name="Rectangle 7"/>
          <p:cNvSpPr>
            <a:spLocks noChangeArrowheads="1"/>
          </p:cNvSpPr>
          <p:nvPr/>
        </p:nvSpPr>
        <p:spPr bwMode="auto">
          <a:xfrm>
            <a:off x="2006601" y="2493964"/>
            <a:ext cx="2671233" cy="363537"/>
          </a:xfrm>
          <a:prstGeom prst="rect">
            <a:avLst/>
          </a:prstGeom>
          <a:noFill/>
          <a:ln w="12700">
            <a:noFill/>
            <a:miter lim="800000"/>
            <a:headEnd/>
            <a:tailEnd/>
          </a:ln>
          <a:effectLst/>
        </p:spPr>
        <p:txBody>
          <a:bodyPr lIns="90488" tIns="44450" rIns="90488" bIns="44450">
            <a:spAutoFit/>
          </a:bodyPr>
          <a:lstStyle/>
          <a:p>
            <a:pPr algn="ctr">
              <a:defRPr/>
            </a:pPr>
            <a:r>
              <a:rPr lang="it-IT" altLang="it-IT" sz="1800" b="1" dirty="0">
                <a:latin typeface="+mn-lt"/>
                <a:ea typeface="+mn-ea"/>
                <a:cs typeface="Arial" panose="020B0604020202020204" pitchFamily="34" charset="0"/>
              </a:rPr>
              <a:t>MAPPA A</a:t>
            </a:r>
          </a:p>
        </p:txBody>
      </p:sp>
      <p:sp>
        <p:nvSpPr>
          <p:cNvPr id="453640" name="Rectangle 8"/>
          <p:cNvSpPr>
            <a:spLocks noChangeArrowheads="1"/>
          </p:cNvSpPr>
          <p:nvPr/>
        </p:nvSpPr>
        <p:spPr bwMode="auto">
          <a:xfrm>
            <a:off x="8024285" y="2422525"/>
            <a:ext cx="2671233" cy="363538"/>
          </a:xfrm>
          <a:prstGeom prst="rect">
            <a:avLst/>
          </a:prstGeom>
          <a:noFill/>
          <a:ln w="12700">
            <a:noFill/>
            <a:miter lim="800000"/>
            <a:headEnd/>
            <a:tailEnd/>
          </a:ln>
          <a:effectLst/>
        </p:spPr>
        <p:txBody>
          <a:bodyPr lIns="90488" tIns="44450" rIns="90488" bIns="44450">
            <a:spAutoFit/>
          </a:bodyPr>
          <a:lstStyle/>
          <a:p>
            <a:pPr algn="ctr">
              <a:defRPr/>
            </a:pPr>
            <a:r>
              <a:rPr lang="it-IT" altLang="it-IT" sz="1800" b="1" dirty="0">
                <a:latin typeface="+mn-lt"/>
                <a:ea typeface="+mn-ea"/>
                <a:cs typeface="Arial" panose="020B0604020202020204" pitchFamily="34" charset="0"/>
              </a:rPr>
              <a:t>MAPPA B</a:t>
            </a:r>
          </a:p>
        </p:txBody>
      </p:sp>
      <p:sp>
        <p:nvSpPr>
          <p:cNvPr id="453641" name="Rectangle 9"/>
          <p:cNvSpPr>
            <a:spLocks noChangeArrowheads="1"/>
          </p:cNvSpPr>
          <p:nvPr/>
        </p:nvSpPr>
        <p:spPr bwMode="auto">
          <a:xfrm>
            <a:off x="-50800" y="5008564"/>
            <a:ext cx="11997267" cy="643766"/>
          </a:xfrm>
          <a:prstGeom prst="rect">
            <a:avLst/>
          </a:prstGeom>
          <a:noFill/>
          <a:ln w="12700">
            <a:noFill/>
            <a:miter lim="800000"/>
            <a:headEnd/>
            <a:tailEnd/>
          </a:ln>
          <a:effectLst/>
        </p:spPr>
        <p:txBody>
          <a:bodyPr lIns="90488" tIns="44450" rIns="90488" bIns="44450">
            <a:spAutoFit/>
          </a:bodyPr>
          <a:lstStyle/>
          <a:p>
            <a:pPr algn="ctr"/>
            <a:r>
              <a:rPr lang="it-IT" sz="3600" b="1" dirty="0">
                <a:solidFill>
                  <a:srgbClr val="800080"/>
                </a:solidFill>
              </a:rPr>
              <a:t>Arricchire la propria mappa! </a:t>
            </a:r>
          </a:p>
        </p:txBody>
      </p:sp>
      <p:sp>
        <p:nvSpPr>
          <p:cNvPr id="9222" name="Rectangle 16"/>
          <p:cNvSpPr>
            <a:spLocks noChangeArrowheads="1"/>
          </p:cNvSpPr>
          <p:nvPr/>
        </p:nvSpPr>
        <p:spPr bwMode="auto">
          <a:xfrm>
            <a:off x="1485900" y="404813"/>
            <a:ext cx="12801600" cy="679450"/>
          </a:xfrm>
          <a:prstGeom prst="rect">
            <a:avLst/>
          </a:prstGeom>
          <a:noFill/>
          <a:ln w="9525" algn="ctr">
            <a:noFill/>
            <a:miter lim="800000"/>
            <a:headEnd/>
            <a:tailEnd/>
          </a:ln>
        </p:spPr>
        <p:txBody>
          <a:bodyPr lIns="92075" tIns="46038" rIns="92075" bIns="46038" anchor="ctr"/>
          <a:lstStyle/>
          <a:p>
            <a:r>
              <a:rPr lang="it-IT" sz="4000" b="1" dirty="0" err="1">
                <a:solidFill>
                  <a:srgbClr val="0000FF"/>
                </a:solidFill>
                <a:effectLst>
                  <a:outerShdw blurRad="38100" dist="38100" dir="2700000" algn="tl">
                    <a:srgbClr val="000000"/>
                  </a:outerShdw>
                </a:effectLst>
                <a:latin typeface="Century Schoolbook" charset="0"/>
                <a:cs typeface="Tahoma" charset="0"/>
              </a:rPr>
              <a:t>Diversity</a:t>
            </a:r>
            <a:r>
              <a:rPr lang="it-IT" sz="4000" b="1" dirty="0">
                <a:solidFill>
                  <a:srgbClr val="0000FF"/>
                </a:solidFill>
                <a:effectLst>
                  <a:outerShdw blurRad="38100" dist="38100" dir="2700000" algn="tl">
                    <a:srgbClr val="000000"/>
                  </a:outerShdw>
                </a:effectLst>
                <a:latin typeface="Century Schoolbook" charset="0"/>
                <a:cs typeface="Tahoma" charset="0"/>
              </a:rPr>
              <a:t> Management efficace</a:t>
            </a:r>
          </a:p>
        </p:txBody>
      </p:sp>
      <p:pic>
        <p:nvPicPr>
          <p:cNvPr id="43015" name="Picture 17" descr="j0335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185" y="2997201"/>
            <a:ext cx="239818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8" descr="j0335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1" y="2925764"/>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651" name="AutoShape 19"/>
          <p:cNvSpPr>
            <a:spLocks noChangeArrowheads="1"/>
          </p:cNvSpPr>
          <p:nvPr/>
        </p:nvSpPr>
        <p:spPr bwMode="auto">
          <a:xfrm>
            <a:off x="4929718" y="3573464"/>
            <a:ext cx="1399116" cy="6302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28575">
            <a:solidFill>
              <a:srgbClr val="000000"/>
            </a:solidFill>
            <a:miter lim="800000"/>
            <a:headEnd/>
            <a:tailEnd/>
          </a:ln>
          <a:effectLst/>
        </p:spPr>
        <p:txBody>
          <a:bodyPr wrap="none" anchor="ctr"/>
          <a:lstStyle/>
          <a:p>
            <a:pPr>
              <a:defRPr/>
            </a:pPr>
            <a:endParaRPr lang="it-IT" dirty="0">
              <a:latin typeface="+mn-lt"/>
              <a:ea typeface="+mn-ea"/>
              <a:cs typeface="Arial" panose="020B0604020202020204" pitchFamily="34" charset="0"/>
            </a:endParaRPr>
          </a:p>
        </p:txBody>
      </p:sp>
      <p:sp>
        <p:nvSpPr>
          <p:cNvPr id="453652" name="AutoShape 20"/>
          <p:cNvSpPr>
            <a:spLocks noChangeArrowheads="1"/>
          </p:cNvSpPr>
          <p:nvPr/>
        </p:nvSpPr>
        <p:spPr bwMode="auto">
          <a:xfrm flipH="1" flipV="1">
            <a:off x="6561667" y="3573464"/>
            <a:ext cx="1344084" cy="6302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28575">
            <a:solidFill>
              <a:srgbClr val="000000"/>
            </a:solidFill>
            <a:miter lim="800000"/>
            <a:headEnd/>
            <a:tailEnd/>
          </a:ln>
          <a:effectLst/>
        </p:spPr>
        <p:txBody>
          <a:bodyPr wrap="none" anchor="ctr"/>
          <a:lstStyle/>
          <a:p>
            <a:pPr>
              <a:defRPr/>
            </a:pPr>
            <a:endParaRPr lang="it-IT" dirty="0">
              <a:latin typeface="+mn-lt"/>
              <a:ea typeface="+mn-ea"/>
              <a:cs typeface="Arial" panose="020B0604020202020204" pitchFamily="34" charset="0"/>
            </a:endParaRPr>
          </a:p>
        </p:txBody>
      </p:sp>
    </p:spTree>
    <p:extLst>
      <p:ext uri="{BB962C8B-B14F-4D97-AF65-F5344CB8AC3E}">
        <p14:creationId xmlns:p14="http://schemas.microsoft.com/office/powerpoint/2010/main" val="1493110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624418" y="404813"/>
            <a:ext cx="11279716" cy="6061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3D3D99"/>
                  </a:outerShdw>
                </a:effectLst>
              </a14:hiddenEffects>
            </a:ext>
          </a:extLst>
        </p:spPr>
      </p:pic>
    </p:spTree>
    <p:extLst>
      <p:ext uri="{BB962C8B-B14F-4D97-AF65-F5344CB8AC3E}">
        <p14:creationId xmlns:p14="http://schemas.microsoft.com/office/powerpoint/2010/main" val="208227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subTitle" idx="1"/>
          </p:nvPr>
        </p:nvSpPr>
        <p:spPr/>
        <p:txBody>
          <a:bodyPr>
            <a:normAutofit fontScale="92500"/>
          </a:bodyPr>
          <a:lstStyle/>
          <a:p>
            <a:pPr marL="0" indent="0">
              <a:buNone/>
            </a:pPr>
            <a:r>
              <a:rPr lang="it-IT" sz="8000" b="1" dirty="0" smtClean="0">
                <a:solidFill>
                  <a:srgbClr val="800080"/>
                </a:solidFill>
                <a:latin typeface="Century Schoolbook"/>
                <a:cs typeface="Century Schoolbook"/>
              </a:rPr>
              <a:t>  COMPRENDERE</a:t>
            </a:r>
            <a:endParaRPr lang="it-IT" sz="8000" b="1" dirty="0">
              <a:solidFill>
                <a:srgbClr val="800080"/>
              </a:solidFill>
              <a:latin typeface="Century Schoolbook"/>
              <a:cs typeface="Century Schoolbook"/>
            </a:endParaRPr>
          </a:p>
        </p:txBody>
      </p:sp>
    </p:spTree>
    <p:extLst>
      <p:ext uri="{BB962C8B-B14F-4D97-AF65-F5344CB8AC3E}">
        <p14:creationId xmlns:p14="http://schemas.microsoft.com/office/powerpoint/2010/main" val="2283167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b="1" dirty="0" smtClean="0">
                <a:solidFill>
                  <a:srgbClr val="0000FF"/>
                </a:solidFill>
                <a:latin typeface="Century Schoolbook"/>
                <a:cs typeface="Century Schoolbook"/>
              </a:rPr>
              <a:t> ci permette di</a:t>
            </a:r>
            <a:endParaRPr lang="it-IT" b="1" dirty="0">
              <a:solidFill>
                <a:srgbClr val="0000FF"/>
              </a:solidFill>
              <a:latin typeface="Century Schoolbook"/>
              <a:cs typeface="Century Schoolbook"/>
            </a:endParaRPr>
          </a:p>
        </p:txBody>
      </p:sp>
      <p:sp>
        <p:nvSpPr>
          <p:cNvPr id="6" name="Sottotitolo 5"/>
          <p:cNvSpPr>
            <a:spLocks noGrp="1"/>
          </p:cNvSpPr>
          <p:nvPr>
            <p:ph type="subTitle" idx="1"/>
          </p:nvPr>
        </p:nvSpPr>
        <p:spPr/>
        <p:txBody>
          <a:bodyPr>
            <a:normAutofit/>
          </a:bodyPr>
          <a:lstStyle/>
          <a:p>
            <a:r>
              <a:rPr lang="it-IT" sz="4400" b="1" dirty="0" smtClean="0">
                <a:solidFill>
                  <a:srgbClr val="800080"/>
                </a:solidFill>
                <a:latin typeface="Century Schoolbook"/>
                <a:cs typeface="Century Schoolbook"/>
              </a:rPr>
              <a:t> entrare in relazione con l’altro</a:t>
            </a:r>
            <a:endParaRPr lang="it-IT" sz="4400" b="1" dirty="0">
              <a:solidFill>
                <a:srgbClr val="800080"/>
              </a:solidFill>
              <a:latin typeface="Century Schoolbook"/>
              <a:cs typeface="Century Schoolbook"/>
            </a:endParaRPr>
          </a:p>
        </p:txBody>
      </p:sp>
    </p:spTree>
    <p:extLst>
      <p:ext uri="{BB962C8B-B14F-4D97-AF65-F5344CB8AC3E}">
        <p14:creationId xmlns:p14="http://schemas.microsoft.com/office/powerpoint/2010/main" val="6113767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p:cNvSpPr>
          <p:nvPr>
            <p:ph type="body" idx="1"/>
          </p:nvPr>
        </p:nvSpPr>
        <p:spPr>
          <a:xfrm>
            <a:off x="1678517" y="1628776"/>
            <a:ext cx="9956800" cy="4873625"/>
          </a:xfrm>
        </p:spPr>
        <p:txBody>
          <a:bodyPr/>
          <a:lstStyle/>
          <a:p>
            <a:endParaRPr lang="it-IT" dirty="0">
              <a:latin typeface="Century Schoolbook" charset="0"/>
            </a:endParaRPr>
          </a:p>
          <a:p>
            <a:endParaRPr lang="it-IT" dirty="0">
              <a:latin typeface="Century Schoolbook" charset="0"/>
            </a:endParaRPr>
          </a:p>
          <a:p>
            <a:pPr marL="0" indent="0">
              <a:buNone/>
            </a:pPr>
            <a:r>
              <a:rPr lang="it-IT" sz="3200" b="1" dirty="0" smtClean="0">
                <a:solidFill>
                  <a:srgbClr val="800080"/>
                </a:solidFill>
                <a:latin typeface="Century Schoolbook"/>
                <a:cs typeface="Century Schoolbook"/>
              </a:rPr>
              <a:t>    Un </a:t>
            </a:r>
            <a:r>
              <a:rPr lang="it-IT" sz="3200" b="1" dirty="0">
                <a:solidFill>
                  <a:srgbClr val="800080"/>
                </a:solidFill>
                <a:latin typeface="Century Schoolbook"/>
                <a:cs typeface="Century Schoolbook"/>
              </a:rPr>
              <a:t>unico Comun Denominatore: </a:t>
            </a:r>
          </a:p>
          <a:p>
            <a:endParaRPr lang="it-IT" sz="3200" b="1" dirty="0">
              <a:solidFill>
                <a:srgbClr val="464452"/>
              </a:solidFill>
              <a:latin typeface="Century Schoolbook" charset="0"/>
            </a:endParaRPr>
          </a:p>
          <a:p>
            <a:endParaRPr lang="it-IT" sz="3200" b="1" dirty="0">
              <a:solidFill>
                <a:srgbClr val="464452"/>
              </a:solidFill>
              <a:latin typeface="Century Schoolbook" charset="0"/>
            </a:endParaRPr>
          </a:p>
          <a:p>
            <a:pPr marL="0" indent="0">
              <a:buNone/>
            </a:pPr>
            <a:r>
              <a:rPr lang="it-IT" sz="6000" b="1" dirty="0" smtClean="0">
                <a:solidFill>
                  <a:schemeClr val="accent1"/>
                </a:solidFill>
                <a:latin typeface="Century Schoolbook" charset="0"/>
              </a:rPr>
              <a:t>          </a:t>
            </a:r>
            <a:r>
              <a:rPr lang="it-IT" sz="6000" b="1" dirty="0" smtClean="0">
                <a:solidFill>
                  <a:srgbClr val="FF0000"/>
                </a:solidFill>
                <a:latin typeface="Century Schoolbook" charset="0"/>
              </a:rPr>
              <a:t>il cuore</a:t>
            </a:r>
            <a:endParaRPr lang="it-IT" sz="6000" b="1" dirty="0">
              <a:solidFill>
                <a:srgbClr val="FF0000"/>
              </a:solidFill>
              <a:latin typeface="Century Schoolbook" charset="0"/>
            </a:endParaRPr>
          </a:p>
        </p:txBody>
      </p:sp>
      <p:sp>
        <p:nvSpPr>
          <p:cNvPr id="48131" name="WordArt 7"/>
          <p:cNvSpPr>
            <a:spLocks noChangeArrowheads="1" noChangeShapeType="1" noTextEdit="1"/>
          </p:cNvSpPr>
          <p:nvPr/>
        </p:nvSpPr>
        <p:spPr bwMode="auto">
          <a:xfrm>
            <a:off x="1102785" y="981075"/>
            <a:ext cx="9368367"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b="1" kern="10" dirty="0">
                <a:solidFill>
                  <a:srgbClr val="0000FF"/>
                </a:solidFill>
                <a:effectLst>
                  <a:outerShdw blurRad="63500" dist="46662" dir="2115817" algn="ctr" rotWithShape="0">
                    <a:srgbClr val="B2B2B2">
                      <a:alpha val="79999"/>
                    </a:srgbClr>
                  </a:outerShdw>
                </a:effectLst>
                <a:latin typeface="Century Schoolbook"/>
                <a:ea typeface="Century Gothic"/>
                <a:cs typeface="Century Schoolbook"/>
              </a:rPr>
              <a:t>Condividere</a:t>
            </a:r>
            <a:r>
              <a:rPr lang="it-IT" sz="2800" b="1" kern="10" dirty="0">
                <a:solidFill>
                  <a:srgbClr val="336699"/>
                </a:solidFill>
                <a:effectLst>
                  <a:outerShdw blurRad="63500" dist="46662" dir="2115817" algn="ctr" rotWithShape="0">
                    <a:srgbClr val="B2B2B2">
                      <a:alpha val="79999"/>
                    </a:srgbClr>
                  </a:outerShdw>
                </a:effectLst>
                <a:latin typeface="Century Gothic"/>
                <a:ea typeface="Century Gothic"/>
                <a:cs typeface="Century Gothic"/>
              </a:rPr>
              <a:t> – </a:t>
            </a:r>
            <a:r>
              <a:rPr lang="it-IT" sz="2800" b="1" kern="10" dirty="0">
                <a:solidFill>
                  <a:srgbClr val="0000FF"/>
                </a:solidFill>
                <a:effectLst>
                  <a:outerShdw blurRad="63500" dist="46662" dir="2115817" algn="ctr" rotWithShape="0">
                    <a:srgbClr val="B2B2B2">
                      <a:alpha val="79999"/>
                    </a:srgbClr>
                  </a:outerShdw>
                </a:effectLst>
                <a:latin typeface="Century Schoolbook"/>
                <a:ea typeface="Century Gothic"/>
                <a:cs typeface="Century Schoolbook"/>
              </a:rPr>
              <a:t>Ascoltare</a:t>
            </a:r>
            <a:r>
              <a:rPr lang="it-IT" sz="2800" b="1" kern="10" dirty="0">
                <a:solidFill>
                  <a:srgbClr val="336699"/>
                </a:solidFill>
                <a:effectLst>
                  <a:outerShdw blurRad="63500" dist="46662" dir="2115817" algn="ctr" rotWithShape="0">
                    <a:srgbClr val="B2B2B2">
                      <a:alpha val="79999"/>
                    </a:srgbClr>
                  </a:outerShdw>
                </a:effectLst>
                <a:latin typeface="Century Gothic"/>
                <a:ea typeface="Century Gothic"/>
                <a:cs typeface="Century Gothic"/>
              </a:rPr>
              <a:t> - </a:t>
            </a:r>
            <a:r>
              <a:rPr lang="it-IT" sz="2800" b="1" kern="10" dirty="0">
                <a:solidFill>
                  <a:srgbClr val="0000FF"/>
                </a:solidFill>
                <a:effectLst>
                  <a:outerShdw blurRad="63500" dist="46662" dir="2115817" algn="ctr" rotWithShape="0">
                    <a:srgbClr val="B2B2B2">
                      <a:alpha val="79999"/>
                    </a:srgbClr>
                  </a:outerShdw>
                </a:effectLst>
                <a:latin typeface="Century Schoolbook"/>
                <a:ea typeface="Century Gothic"/>
                <a:cs typeface="Century Schoolbook"/>
              </a:rPr>
              <a:t>Comprendere</a:t>
            </a:r>
          </a:p>
        </p:txBody>
      </p:sp>
    </p:spTree>
    <p:extLst>
      <p:ext uri="{BB962C8B-B14F-4D97-AF65-F5344CB8AC3E}">
        <p14:creationId xmlns:p14="http://schemas.microsoft.com/office/powerpoint/2010/main" val="3371561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down)">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xEl>
                                              <p:pRg st="2" end="2"/>
                                            </p:txEl>
                                          </p:spTgt>
                                        </p:tgtEl>
                                        <p:attrNameLst>
                                          <p:attrName>style.visibility</p:attrName>
                                        </p:attrNameLst>
                                      </p:cBhvr>
                                      <p:to>
                                        <p:strVal val="visible"/>
                                      </p:to>
                                    </p:set>
                                    <p:animEffect transition="in" filter="fade">
                                      <p:cBhvr>
                                        <p:cTn id="12" dur="500"/>
                                        <p:tgtEl>
                                          <p:spTgt spid="481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8130">
                                            <p:txEl>
                                              <p:pRg st="5" end="5"/>
                                            </p:txEl>
                                          </p:spTgt>
                                        </p:tgtEl>
                                        <p:attrNameLst>
                                          <p:attrName>style.visibility</p:attrName>
                                        </p:attrNameLst>
                                      </p:cBhvr>
                                      <p:to>
                                        <p:strVal val="visible"/>
                                      </p:to>
                                    </p:set>
                                    <p:anim calcmode="lin" valueType="num">
                                      <p:cBhvr>
                                        <p:cTn id="17" dur="500" fill="hold"/>
                                        <p:tgtEl>
                                          <p:spTgt spid="48130">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48130">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8"/>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9" t="-13245" r="-2620" b="4134"/>
          <a:stretch/>
        </p:blipFill>
        <p:spPr bwMode="auto">
          <a:xfrm>
            <a:off x="928688" y="846620"/>
            <a:ext cx="10515600" cy="495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215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098959" y="1501854"/>
            <a:ext cx="9555060" cy="4602937"/>
          </a:xfrm>
          <a:prstGeom prst="rect">
            <a:avLst/>
          </a:prstGeom>
        </p:spPr>
      </p:pic>
      <p:sp>
        <p:nvSpPr>
          <p:cNvPr id="7" name="CasellaDiTesto 6"/>
          <p:cNvSpPr txBox="1"/>
          <p:nvPr/>
        </p:nvSpPr>
        <p:spPr>
          <a:xfrm>
            <a:off x="1098959" y="1073791"/>
            <a:ext cx="9555060" cy="477054"/>
          </a:xfrm>
          <a:prstGeom prst="rect">
            <a:avLst/>
          </a:prstGeom>
          <a:noFill/>
        </p:spPr>
        <p:txBody>
          <a:bodyPr wrap="square" rtlCol="0">
            <a:spAutoFit/>
          </a:bodyPr>
          <a:lstStyle/>
          <a:p>
            <a:pPr algn="ctr"/>
            <a:r>
              <a:rPr lang="it-IT" sz="2500" b="1" dirty="0">
                <a:solidFill>
                  <a:srgbClr val="800080"/>
                </a:solidFill>
              </a:rPr>
              <a:t>225 RISORSE – 76 INSERIMENTO SOLO NEL 2016</a:t>
            </a:r>
          </a:p>
        </p:txBody>
      </p:sp>
    </p:spTree>
    <p:extLst>
      <p:ext uri="{BB962C8B-B14F-4D97-AF65-F5344CB8AC3E}">
        <p14:creationId xmlns:p14="http://schemas.microsoft.com/office/powerpoint/2010/main" val="402508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a:bodyPr>
          <a:lstStyle/>
          <a:p>
            <a:r>
              <a:rPr lang="it-IT" sz="7200" b="1" dirty="0" smtClean="0">
                <a:solidFill>
                  <a:srgbClr val="800080"/>
                </a:solidFill>
                <a:latin typeface="Century Schoolbook"/>
                <a:cs typeface="Century Schoolbook"/>
              </a:rPr>
              <a:t>Cuore  =  Fede</a:t>
            </a:r>
            <a:endParaRPr lang="it-IT" sz="7200" b="1" dirty="0">
              <a:solidFill>
                <a:srgbClr val="800080"/>
              </a:solidFill>
              <a:latin typeface="Century Schoolbook"/>
              <a:cs typeface="Century Schoolbook"/>
            </a:endParaRPr>
          </a:p>
        </p:txBody>
      </p:sp>
      <p:sp>
        <p:nvSpPr>
          <p:cNvPr id="5" name="Sottotitolo 4"/>
          <p:cNvSpPr>
            <a:spLocks noGrp="1"/>
          </p:cNvSpPr>
          <p:nvPr>
            <p:ph type="subTitle" idx="1"/>
          </p:nvPr>
        </p:nvSpPr>
        <p:spPr/>
        <p:txBody>
          <a:bodyPr>
            <a:normAutofit/>
          </a:bodyPr>
          <a:lstStyle/>
          <a:p>
            <a:endParaRPr lang="it-IT" sz="3200" dirty="0">
              <a:solidFill>
                <a:srgbClr val="0000FF"/>
              </a:solidFill>
              <a:latin typeface="Century Schoolbook"/>
              <a:cs typeface="Century Schoolbook"/>
            </a:endParaRPr>
          </a:p>
        </p:txBody>
      </p:sp>
    </p:spTree>
    <p:extLst>
      <p:ext uri="{BB962C8B-B14F-4D97-AF65-F5344CB8AC3E}">
        <p14:creationId xmlns:p14="http://schemas.microsoft.com/office/powerpoint/2010/main" val="10559351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000" b="1" dirty="0" smtClean="0">
                <a:solidFill>
                  <a:srgbClr val="0000FF"/>
                </a:solidFill>
                <a:latin typeface="Century Schoolbook"/>
                <a:cs typeface="Century Schoolbook"/>
              </a:rPr>
              <a:t>Capacità di vedere…</a:t>
            </a:r>
            <a:endParaRPr lang="it-IT" sz="6000" b="1" dirty="0">
              <a:solidFill>
                <a:srgbClr val="0000FF"/>
              </a:solidFill>
              <a:latin typeface="Century Schoolbook"/>
              <a:cs typeface="Century Schoolbook"/>
            </a:endParaRPr>
          </a:p>
        </p:txBody>
      </p:sp>
      <p:sp>
        <p:nvSpPr>
          <p:cNvPr id="3" name="Segnaposto contenuto 2"/>
          <p:cNvSpPr>
            <a:spLocks noGrp="1"/>
          </p:cNvSpPr>
          <p:nvPr>
            <p:ph idx="1"/>
          </p:nvPr>
        </p:nvSpPr>
        <p:spPr/>
        <p:txBody>
          <a:bodyPr>
            <a:normAutofit/>
          </a:bodyPr>
          <a:lstStyle/>
          <a:p>
            <a:pPr marL="0" indent="0">
              <a:buNone/>
            </a:pPr>
            <a:r>
              <a:rPr lang="it-IT" sz="8000" dirty="0" smtClean="0">
                <a:solidFill>
                  <a:srgbClr val="800080"/>
                </a:solidFill>
                <a:latin typeface="Century Schoolbook"/>
                <a:cs typeface="Century Schoolbook"/>
              </a:rPr>
              <a:t>Capacità di riconoscere la preziosità  dell’altro</a:t>
            </a:r>
            <a:endParaRPr lang="it-IT" sz="8000" dirty="0">
              <a:solidFill>
                <a:srgbClr val="800080"/>
              </a:solidFill>
              <a:latin typeface="Century Schoolbook"/>
              <a:cs typeface="Century Schoolbook"/>
            </a:endParaRPr>
          </a:p>
        </p:txBody>
      </p:sp>
    </p:spTree>
    <p:extLst>
      <p:ext uri="{BB962C8B-B14F-4D97-AF65-F5344CB8AC3E}">
        <p14:creationId xmlns:p14="http://schemas.microsoft.com/office/powerpoint/2010/main" val="35103241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b="1" dirty="0" smtClean="0">
                <a:solidFill>
                  <a:srgbClr val="800080"/>
                </a:solidFill>
                <a:latin typeface="Century Schoolbook"/>
                <a:cs typeface="Century Schoolbook"/>
              </a:rPr>
              <a:t>FEDE significa credere ?</a:t>
            </a:r>
            <a:br>
              <a:rPr lang="it-IT" b="1" dirty="0" smtClean="0">
                <a:solidFill>
                  <a:srgbClr val="800080"/>
                </a:solidFill>
                <a:latin typeface="Century Schoolbook"/>
                <a:cs typeface="Century Schoolbook"/>
              </a:rPr>
            </a:br>
            <a:r>
              <a:rPr lang="it-IT" b="1" dirty="0" smtClean="0">
                <a:solidFill>
                  <a:srgbClr val="800080"/>
                </a:solidFill>
                <a:latin typeface="Century Schoolbook"/>
                <a:cs typeface="Century Schoolbook"/>
              </a:rPr>
              <a:t>ma in che cosa ?</a:t>
            </a:r>
            <a:r>
              <a:rPr lang="it-IT" b="1" dirty="0" smtClean="0">
                <a:latin typeface="Century Schoolbook"/>
                <a:cs typeface="Century Schoolbook"/>
              </a:rPr>
              <a:t/>
            </a:r>
            <a:br>
              <a:rPr lang="it-IT" b="1" dirty="0" smtClean="0">
                <a:latin typeface="Century Schoolbook"/>
                <a:cs typeface="Century Schoolbook"/>
              </a:rPr>
            </a:br>
            <a:r>
              <a:rPr lang="it-IT" b="1" dirty="0" smtClean="0">
                <a:latin typeface="Century Schoolbook"/>
                <a:cs typeface="Century Schoolbook"/>
              </a:rPr>
              <a:t/>
            </a:r>
            <a:br>
              <a:rPr lang="it-IT" b="1" dirty="0" smtClean="0">
                <a:latin typeface="Century Schoolbook"/>
                <a:cs typeface="Century Schoolbook"/>
              </a:rPr>
            </a:br>
            <a:r>
              <a:rPr lang="it-IT" b="1" dirty="0" smtClean="0">
                <a:solidFill>
                  <a:srgbClr val="0000FF"/>
                </a:solidFill>
                <a:latin typeface="Century Schoolbook"/>
                <a:cs typeface="Century Schoolbook"/>
              </a:rPr>
              <a:t>Nella preziosità degli altri, </a:t>
            </a:r>
            <a:br>
              <a:rPr lang="it-IT" b="1" dirty="0" smtClean="0">
                <a:solidFill>
                  <a:srgbClr val="0000FF"/>
                </a:solidFill>
                <a:latin typeface="Century Schoolbook"/>
                <a:cs typeface="Century Schoolbook"/>
              </a:rPr>
            </a:br>
            <a:r>
              <a:rPr lang="it-IT" b="1" dirty="0" smtClean="0">
                <a:solidFill>
                  <a:srgbClr val="0000FF"/>
                </a:solidFill>
                <a:latin typeface="Century Schoolbook"/>
                <a:cs typeface="Century Schoolbook"/>
              </a:rPr>
              <a:t>nel potenziale che è in ogni essere</a:t>
            </a:r>
            <a:endParaRPr lang="it-IT" b="1" dirty="0">
              <a:solidFill>
                <a:srgbClr val="0000FF"/>
              </a:solidFill>
              <a:latin typeface="Century Schoolbook"/>
              <a:cs typeface="Century Schoolbook"/>
            </a:endParaRP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04" y="5857436"/>
            <a:ext cx="2569458" cy="8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469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6593" y="2130425"/>
            <a:ext cx="9808892" cy="1468438"/>
          </a:xfrm>
        </p:spPr>
        <p:txBody>
          <a:bodyPr>
            <a:noAutofit/>
          </a:bodyPr>
          <a:lstStyle/>
          <a:p>
            <a:r>
              <a:rPr lang="it-IT" sz="6000" b="1" dirty="0" smtClean="0">
                <a:solidFill>
                  <a:srgbClr val="800080"/>
                </a:solidFill>
                <a:latin typeface="Century Schoolbook"/>
                <a:cs typeface="Century Schoolbook"/>
              </a:rPr>
              <a:t>La fede negli altri </a:t>
            </a:r>
            <a:br>
              <a:rPr lang="it-IT" sz="6000" b="1" dirty="0" smtClean="0">
                <a:solidFill>
                  <a:srgbClr val="800080"/>
                </a:solidFill>
                <a:latin typeface="Century Schoolbook"/>
                <a:cs typeface="Century Schoolbook"/>
              </a:rPr>
            </a:br>
            <a:r>
              <a:rPr lang="it-IT" sz="6000" b="1" dirty="0" smtClean="0">
                <a:solidFill>
                  <a:srgbClr val="800080"/>
                </a:solidFill>
                <a:latin typeface="Century Schoolbook"/>
                <a:cs typeface="Century Schoolbook"/>
              </a:rPr>
              <a:t>è la causa profonda che</a:t>
            </a:r>
            <a:br>
              <a:rPr lang="it-IT" sz="6000" b="1" dirty="0" smtClean="0">
                <a:solidFill>
                  <a:srgbClr val="800080"/>
                </a:solidFill>
                <a:latin typeface="Century Schoolbook"/>
                <a:cs typeface="Century Schoolbook"/>
              </a:rPr>
            </a:br>
            <a:r>
              <a:rPr lang="it-IT" sz="6000" b="1" dirty="0" smtClean="0">
                <a:solidFill>
                  <a:srgbClr val="800080"/>
                </a:solidFill>
                <a:latin typeface="Century Schoolbook"/>
                <a:cs typeface="Century Schoolbook"/>
              </a:rPr>
              <a:t>fa emergere la forza </a:t>
            </a:r>
            <a:br>
              <a:rPr lang="it-IT" sz="6000" b="1" dirty="0" smtClean="0">
                <a:solidFill>
                  <a:srgbClr val="800080"/>
                </a:solidFill>
                <a:latin typeface="Century Schoolbook"/>
                <a:cs typeface="Century Schoolbook"/>
              </a:rPr>
            </a:br>
            <a:r>
              <a:rPr lang="it-IT" sz="6000" b="1" dirty="0" smtClean="0">
                <a:solidFill>
                  <a:srgbClr val="800080"/>
                </a:solidFill>
                <a:latin typeface="Century Schoolbook"/>
                <a:cs typeface="Century Schoolbook"/>
              </a:rPr>
              <a:t>nella nostra vita</a:t>
            </a:r>
            <a:endParaRPr lang="it-IT" sz="6000" b="1" dirty="0">
              <a:solidFill>
                <a:srgbClr val="800080"/>
              </a:solidFill>
              <a:latin typeface="Century Schoolbook"/>
              <a:cs typeface="Century Schoolbook"/>
            </a:endParaRPr>
          </a:p>
        </p:txBody>
      </p:sp>
    </p:spTree>
    <p:extLst>
      <p:ext uri="{BB962C8B-B14F-4D97-AF65-F5344CB8AC3E}">
        <p14:creationId xmlns:p14="http://schemas.microsoft.com/office/powerpoint/2010/main" val="15611246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FF"/>
                </a:solidFill>
                <a:latin typeface="Century Schoolbook"/>
                <a:cs typeface="Century Schoolbook"/>
              </a:rPr>
              <a:t>Come possiamo comunicare in modo efficace</a:t>
            </a:r>
            <a:br>
              <a:rPr lang="it-IT" b="1" dirty="0" smtClean="0">
                <a:solidFill>
                  <a:srgbClr val="0000FF"/>
                </a:solidFill>
                <a:latin typeface="Century Schoolbook"/>
                <a:cs typeface="Century Schoolbook"/>
              </a:rPr>
            </a:br>
            <a:r>
              <a:rPr lang="it-IT" b="1" dirty="0" smtClean="0">
                <a:solidFill>
                  <a:srgbClr val="0000FF"/>
                </a:solidFill>
                <a:latin typeface="Century Schoolbook"/>
                <a:cs typeface="Century Schoolbook"/>
              </a:rPr>
              <a:t>con chi ha una visione e comprensione del mondo differente dalla nostra?</a:t>
            </a:r>
            <a:endParaRPr lang="it-IT" b="1" dirty="0">
              <a:solidFill>
                <a:srgbClr val="0000FF"/>
              </a:solidFill>
              <a:latin typeface="Century Schoolbook"/>
              <a:cs typeface="Century Schoolbook"/>
            </a:endParaRPr>
          </a:p>
        </p:txBody>
      </p:sp>
    </p:spTree>
    <p:extLst>
      <p:ext uri="{BB962C8B-B14F-4D97-AF65-F5344CB8AC3E}">
        <p14:creationId xmlns:p14="http://schemas.microsoft.com/office/powerpoint/2010/main" val="9880775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1" y="3416715"/>
            <a:ext cx="10361084" cy="182147"/>
          </a:xfrm>
        </p:spPr>
        <p:txBody>
          <a:bodyPr>
            <a:noAutofit/>
          </a:bodyPr>
          <a:lstStyle/>
          <a:p>
            <a:r>
              <a:rPr lang="it-IT" sz="5400" b="1" dirty="0" smtClean="0">
                <a:solidFill>
                  <a:srgbClr val="0000FF"/>
                </a:solidFill>
                <a:latin typeface="Century Schoolbook"/>
                <a:cs typeface="Century Schoolbook"/>
              </a:rPr>
              <a:t>Come possiamo imparare a vivere senza sentirci minacciati dalla diversità ?</a:t>
            </a:r>
            <a:r>
              <a:rPr lang="it-IT" b="1" dirty="0" smtClean="0">
                <a:solidFill>
                  <a:srgbClr val="0000FF"/>
                </a:solidFill>
                <a:latin typeface="Century Schoolbook"/>
                <a:cs typeface="Century Schoolbook"/>
              </a:rPr>
              <a:t/>
            </a:r>
            <a:br>
              <a:rPr lang="it-IT" b="1" dirty="0" smtClean="0">
                <a:solidFill>
                  <a:srgbClr val="0000FF"/>
                </a:solidFill>
                <a:latin typeface="Century Schoolbook"/>
                <a:cs typeface="Century Schoolbook"/>
              </a:rPr>
            </a:br>
            <a:r>
              <a:rPr lang="it-IT" b="1" dirty="0" smtClean="0">
                <a:solidFill>
                  <a:srgbClr val="800080"/>
                </a:solidFill>
                <a:latin typeface="Century Schoolbook"/>
                <a:cs typeface="Century Schoolbook"/>
              </a:rPr>
              <a:t>La diversità di idee di abitudini</a:t>
            </a:r>
            <a:br>
              <a:rPr lang="it-IT" b="1" dirty="0" smtClean="0">
                <a:solidFill>
                  <a:srgbClr val="800080"/>
                </a:solidFill>
                <a:latin typeface="Century Schoolbook"/>
                <a:cs typeface="Century Schoolbook"/>
              </a:rPr>
            </a:br>
            <a:r>
              <a:rPr lang="it-IT" b="1" dirty="0" smtClean="0">
                <a:solidFill>
                  <a:srgbClr val="800080"/>
                </a:solidFill>
                <a:latin typeface="Century Schoolbook"/>
                <a:cs typeface="Century Schoolbook"/>
              </a:rPr>
              <a:t>può innescare conflitti problemi difficoltà , ma anche generare reciproca creatività ,</a:t>
            </a:r>
            <a:br>
              <a:rPr lang="it-IT" b="1" dirty="0" smtClean="0">
                <a:solidFill>
                  <a:srgbClr val="800080"/>
                </a:solidFill>
                <a:latin typeface="Century Schoolbook"/>
                <a:cs typeface="Century Schoolbook"/>
              </a:rPr>
            </a:br>
            <a:r>
              <a:rPr lang="it-IT" b="1" dirty="0" smtClean="0">
                <a:solidFill>
                  <a:srgbClr val="800080"/>
                </a:solidFill>
                <a:latin typeface="Century Schoolbook"/>
                <a:cs typeface="Century Schoolbook"/>
              </a:rPr>
              <a:t>progresso, prosperità.</a:t>
            </a:r>
            <a:endParaRPr lang="it-IT" b="1" dirty="0">
              <a:solidFill>
                <a:srgbClr val="800080"/>
              </a:solidFill>
              <a:latin typeface="Century Schoolbook"/>
              <a:cs typeface="Century Schoolbook"/>
            </a:endParaRPr>
          </a:p>
        </p:txBody>
      </p:sp>
    </p:spTree>
    <p:extLst>
      <p:ext uri="{BB962C8B-B14F-4D97-AF65-F5344CB8AC3E}">
        <p14:creationId xmlns:p14="http://schemas.microsoft.com/office/powerpoint/2010/main" val="36290208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1" y="3038761"/>
            <a:ext cx="10361084" cy="560102"/>
          </a:xfrm>
        </p:spPr>
        <p:txBody>
          <a:bodyPr>
            <a:noAutofit/>
          </a:bodyPr>
          <a:lstStyle/>
          <a:p>
            <a:r>
              <a:rPr lang="it-IT" sz="4800" b="1" i="1" dirty="0" smtClean="0">
                <a:solidFill>
                  <a:srgbClr val="800080"/>
                </a:solidFill>
                <a:latin typeface="Century Schoolbook"/>
                <a:cs typeface="Century Schoolbook"/>
              </a:rPr>
              <a:t>“Ogni fiore ha un suo modo unico e sue speciali caratteristiche per  manifestarsi :</a:t>
            </a:r>
            <a:br>
              <a:rPr lang="it-IT" sz="4800" b="1" i="1" dirty="0" smtClean="0">
                <a:solidFill>
                  <a:srgbClr val="800080"/>
                </a:solidFill>
                <a:latin typeface="Century Schoolbook"/>
                <a:cs typeface="Century Schoolbook"/>
              </a:rPr>
            </a:br>
            <a:r>
              <a:rPr lang="it-IT" sz="4800" b="1" i="1" dirty="0" smtClean="0">
                <a:solidFill>
                  <a:srgbClr val="800080"/>
                </a:solidFill>
                <a:latin typeface="Century Schoolbook"/>
                <a:cs typeface="Century Schoolbook"/>
              </a:rPr>
              <a:t>tali caratteristiche, insieme, creano uno straordinario ritratto stagionale di vitalità e bellezza.”                              </a:t>
            </a:r>
            <a:r>
              <a:rPr lang="it-IT" sz="1600" b="1" i="1" dirty="0" err="1" smtClean="0">
                <a:solidFill>
                  <a:srgbClr val="800080"/>
                </a:solidFill>
                <a:latin typeface="Century Schoolbook"/>
                <a:cs typeface="Century Schoolbook"/>
              </a:rPr>
              <a:t>D.Ikeda</a:t>
            </a:r>
            <a:endParaRPr lang="it-IT" sz="1600" b="1" i="1" dirty="0">
              <a:solidFill>
                <a:srgbClr val="800080"/>
              </a:solidFill>
              <a:latin typeface="Century Schoolbook"/>
              <a:cs typeface="Century Schoolbook"/>
            </a:endParaRPr>
          </a:p>
        </p:txBody>
      </p:sp>
    </p:spTree>
    <p:extLst>
      <p:ext uri="{BB962C8B-B14F-4D97-AF65-F5344CB8AC3E}">
        <p14:creationId xmlns:p14="http://schemas.microsoft.com/office/powerpoint/2010/main" val="41537153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FF"/>
                </a:solidFill>
                <a:latin typeface="Century Schoolbook"/>
                <a:cs typeface="Century Schoolbook"/>
              </a:rPr>
              <a:t>Il principio buddista di ITAI DOSHIN</a:t>
            </a:r>
            <a:br>
              <a:rPr lang="it-IT" b="1" dirty="0" smtClean="0">
                <a:solidFill>
                  <a:srgbClr val="0000FF"/>
                </a:solidFill>
                <a:latin typeface="Century Schoolbook"/>
                <a:cs typeface="Century Schoolbook"/>
              </a:rPr>
            </a:br>
            <a:r>
              <a:rPr lang="it-IT" b="1" dirty="0" smtClean="0">
                <a:solidFill>
                  <a:srgbClr val="0000FF"/>
                </a:solidFill>
                <a:latin typeface="Century Schoolbook"/>
                <a:cs typeface="Century Schoolbook"/>
              </a:rPr>
              <a:t>       </a:t>
            </a:r>
            <a:r>
              <a:rPr lang="it-IT" b="1" dirty="0" smtClean="0">
                <a:solidFill>
                  <a:srgbClr val="800080"/>
                </a:solidFill>
                <a:latin typeface="Century Schoolbook"/>
                <a:cs typeface="Century Schoolbook"/>
              </a:rPr>
              <a:t>“diversi corpi, stessa mente”</a:t>
            </a:r>
            <a:br>
              <a:rPr lang="it-IT" b="1" dirty="0" smtClean="0">
                <a:solidFill>
                  <a:srgbClr val="800080"/>
                </a:solidFill>
                <a:latin typeface="Century Schoolbook"/>
                <a:cs typeface="Century Schoolbook"/>
              </a:rPr>
            </a:br>
            <a:endParaRPr lang="it-IT" b="1" dirty="0">
              <a:solidFill>
                <a:srgbClr val="800080"/>
              </a:solidFill>
              <a:latin typeface="Century Schoolbook"/>
              <a:cs typeface="Century Schoolbook"/>
            </a:endParaRPr>
          </a:p>
        </p:txBody>
      </p:sp>
    </p:spTree>
    <p:extLst>
      <p:ext uri="{BB962C8B-B14F-4D97-AF65-F5344CB8AC3E}">
        <p14:creationId xmlns:p14="http://schemas.microsoft.com/office/powerpoint/2010/main" val="28545591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800080"/>
                </a:solidFill>
                <a:latin typeface="Century Schoolbook"/>
                <a:cs typeface="Century Schoolbook"/>
              </a:rPr>
              <a:t>Al centro le caratteristiche uniche ed irripetibili di ogni individuo,</a:t>
            </a:r>
            <a:br>
              <a:rPr lang="it-IT" b="1" dirty="0" smtClean="0">
                <a:solidFill>
                  <a:srgbClr val="800080"/>
                </a:solidFill>
                <a:latin typeface="Century Schoolbook"/>
                <a:cs typeface="Century Schoolbook"/>
              </a:rPr>
            </a:br>
            <a:r>
              <a:rPr lang="it-IT" b="1" dirty="0" smtClean="0">
                <a:solidFill>
                  <a:srgbClr val="800080"/>
                </a:solidFill>
                <a:latin typeface="Century Schoolbook"/>
                <a:cs typeface="Century Schoolbook"/>
              </a:rPr>
              <a:t>si punta a condividere l’impegno, profondamente sentito a livello individuale , di realizzare un </a:t>
            </a:r>
            <a:br>
              <a:rPr lang="it-IT" b="1" dirty="0" smtClean="0">
                <a:solidFill>
                  <a:srgbClr val="800080"/>
                </a:solidFill>
                <a:latin typeface="Century Schoolbook"/>
                <a:cs typeface="Century Schoolbook"/>
              </a:rPr>
            </a:br>
            <a:r>
              <a:rPr lang="it-IT" b="1" dirty="0" smtClean="0">
                <a:solidFill>
                  <a:srgbClr val="800080"/>
                </a:solidFill>
                <a:latin typeface="Century Schoolbook"/>
                <a:cs typeface="Century Schoolbook"/>
              </a:rPr>
              <a:t>obiettivo o un ideale comune.</a:t>
            </a:r>
            <a:endParaRPr lang="it-IT" b="1" dirty="0">
              <a:solidFill>
                <a:srgbClr val="800080"/>
              </a:solidFill>
              <a:latin typeface="Century Schoolbook"/>
              <a:cs typeface="Century Schoolbook"/>
            </a:endParaRPr>
          </a:p>
        </p:txBody>
      </p:sp>
    </p:spTree>
    <p:extLst>
      <p:ext uri="{BB962C8B-B14F-4D97-AF65-F5344CB8AC3E}">
        <p14:creationId xmlns:p14="http://schemas.microsoft.com/office/powerpoint/2010/main" val="13177628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pic>
        <p:nvPicPr>
          <p:cNvPr id="4" name="Immagin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9739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path" presetSubtype="0" accel="50000" decel="50000" fill="hold" nodeType="clickEffect">
                                  <p:stCondLst>
                                    <p:cond delay="0"/>
                                  </p:stCondLst>
                                  <p:childTnLst>
                                    <p:animMotion origin="layout" path="M 0 0  C 0.004 -0.11911  -0.046 -0.22222  -0.113 -0.22933  C -0.177 -0.23822  -0.237 -0.15822  -0.241 -0.04267  C -0.246 0.064  -0.204 0.16356  -0.144 0.17067  C -0.089 0.176  -0.037 0.11022  -0.033 0.01067  C -0.029 -0.08  -0.064 -0.16533  -0.115 -0.17244  C -0.162 -0.17778  -0.206 -0.12267  -0.209 -0.03911  C -0.212 0.03556  -0.184 0.10844  -0.142 0.112  C -0.104 0.11733  -0.068 0.07467  -0.065 0.00711  C -0.063 -0.05333  -0.084 -0.112  -0.117 -0.11556  C -0.146 -0.11911  -0.175 -0.08711  -0.177 -0.03556  C -0.179 0.00889  -0.164 0.05156  -0.14 0.05511  C -0.12 0.05867  -0.099 0.03911  -0.098 0.00356  C -0.096 -0.02489  -0.104 -0.05511  -0.119 -0.05867  C -0.131 -0.05867  -0.143 -0.05156  -0.145 -0.032  C -0.146 -0.01956  -0.144 -0.00711  -0.138 -0.00178  C -0.135 0  -0.133 0  -0.13 -0.00178  E" pathEditMode="fixed"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967" y="0"/>
            <a:ext cx="4884164" cy="6858000"/>
          </a:xfrm>
          <a:prstGeom prst="rect">
            <a:avLst/>
          </a:prstGeom>
        </p:spPr>
      </p:pic>
      <p:sp>
        <p:nvSpPr>
          <p:cNvPr id="5" name="CasellaDiTesto 4"/>
          <p:cNvSpPr txBox="1"/>
          <p:nvPr/>
        </p:nvSpPr>
        <p:spPr>
          <a:xfrm>
            <a:off x="8590327" y="268449"/>
            <a:ext cx="3330429" cy="1169551"/>
          </a:xfrm>
          <a:prstGeom prst="rect">
            <a:avLst/>
          </a:prstGeom>
          <a:solidFill>
            <a:srgbClr val="800080"/>
          </a:solidFill>
          <a:effectLst>
            <a:outerShdw blurRad="50800" dist="38100" dir="10800000" algn="r" rotWithShape="0">
              <a:prstClr val="black">
                <a:alpha val="40000"/>
              </a:prstClr>
            </a:outerShdw>
          </a:effectLst>
        </p:spPr>
        <p:txBody>
          <a:bodyPr wrap="square" rtlCol="0">
            <a:spAutoFit/>
          </a:bodyPr>
          <a:lstStyle/>
          <a:p>
            <a:pPr>
              <a:spcBef>
                <a:spcPts val="1200"/>
              </a:spcBef>
              <a:spcAft>
                <a:spcPts val="600"/>
              </a:spcAft>
            </a:pPr>
            <a:r>
              <a:rPr lang="it-IT" sz="2500" b="1" dirty="0">
                <a:solidFill>
                  <a:schemeClr val="bg1"/>
                </a:solidFill>
                <a:latin typeface="Century Schoolbook" panose="02040604050505020304" pitchFamily="18" charset="0"/>
              </a:rPr>
              <a:t>27 SEDI</a:t>
            </a:r>
          </a:p>
          <a:p>
            <a:pPr marL="285750" indent="-285750">
              <a:lnSpc>
                <a:spcPts val="2400"/>
              </a:lnSpc>
              <a:buFont typeface="Arial" panose="020B0604020202020204" pitchFamily="34" charset="0"/>
              <a:buChar char="•"/>
            </a:pPr>
            <a:r>
              <a:rPr lang="it-IT" sz="1400" dirty="0">
                <a:solidFill>
                  <a:schemeClr val="bg1"/>
                </a:solidFill>
                <a:latin typeface="Century Schoolbook" panose="02040604050505020304" pitchFamily="18" charset="0"/>
              </a:rPr>
              <a:t>13 Point in Franchising</a:t>
            </a:r>
          </a:p>
          <a:p>
            <a:pPr marL="285750" indent="-285750">
              <a:lnSpc>
                <a:spcPts val="2400"/>
              </a:lnSpc>
              <a:buFont typeface="Arial" panose="020B0604020202020204" pitchFamily="34" charset="0"/>
              <a:buChar char="•"/>
            </a:pPr>
            <a:r>
              <a:rPr lang="it-IT" sz="1400" dirty="0">
                <a:solidFill>
                  <a:schemeClr val="bg1"/>
                </a:solidFill>
                <a:latin typeface="Century Schoolbook" panose="02040604050505020304" pitchFamily="18" charset="0"/>
              </a:rPr>
              <a:t>14 tra Dirette e co-partecipate</a:t>
            </a:r>
          </a:p>
        </p:txBody>
      </p:sp>
    </p:spTree>
    <p:extLst>
      <p:ext uri="{BB962C8B-B14F-4D97-AF65-F5344CB8AC3E}">
        <p14:creationId xmlns:p14="http://schemas.microsoft.com/office/powerpoint/2010/main" val="44869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rcRect t="24002" b="24002"/>
          <a:stretch>
            <a:fillRect/>
          </a:stretch>
        </p:blipFill>
        <p:spPr>
          <a:xfrm>
            <a:off x="0" y="0"/>
            <a:ext cx="12192000" cy="6858000"/>
          </a:xfrm>
        </p:spPr>
      </p:pic>
    </p:spTree>
    <p:extLst>
      <p:ext uri="{BB962C8B-B14F-4D97-AF65-F5344CB8AC3E}">
        <p14:creationId xmlns:p14="http://schemas.microsoft.com/office/powerpoint/2010/main" val="1780408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rcRect t="22413" b="22413"/>
          <a:stretch>
            <a:fillRect/>
          </a:stretch>
        </p:blipFill>
        <p:spPr>
          <a:xfrm>
            <a:off x="-224118" y="1"/>
            <a:ext cx="12416118" cy="6989670"/>
          </a:xfrm>
        </p:spPr>
      </p:pic>
    </p:spTree>
    <p:extLst>
      <p:ext uri="{BB962C8B-B14F-4D97-AF65-F5344CB8AC3E}">
        <p14:creationId xmlns:p14="http://schemas.microsoft.com/office/powerpoint/2010/main" val="2939399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i="1" dirty="0">
                <a:solidFill>
                  <a:srgbClr val="0000FF"/>
                </a:solidFill>
                <a:latin typeface="Century Schoolbook"/>
                <a:cs typeface="Century Schoolbook"/>
              </a:rPr>
              <a:t>un antico testo </a:t>
            </a:r>
            <a:r>
              <a:rPr lang="it-IT" sz="2400" b="1" i="1" dirty="0" smtClean="0">
                <a:solidFill>
                  <a:srgbClr val="0000FF"/>
                </a:solidFill>
                <a:latin typeface="Century Schoolbook"/>
                <a:cs typeface="Century Schoolbook"/>
              </a:rPr>
              <a:t>buddista</a:t>
            </a:r>
            <a:r>
              <a:rPr lang="it-IT" sz="2400" b="1" i="1" dirty="0">
                <a:solidFill>
                  <a:srgbClr val="0000FF"/>
                </a:solidFill>
                <a:latin typeface="Century Schoolbook"/>
                <a:cs typeface="Century Schoolbook"/>
              </a:rPr>
              <a:t>, contiene una metafora </a:t>
            </a:r>
            <a:r>
              <a:rPr lang="it-IT" sz="2400" b="1" i="1" dirty="0">
                <a:solidFill>
                  <a:srgbClr val="800080"/>
                </a:solidFill>
                <a:latin typeface="Century Schoolbook"/>
                <a:cs typeface="Century Schoolbook"/>
              </a:rPr>
              <a:t>che concepisce l’universo come un’enorme rete che si estende all’infinito in ogni direzione, proteggendo e accudendo la vita nella sua interezza, senza escludere nulla. Al punto di intersezione di ciascun nodo della rete c’è una lucente gemma, sfaccettata e riflettente. Grazie alle sue molte facce, ciascuna gemma riflette ogni altra, generando una vasta rete di sostegno di tutta l’esistenza. L’infinito numero di gemme presenti su una rete di tali proporzioni è inimmaginabile, per non parlare degli innumerevoli riflessi in ciascuna gemma. Nessuna gemma esiste senza le altre. Nessuna è a sé stante. Sono tutte </a:t>
            </a:r>
            <a:r>
              <a:rPr lang="it-IT" sz="2400" b="1" i="1" dirty="0" err="1">
                <a:solidFill>
                  <a:srgbClr val="800080"/>
                </a:solidFill>
                <a:latin typeface="Century Schoolbook"/>
                <a:cs typeface="Century Schoolbook"/>
              </a:rPr>
              <a:t>ínterdipendenti</a:t>
            </a:r>
            <a:r>
              <a:rPr lang="it-IT" sz="2400" b="1" i="1" dirty="0">
                <a:solidFill>
                  <a:srgbClr val="800080"/>
                </a:solidFill>
                <a:latin typeface="Century Schoolbook"/>
                <a:cs typeface="Century Schoolbook"/>
              </a:rPr>
              <a:t> dalla presenza delle altre. Se ne appare una, appaiono tutte. Se non ne appare una, non ne appare nessuna. Se comparisse un puntino nero su una qualunque delle gemme, comparirebbe su tutte.</a:t>
            </a:r>
          </a:p>
        </p:txBody>
      </p:sp>
    </p:spTree>
    <p:extLst>
      <p:ext uri="{BB962C8B-B14F-4D97-AF65-F5344CB8AC3E}">
        <p14:creationId xmlns:p14="http://schemas.microsoft.com/office/powerpoint/2010/main" val="14681342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b="1" i="1" dirty="0">
                <a:solidFill>
                  <a:srgbClr val="800080"/>
                </a:solidFill>
                <a:latin typeface="Century Schoolbook"/>
                <a:cs typeface="Century Schoolbook"/>
              </a:rPr>
              <a:t>La rete di </a:t>
            </a:r>
            <a:r>
              <a:rPr lang="it-IT" sz="3100" b="1" i="1" dirty="0" err="1">
                <a:solidFill>
                  <a:srgbClr val="800080"/>
                </a:solidFill>
                <a:latin typeface="Century Schoolbook"/>
                <a:cs typeface="Century Schoolbook"/>
              </a:rPr>
              <a:t>Indra</a:t>
            </a:r>
            <a:r>
              <a:rPr lang="it-IT" sz="3100" b="1" i="1" dirty="0">
                <a:solidFill>
                  <a:srgbClr val="800080"/>
                </a:solidFill>
                <a:latin typeface="Century Schoolbook"/>
                <a:cs typeface="Century Schoolbook"/>
              </a:rPr>
              <a:t> è </a:t>
            </a:r>
            <a:r>
              <a:rPr lang="it-IT" sz="3100" b="1" i="1" dirty="0" smtClean="0">
                <a:solidFill>
                  <a:srgbClr val="800080"/>
                </a:solidFill>
                <a:latin typeface="Century Schoolbook"/>
                <a:cs typeface="Century Schoolbook"/>
              </a:rPr>
              <a:t>un’ immagine </a:t>
            </a:r>
            <a:r>
              <a:rPr lang="it-IT" sz="3100" b="1" i="1" dirty="0">
                <a:solidFill>
                  <a:srgbClr val="800080"/>
                </a:solidFill>
                <a:latin typeface="Century Schoolbook"/>
                <a:cs typeface="Century Schoolbook"/>
              </a:rPr>
              <a:t>efficace per descrivere l’incessante, libera compenetrazione e mutua interdipendenza di tutto quanto esiste. Ogni azione, ogni parola, ogni pensiero (ricordi, desideri, paure, bisogni, frustrazioni, felicità, o benessere) produce effetti a catena nell’universo. Niente e nessuno resta escluso da questa mutua risonanza, dalla globale interazione</a:t>
            </a:r>
            <a:r>
              <a:rPr lang="it-IT" dirty="0"/>
              <a:t>. </a:t>
            </a:r>
            <a:br>
              <a:rPr lang="it-IT" dirty="0"/>
            </a:br>
            <a:endParaRPr lang="it-IT" dirty="0"/>
          </a:p>
        </p:txBody>
      </p:sp>
    </p:spTree>
    <p:extLst>
      <p:ext uri="{BB962C8B-B14F-4D97-AF65-F5344CB8AC3E}">
        <p14:creationId xmlns:p14="http://schemas.microsoft.com/office/powerpoint/2010/main" val="10127221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1243673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2252694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2491782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8530213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428626"/>
            <a:ext cx="9448800" cy="707886"/>
          </a:xfrm>
          <a:prstGeom prst="rect">
            <a:avLst/>
          </a:prstGeom>
          <a:noFill/>
          <a:ln w="12700">
            <a:noFill/>
            <a:miter lim="800000"/>
            <a:headEnd/>
            <a:tailEnd/>
          </a:ln>
          <a:effectLst/>
        </p:spPr>
        <p:txBody>
          <a:bodyPr>
            <a:spAutoFit/>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r>
              <a:rPr lang="it-IT" sz="4000" b="1" dirty="0">
                <a:solidFill>
                  <a:srgbClr val="0000FF"/>
                </a:solidFill>
                <a:effectLst>
                  <a:outerShdw blurRad="38100" dist="38100" dir="2700000" algn="tl">
                    <a:srgbClr val="000000"/>
                  </a:outerShdw>
                </a:effectLst>
                <a:latin typeface="Century Schoolbook"/>
                <a:cs typeface="Century Schoolbook"/>
              </a:rPr>
              <a:t>La comunicazione assertiva</a:t>
            </a:r>
          </a:p>
        </p:txBody>
      </p:sp>
      <p:sp>
        <p:nvSpPr>
          <p:cNvPr id="60419" name="Rectangle 3"/>
          <p:cNvSpPr>
            <a:spLocks noChangeArrowheads="1"/>
          </p:cNvSpPr>
          <p:nvPr/>
        </p:nvSpPr>
        <p:spPr bwMode="auto">
          <a:xfrm>
            <a:off x="571500" y="1114426"/>
            <a:ext cx="10972800" cy="4991111"/>
          </a:xfrm>
          <a:prstGeom prst="rect">
            <a:avLst/>
          </a:prstGeom>
          <a:noFill/>
          <a:ln w="12700">
            <a:noFill/>
            <a:miter lim="800000"/>
            <a:headEnd/>
            <a:tailEnd/>
          </a:ln>
          <a:effectLst/>
        </p:spPr>
        <p:txBody>
          <a:bodyPr>
            <a:spAutoFit/>
          </a:bodyPr>
          <a:lstStyle/>
          <a:p>
            <a:pPr>
              <a:spcBef>
                <a:spcPct val="50000"/>
              </a:spcBef>
              <a:buClr>
                <a:srgbClr val="FF3300"/>
              </a:buClr>
              <a:buFont typeface="Wingdings" charset="0"/>
              <a:buNone/>
            </a:pPr>
            <a:endParaRPr lang="it-IT" sz="1800" b="1" dirty="0">
              <a:solidFill>
                <a:srgbClr val="002060"/>
              </a:solidFill>
              <a:latin typeface="Century Schoolbook" charset="0"/>
            </a:endParaRPr>
          </a:p>
          <a:p>
            <a:pPr>
              <a:spcBef>
                <a:spcPct val="50000"/>
              </a:spcBef>
              <a:buClr>
                <a:srgbClr val="FF3300"/>
              </a:buClr>
              <a:buFont typeface="Wingdings" charset="0"/>
              <a:buNone/>
            </a:pPr>
            <a:endParaRPr lang="it-IT" sz="1800" b="1" dirty="0">
              <a:solidFill>
                <a:srgbClr val="0000FF"/>
              </a:solidFill>
              <a:latin typeface="Century Schoolbook"/>
              <a:cs typeface="Century Schoolbook"/>
            </a:endParaRPr>
          </a:p>
          <a:p>
            <a:pPr>
              <a:spcBef>
                <a:spcPct val="50000"/>
              </a:spcBef>
              <a:buClr>
                <a:srgbClr val="FF3300"/>
              </a:buClr>
              <a:buFont typeface="Wingdings" charset="0"/>
              <a:buNone/>
            </a:pPr>
            <a:r>
              <a:rPr lang="it-IT" sz="1800" b="1" dirty="0">
                <a:solidFill>
                  <a:srgbClr val="0000FF"/>
                </a:solidFill>
                <a:latin typeface="Century Schoolbook"/>
                <a:cs typeface="Century Schoolbook"/>
              </a:rPr>
              <a:t>E</a:t>
            </a:r>
            <a:r>
              <a:rPr lang="ja-JP" altLang="it-IT" sz="1800" b="1" dirty="0">
                <a:solidFill>
                  <a:srgbClr val="0000FF"/>
                </a:solidFill>
                <a:latin typeface="Century Schoolbook"/>
                <a:cs typeface="Century Schoolbook"/>
              </a:rPr>
              <a:t>’</a:t>
            </a:r>
            <a:r>
              <a:rPr lang="it-IT" sz="1800" b="1" dirty="0">
                <a:solidFill>
                  <a:srgbClr val="0000FF"/>
                </a:solidFill>
                <a:latin typeface="Century Schoolbook"/>
                <a:cs typeface="Century Schoolbook"/>
              </a:rPr>
              <a:t> UN METODO DI INTERAZIONE FONDATO SU:</a:t>
            </a:r>
          </a:p>
          <a:p>
            <a:pPr>
              <a:spcBef>
                <a:spcPct val="50000"/>
              </a:spcBef>
              <a:buClr>
                <a:srgbClr val="FF3300"/>
              </a:buClr>
              <a:buFont typeface="Wingdings" charset="0"/>
              <a:buChar char="q"/>
            </a:pPr>
            <a:endParaRPr lang="it-IT" sz="2000" b="1" dirty="0">
              <a:solidFill>
                <a:srgbClr val="800080"/>
              </a:solidFill>
              <a:latin typeface="Century Schoolbook" charset="0"/>
            </a:endParaRPr>
          </a:p>
          <a:p>
            <a:pPr algn="just">
              <a:lnSpc>
                <a:spcPct val="90000"/>
              </a:lnSpc>
              <a:buClr>
                <a:srgbClr val="FF9900"/>
              </a:buClr>
              <a:buSzPct val="150000"/>
              <a:buFont typeface="Arial" charset="0"/>
              <a:buChar char="•"/>
            </a:pPr>
            <a:r>
              <a:rPr lang="it-IT" sz="2000" b="1" dirty="0">
                <a:solidFill>
                  <a:srgbClr val="800080"/>
                </a:solidFill>
                <a:latin typeface="Century Schoolbook" charset="0"/>
                <a:cs typeface="Tahoma" charset="0"/>
              </a:rPr>
              <a:t> Un comportamento partecipe e proattivo</a:t>
            </a:r>
          </a:p>
          <a:p>
            <a:pPr algn="just">
              <a:lnSpc>
                <a:spcPct val="90000"/>
              </a:lnSpc>
              <a:buClr>
                <a:srgbClr val="FF9900"/>
              </a:buClr>
              <a:buSzPct val="150000"/>
              <a:buFont typeface="Arial" charset="0"/>
              <a:buChar char="•"/>
            </a:pPr>
            <a:endParaRPr lang="it-IT" sz="2000" b="1" dirty="0">
              <a:solidFill>
                <a:srgbClr val="800080"/>
              </a:solidFill>
              <a:latin typeface="Century Schoolbook" charset="0"/>
              <a:cs typeface="Tahoma" charset="0"/>
            </a:endParaRPr>
          </a:p>
          <a:p>
            <a:pPr algn="just">
              <a:lnSpc>
                <a:spcPct val="90000"/>
              </a:lnSpc>
              <a:buClr>
                <a:srgbClr val="FF9900"/>
              </a:buClr>
              <a:buSzPct val="150000"/>
              <a:buFont typeface="Arial" charset="0"/>
              <a:buChar char="•"/>
            </a:pPr>
            <a:r>
              <a:rPr lang="it-IT" sz="2000" b="1" dirty="0">
                <a:solidFill>
                  <a:srgbClr val="800080"/>
                </a:solidFill>
                <a:latin typeface="Century Schoolbook" charset="0"/>
                <a:cs typeface="Tahoma" charset="0"/>
              </a:rPr>
              <a:t> L</a:t>
            </a:r>
            <a:r>
              <a:rPr lang="ja-JP" altLang="it-IT" sz="2000" b="1" dirty="0">
                <a:solidFill>
                  <a:srgbClr val="800080"/>
                </a:solidFill>
                <a:latin typeface="Century Schoolbook" charset="0"/>
                <a:cs typeface="Tahoma" charset="0"/>
              </a:rPr>
              <a:t>’</a:t>
            </a:r>
            <a:r>
              <a:rPr lang="it-IT" sz="2000" b="1" dirty="0">
                <a:solidFill>
                  <a:srgbClr val="800080"/>
                </a:solidFill>
                <a:latin typeface="Century Schoolbook" charset="0"/>
                <a:cs typeface="Tahoma" charset="0"/>
              </a:rPr>
              <a:t>ascolto Attivo</a:t>
            </a:r>
          </a:p>
          <a:p>
            <a:pPr algn="just">
              <a:lnSpc>
                <a:spcPct val="90000"/>
              </a:lnSpc>
              <a:buClr>
                <a:srgbClr val="FF9900"/>
              </a:buClr>
              <a:buSzPct val="150000"/>
              <a:buFont typeface="Arial" charset="0"/>
              <a:buChar char="•"/>
            </a:pPr>
            <a:endParaRPr lang="it-IT" sz="2000" b="1" dirty="0">
              <a:solidFill>
                <a:srgbClr val="800080"/>
              </a:solidFill>
              <a:latin typeface="Century Schoolbook" charset="0"/>
              <a:cs typeface="Tahoma" charset="0"/>
            </a:endParaRPr>
          </a:p>
          <a:p>
            <a:pPr algn="just">
              <a:lnSpc>
                <a:spcPct val="90000"/>
              </a:lnSpc>
              <a:buClr>
                <a:srgbClr val="FF9900"/>
              </a:buClr>
              <a:buSzPct val="150000"/>
              <a:buFont typeface="Arial" charset="0"/>
              <a:buChar char="•"/>
            </a:pPr>
            <a:r>
              <a:rPr lang="it-IT" sz="2000" b="1" dirty="0">
                <a:solidFill>
                  <a:srgbClr val="800080"/>
                </a:solidFill>
                <a:latin typeface="Century Schoolbook" charset="0"/>
                <a:cs typeface="Tahoma" charset="0"/>
              </a:rPr>
              <a:t> Un atteggiamento responsabile</a:t>
            </a:r>
          </a:p>
          <a:p>
            <a:pPr algn="just">
              <a:lnSpc>
                <a:spcPct val="90000"/>
              </a:lnSpc>
              <a:buClr>
                <a:srgbClr val="FF9900"/>
              </a:buClr>
              <a:buSzPct val="150000"/>
              <a:buFont typeface="Arial" charset="0"/>
              <a:buChar char="•"/>
            </a:pPr>
            <a:endParaRPr lang="it-IT" sz="2000" b="1" dirty="0">
              <a:solidFill>
                <a:srgbClr val="800080"/>
              </a:solidFill>
              <a:latin typeface="Century Schoolbook" charset="0"/>
              <a:cs typeface="Tahoma" charset="0"/>
            </a:endParaRPr>
          </a:p>
          <a:p>
            <a:pPr algn="just">
              <a:lnSpc>
                <a:spcPct val="90000"/>
              </a:lnSpc>
              <a:buClr>
                <a:srgbClr val="FF9900"/>
              </a:buClr>
              <a:buSzPct val="150000"/>
              <a:buFont typeface="Arial" charset="0"/>
              <a:buChar char="•"/>
            </a:pPr>
            <a:r>
              <a:rPr lang="it-IT" sz="2000" b="1" dirty="0">
                <a:solidFill>
                  <a:srgbClr val="800080"/>
                </a:solidFill>
                <a:latin typeface="Century Schoolbook" charset="0"/>
                <a:cs typeface="Tahoma" charset="0"/>
              </a:rPr>
              <a:t> Una piena manifestazione di sé </a:t>
            </a:r>
          </a:p>
          <a:p>
            <a:pPr algn="just">
              <a:lnSpc>
                <a:spcPct val="90000"/>
              </a:lnSpc>
              <a:buClr>
                <a:srgbClr val="FF9900"/>
              </a:buClr>
              <a:buSzPct val="150000"/>
              <a:buFont typeface="Arial" charset="0"/>
              <a:buChar char="•"/>
            </a:pPr>
            <a:endParaRPr lang="it-IT" sz="2000" b="1" dirty="0">
              <a:solidFill>
                <a:srgbClr val="800080"/>
              </a:solidFill>
              <a:latin typeface="Century Schoolbook" charset="0"/>
              <a:cs typeface="Tahoma" charset="0"/>
            </a:endParaRPr>
          </a:p>
          <a:p>
            <a:pPr algn="just">
              <a:lnSpc>
                <a:spcPct val="90000"/>
              </a:lnSpc>
              <a:buClr>
                <a:srgbClr val="FF9900"/>
              </a:buClr>
              <a:buSzPct val="150000"/>
              <a:buFont typeface="Arial" charset="0"/>
              <a:buChar char="•"/>
            </a:pPr>
            <a:r>
              <a:rPr lang="it-IT" sz="2000" b="1" dirty="0">
                <a:solidFill>
                  <a:srgbClr val="800080"/>
                </a:solidFill>
                <a:latin typeface="Century Schoolbook" charset="0"/>
                <a:cs typeface="Tahoma" charset="0"/>
              </a:rPr>
              <a:t> Un atteggiamento non censorio</a:t>
            </a:r>
          </a:p>
          <a:p>
            <a:pPr algn="just">
              <a:lnSpc>
                <a:spcPct val="90000"/>
              </a:lnSpc>
              <a:buClr>
                <a:srgbClr val="FF9900"/>
              </a:buClr>
              <a:buSzPct val="150000"/>
              <a:buFont typeface="Arial" charset="0"/>
              <a:buChar char="•"/>
            </a:pPr>
            <a:endParaRPr lang="it-IT" sz="2000" b="1" dirty="0">
              <a:solidFill>
                <a:srgbClr val="800080"/>
              </a:solidFill>
              <a:latin typeface="Century Schoolbook" charset="0"/>
              <a:cs typeface="Tahoma" charset="0"/>
            </a:endParaRPr>
          </a:p>
          <a:p>
            <a:pPr algn="just">
              <a:lnSpc>
                <a:spcPct val="90000"/>
              </a:lnSpc>
              <a:buClr>
                <a:srgbClr val="FF9900"/>
              </a:buClr>
              <a:buSzPct val="150000"/>
              <a:buFont typeface="Arial" charset="0"/>
              <a:buChar char="•"/>
            </a:pPr>
            <a:r>
              <a:rPr lang="it-IT" sz="2000" b="1" dirty="0">
                <a:solidFill>
                  <a:srgbClr val="800080"/>
                </a:solidFill>
                <a:latin typeface="Century Schoolbook" charset="0"/>
                <a:cs typeface="Tahoma" charset="0"/>
              </a:rPr>
              <a:t> La capacità di comunicare desideri, disapprovazione e giudizi in maniera chiara e diretta, ma non minacciosa o aggressiva.</a:t>
            </a:r>
          </a:p>
        </p:txBody>
      </p:sp>
    </p:spTree>
    <p:extLst>
      <p:ext uri="{BB962C8B-B14F-4D97-AF65-F5344CB8AC3E}">
        <p14:creationId xmlns:p14="http://schemas.microsoft.com/office/powerpoint/2010/main" val="2856149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334434" y="1643063"/>
            <a:ext cx="11095010" cy="3643312"/>
          </a:xfrm>
          <a:prstGeom prst="rect">
            <a:avLst/>
          </a:prstGeom>
          <a:noFill/>
          <a:ln w="12700">
            <a:noFill/>
            <a:miter lim="800000"/>
            <a:headEnd/>
            <a:tailEnd/>
          </a:ln>
        </p:spPr>
        <p:txBody>
          <a:bodyPr lIns="50796" tIns="50796" rIns="91433" bIns="50796"/>
          <a:lstStyle/>
          <a:p>
            <a:pPr algn="just" defTabSz="912813">
              <a:buClr>
                <a:srgbClr val="FF7A00"/>
              </a:buClr>
            </a:pPr>
            <a:r>
              <a:rPr lang="it-IT" sz="2400" b="1" dirty="0">
                <a:solidFill>
                  <a:srgbClr val="800080"/>
                </a:solidFill>
                <a:latin typeface="Century Schoolbook" charset="0"/>
                <a:cs typeface="Tahoma" charset="0"/>
              </a:rPr>
              <a:t>L</a:t>
            </a:r>
            <a:r>
              <a:rPr lang="ja-JP" altLang="it-IT" sz="2400" b="1" dirty="0">
                <a:solidFill>
                  <a:srgbClr val="800080"/>
                </a:solidFill>
                <a:latin typeface="Century Schoolbook" charset="0"/>
                <a:cs typeface="Tahoma" charset="0"/>
              </a:rPr>
              <a:t>’</a:t>
            </a:r>
            <a:r>
              <a:rPr lang="it-IT" sz="2400" b="1" dirty="0">
                <a:solidFill>
                  <a:srgbClr val="800080"/>
                </a:solidFill>
                <a:latin typeface="Century Schoolbook" charset="0"/>
                <a:cs typeface="Tahoma" charset="0"/>
              </a:rPr>
              <a:t>assertività può quindi essere considerato come un mezzo per facilitare il sopraggiungere di un cambiamento grazie alle dimensioni di:</a:t>
            </a:r>
          </a:p>
          <a:p>
            <a:pPr algn="just" defTabSz="912813">
              <a:buClr>
                <a:srgbClr val="FF7A00"/>
              </a:buClr>
            </a:pPr>
            <a:endParaRPr lang="it-IT" sz="2400" b="1" dirty="0">
              <a:solidFill>
                <a:srgbClr val="0000FF"/>
              </a:solidFill>
              <a:latin typeface="Century Schoolbook" charset="0"/>
              <a:cs typeface="Tahoma" charset="0"/>
            </a:endParaRPr>
          </a:p>
          <a:p>
            <a:pPr algn="just" defTabSz="912813">
              <a:lnSpc>
                <a:spcPct val="90000"/>
              </a:lnSpc>
              <a:buClr>
                <a:srgbClr val="FF9900"/>
              </a:buClr>
              <a:buSzPct val="150000"/>
              <a:buFont typeface="Arial" charset="0"/>
              <a:buChar char="•"/>
            </a:pPr>
            <a:r>
              <a:rPr lang="it-IT" sz="2400" b="1" dirty="0">
                <a:solidFill>
                  <a:srgbClr val="0000FF"/>
                </a:solidFill>
                <a:latin typeface="Century Schoolbook" charset="0"/>
                <a:cs typeface="Tahoma" charset="0"/>
              </a:rPr>
              <a:t>Responsabilizzazione</a:t>
            </a:r>
          </a:p>
          <a:p>
            <a:pPr algn="just" defTabSz="912813">
              <a:lnSpc>
                <a:spcPct val="90000"/>
              </a:lnSpc>
              <a:buClr>
                <a:srgbClr val="FF9900"/>
              </a:buClr>
              <a:buSzPct val="150000"/>
              <a:buFont typeface="Arial" charset="0"/>
              <a:buChar char="•"/>
            </a:pPr>
            <a:endParaRPr lang="it-IT" sz="2400" b="1" dirty="0">
              <a:solidFill>
                <a:srgbClr val="0000FF"/>
              </a:solidFill>
              <a:latin typeface="Century Schoolbook" charset="0"/>
              <a:cs typeface="Tahoma" charset="0"/>
            </a:endParaRPr>
          </a:p>
          <a:p>
            <a:pPr algn="just" defTabSz="912813">
              <a:lnSpc>
                <a:spcPct val="90000"/>
              </a:lnSpc>
              <a:buClr>
                <a:srgbClr val="FF9900"/>
              </a:buClr>
              <a:buSzPct val="150000"/>
              <a:buFont typeface="Arial" charset="0"/>
              <a:buChar char="•"/>
            </a:pPr>
            <a:r>
              <a:rPr lang="it-IT" sz="2400" b="1" dirty="0">
                <a:solidFill>
                  <a:srgbClr val="0000FF"/>
                </a:solidFill>
                <a:latin typeface="Century Schoolbook" charset="0"/>
                <a:cs typeface="Tahoma" charset="0"/>
              </a:rPr>
              <a:t>Comportamento partecipe</a:t>
            </a:r>
          </a:p>
          <a:p>
            <a:pPr algn="just" defTabSz="912813">
              <a:lnSpc>
                <a:spcPct val="90000"/>
              </a:lnSpc>
              <a:buClr>
                <a:srgbClr val="FF9900"/>
              </a:buClr>
              <a:buSzPct val="150000"/>
              <a:buFont typeface="Arial" charset="0"/>
              <a:buChar char="•"/>
            </a:pPr>
            <a:endParaRPr lang="it-IT" sz="2400" b="1" dirty="0">
              <a:solidFill>
                <a:srgbClr val="0000FF"/>
              </a:solidFill>
              <a:latin typeface="Century Schoolbook" charset="0"/>
              <a:cs typeface="Tahoma" charset="0"/>
            </a:endParaRPr>
          </a:p>
          <a:p>
            <a:pPr algn="just" defTabSz="912813">
              <a:lnSpc>
                <a:spcPct val="90000"/>
              </a:lnSpc>
              <a:buClr>
                <a:srgbClr val="FF9900"/>
              </a:buClr>
              <a:buSzPct val="150000"/>
              <a:buFont typeface="Arial" charset="0"/>
              <a:buChar char="•"/>
            </a:pPr>
            <a:r>
              <a:rPr lang="it-IT" sz="2400" b="1" dirty="0">
                <a:solidFill>
                  <a:srgbClr val="0000FF"/>
                </a:solidFill>
                <a:latin typeface="Century Schoolbook" charset="0"/>
                <a:cs typeface="Tahoma" charset="0"/>
              </a:rPr>
              <a:t>Comunicazione diretta dei propri bisogni e delle proprie perplessità</a:t>
            </a:r>
          </a:p>
          <a:p>
            <a:pPr algn="just" defTabSz="912813">
              <a:lnSpc>
                <a:spcPct val="90000"/>
              </a:lnSpc>
              <a:buClr>
                <a:srgbClr val="FF9900"/>
              </a:buClr>
              <a:buSzPct val="150000"/>
              <a:buFont typeface="Arial" charset="0"/>
              <a:buChar char="•"/>
            </a:pPr>
            <a:endParaRPr lang="it-IT" sz="2400" b="1" dirty="0">
              <a:solidFill>
                <a:srgbClr val="0000FF"/>
              </a:solidFill>
              <a:latin typeface="Century Schoolbook" charset="0"/>
              <a:cs typeface="Tahoma" charset="0"/>
            </a:endParaRPr>
          </a:p>
          <a:p>
            <a:pPr algn="just" defTabSz="912813">
              <a:lnSpc>
                <a:spcPct val="90000"/>
              </a:lnSpc>
              <a:buClr>
                <a:srgbClr val="FF9900"/>
              </a:buClr>
              <a:buSzPct val="150000"/>
              <a:buFont typeface="Arial" charset="0"/>
              <a:buChar char="•"/>
            </a:pPr>
            <a:r>
              <a:rPr lang="it-IT" sz="2400" b="1" dirty="0">
                <a:solidFill>
                  <a:srgbClr val="0000FF"/>
                </a:solidFill>
                <a:latin typeface="Century Schoolbook" charset="0"/>
                <a:cs typeface="Tahoma" charset="0"/>
              </a:rPr>
              <a:t>Ascolto attivo dei motivi sottostanti a tale cambiamento</a:t>
            </a:r>
          </a:p>
          <a:p>
            <a:pPr algn="just" defTabSz="912813">
              <a:buClr>
                <a:srgbClr val="FF7A00"/>
              </a:buClr>
            </a:pPr>
            <a:endParaRPr lang="it-IT" sz="1800" dirty="0">
              <a:solidFill>
                <a:srgbClr val="002060"/>
              </a:solidFill>
              <a:latin typeface="Century Schoolbook" charset="0"/>
              <a:cs typeface="Tahoma" charset="0"/>
            </a:endParaRPr>
          </a:p>
          <a:p>
            <a:pPr algn="just" defTabSz="912813">
              <a:buClr>
                <a:srgbClr val="FF7A00"/>
              </a:buClr>
            </a:pPr>
            <a:endParaRPr lang="it-IT" sz="1800" dirty="0">
              <a:solidFill>
                <a:srgbClr val="002060"/>
              </a:solidFill>
              <a:latin typeface="Century Schoolbook" charset="0"/>
              <a:cs typeface="Tahoma" charset="0"/>
            </a:endParaRPr>
          </a:p>
          <a:p>
            <a:pPr algn="just" defTabSz="912813">
              <a:buClr>
                <a:srgbClr val="FF9900"/>
              </a:buClr>
            </a:pPr>
            <a:endParaRPr lang="it-IT" sz="1800" dirty="0">
              <a:solidFill>
                <a:srgbClr val="002060"/>
              </a:solidFill>
              <a:latin typeface="Century Schoolbook" charset="0"/>
              <a:cs typeface="Tahoma" charset="0"/>
            </a:endParaRPr>
          </a:p>
        </p:txBody>
      </p:sp>
      <p:sp>
        <p:nvSpPr>
          <p:cNvPr id="11" name="Rectangle 2"/>
          <p:cNvSpPr>
            <a:spLocks noGrp="1" noChangeArrowheads="1"/>
          </p:cNvSpPr>
          <p:nvPr>
            <p:ph type="title"/>
          </p:nvPr>
        </p:nvSpPr>
        <p:spPr>
          <a:xfrm>
            <a:off x="666751" y="357188"/>
            <a:ext cx="10322983" cy="982662"/>
          </a:xfrm>
        </p:spPr>
        <p:txBody>
          <a:bodyPr lIns="80650" tIns="40325" rIns="80650" bIns="40325">
            <a:normAutofit/>
          </a:bodyPr>
          <a:lstStyle/>
          <a:p>
            <a:pPr eaLnBrk="1" hangingPunct="1"/>
            <a:r>
              <a:rPr lang="it-IT" sz="4000" b="1" dirty="0">
                <a:solidFill>
                  <a:srgbClr val="0000FF"/>
                </a:solidFill>
                <a:effectLst>
                  <a:outerShdw blurRad="38100" dist="38100" dir="2700000" algn="tl">
                    <a:srgbClr val="000000"/>
                  </a:outerShdw>
                </a:effectLst>
                <a:latin typeface="Century Schoolbook" charset="0"/>
                <a:cs typeface="Tahoma" charset="0"/>
              </a:rPr>
              <a:t>L</a:t>
            </a:r>
            <a:r>
              <a:rPr lang="ja-JP" altLang="it-IT" sz="4000" b="1" dirty="0">
                <a:solidFill>
                  <a:srgbClr val="0000FF"/>
                </a:solidFill>
                <a:effectLst>
                  <a:outerShdw blurRad="38100" dist="38100" dir="2700000" algn="tl">
                    <a:srgbClr val="000000"/>
                  </a:outerShdw>
                </a:effectLst>
                <a:latin typeface="Century Schoolbook" charset="0"/>
                <a:cs typeface="Tahoma" charset="0"/>
              </a:rPr>
              <a:t>’</a:t>
            </a:r>
            <a:r>
              <a:rPr lang="it-IT" sz="4000" b="1" dirty="0">
                <a:solidFill>
                  <a:srgbClr val="0000FF"/>
                </a:solidFill>
                <a:effectLst>
                  <a:outerShdw blurRad="38100" dist="38100" dir="2700000" algn="tl">
                    <a:srgbClr val="000000"/>
                  </a:outerShdw>
                </a:effectLst>
                <a:latin typeface="Century Schoolbook" charset="0"/>
                <a:cs typeface="Tahoma" charset="0"/>
              </a:rPr>
              <a:t>assertività e il cambiamento</a:t>
            </a:r>
          </a:p>
        </p:txBody>
      </p:sp>
    </p:spTree>
    <p:extLst>
      <p:ext uri="{BB962C8B-B14F-4D97-AF65-F5344CB8AC3E}">
        <p14:creationId xmlns:p14="http://schemas.microsoft.com/office/powerpoint/2010/main" val="3668461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270040" y="2130425"/>
            <a:ext cx="10719736" cy="1468438"/>
          </a:xfrm>
        </p:spPr>
        <p:txBody>
          <a:bodyPr>
            <a:normAutofit fontScale="90000"/>
          </a:bodyPr>
          <a:lstStyle/>
          <a:p>
            <a:r>
              <a:rPr lang="it-IT" sz="9600" b="1" dirty="0" smtClean="0">
                <a:solidFill>
                  <a:srgbClr val="0000FF"/>
                </a:solidFill>
                <a:latin typeface="Century Schoolbook"/>
                <a:cs typeface="Century Schoolbook"/>
              </a:rPr>
              <a:t> COMUNICARE</a:t>
            </a:r>
            <a:br>
              <a:rPr lang="it-IT" sz="9600" b="1" dirty="0" smtClean="0">
                <a:solidFill>
                  <a:srgbClr val="0000FF"/>
                </a:solidFill>
                <a:latin typeface="Century Schoolbook"/>
                <a:cs typeface="Century Schoolbook"/>
              </a:rPr>
            </a:br>
            <a:r>
              <a:rPr lang="it-IT" sz="9600" b="1" dirty="0" smtClean="0">
                <a:solidFill>
                  <a:srgbClr val="800080"/>
                </a:solidFill>
                <a:latin typeface="Century Schoolbook"/>
                <a:cs typeface="Century Schoolbook"/>
              </a:rPr>
              <a:t>  efficacemente</a:t>
            </a:r>
            <a:endParaRPr lang="it-IT" sz="9600" b="1" dirty="0">
              <a:solidFill>
                <a:srgbClr val="800080"/>
              </a:solidFill>
              <a:latin typeface="Century Schoolbook"/>
              <a:cs typeface="Century Schoolbook"/>
            </a:endParaRPr>
          </a:p>
        </p:txBody>
      </p:sp>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204" y="5857436"/>
            <a:ext cx="2569458" cy="8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46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64634" y="1638086"/>
            <a:ext cx="8818362" cy="4170578"/>
          </a:xfrm>
        </p:spPr>
        <p:txBody>
          <a:bodyPr lIns="80650" tIns="40325" rIns="80650" bIns="40325">
            <a:noAutofit/>
          </a:bodyPr>
          <a:lstStyle/>
          <a:p>
            <a:pPr marL="0" indent="0">
              <a:spcAft>
                <a:spcPts val="1063"/>
              </a:spcAft>
              <a:buFont typeface="Wingdings" charset="0"/>
              <a:buNone/>
            </a:pPr>
            <a:r>
              <a:rPr lang="it-IT" b="1" dirty="0">
                <a:solidFill>
                  <a:srgbClr val="800080"/>
                </a:solidFill>
                <a:latin typeface="Century Schoolbook" charset="0"/>
                <a:cs typeface="Tahoma" charset="0"/>
              </a:rPr>
              <a:t>Se ci aspettiamo </a:t>
            </a:r>
            <a:r>
              <a:rPr lang="it-IT" b="1" dirty="0" err="1">
                <a:solidFill>
                  <a:srgbClr val="800080"/>
                </a:solidFill>
                <a:latin typeface="Century Schoolbook" charset="0"/>
                <a:cs typeface="Tahoma" charset="0"/>
              </a:rPr>
              <a:t>dall</a:t>
            </a:r>
            <a:r>
              <a:rPr lang="ja-JP" altLang="it-IT" b="1" dirty="0">
                <a:solidFill>
                  <a:srgbClr val="800080"/>
                </a:solidFill>
                <a:latin typeface="Century Schoolbook" charset="0"/>
                <a:cs typeface="Tahoma" charset="0"/>
              </a:rPr>
              <a:t>’</a:t>
            </a:r>
            <a:r>
              <a:rPr lang="it-IT" b="1" dirty="0">
                <a:solidFill>
                  <a:srgbClr val="800080"/>
                </a:solidFill>
                <a:latin typeface="Century Schoolbook" charset="0"/>
                <a:cs typeface="Tahoma" charset="0"/>
              </a:rPr>
              <a:t>altro un certo comportamento, in base a pregiudizi, finiremo, in qualche modo, per provocarlo. </a:t>
            </a:r>
          </a:p>
          <a:p>
            <a:pPr marL="0" indent="0">
              <a:spcAft>
                <a:spcPts val="1063"/>
              </a:spcAft>
              <a:buFont typeface="Wingdings" charset="0"/>
              <a:buNone/>
            </a:pPr>
            <a:r>
              <a:rPr lang="it-IT" b="1" i="1" dirty="0">
                <a:solidFill>
                  <a:srgbClr val="800080"/>
                </a:solidFill>
                <a:latin typeface="Century Schoolbook" charset="0"/>
                <a:cs typeface="Tahoma" charset="0"/>
              </a:rPr>
              <a:t>Il famoso esperimento </a:t>
            </a:r>
            <a:r>
              <a:rPr lang="it-IT" b="1" i="1" dirty="0" err="1">
                <a:solidFill>
                  <a:srgbClr val="800080"/>
                </a:solidFill>
                <a:latin typeface="Century Schoolbook" charset="0"/>
                <a:cs typeface="Tahoma" charset="0"/>
              </a:rPr>
              <a:t>dell</a:t>
            </a:r>
            <a:r>
              <a:rPr lang="ja-JP" altLang="it-IT" b="1" i="1" dirty="0">
                <a:solidFill>
                  <a:srgbClr val="800080"/>
                </a:solidFill>
                <a:latin typeface="Century Schoolbook" charset="0"/>
                <a:cs typeface="Tahoma" charset="0"/>
              </a:rPr>
              <a:t>’</a:t>
            </a:r>
            <a:r>
              <a:rPr lang="it-IT" b="1" i="1" dirty="0">
                <a:solidFill>
                  <a:srgbClr val="800080"/>
                </a:solidFill>
                <a:latin typeface="Century Schoolbook" charset="0"/>
                <a:cs typeface="Tahoma" charset="0"/>
              </a:rPr>
              <a:t>effetto Pigmalione: la classe presentata dagli sperimentatori </a:t>
            </a:r>
            <a:r>
              <a:rPr lang="it-IT" b="1" i="1" dirty="0" err="1">
                <a:solidFill>
                  <a:srgbClr val="800080"/>
                </a:solidFill>
                <a:latin typeface="Century Schoolbook" charset="0"/>
                <a:cs typeface="Tahoma" charset="0"/>
              </a:rPr>
              <a:t>all</a:t>
            </a:r>
            <a:r>
              <a:rPr lang="ja-JP" altLang="it-IT" b="1" i="1" dirty="0">
                <a:solidFill>
                  <a:srgbClr val="800080"/>
                </a:solidFill>
                <a:latin typeface="Century Schoolbook" charset="0"/>
                <a:cs typeface="Tahoma" charset="0"/>
              </a:rPr>
              <a:t>’</a:t>
            </a:r>
            <a:r>
              <a:rPr lang="it-IT" b="1" i="1" dirty="0">
                <a:solidFill>
                  <a:srgbClr val="800080"/>
                </a:solidFill>
                <a:latin typeface="Century Schoolbook" charset="0"/>
                <a:cs typeface="Tahoma" charset="0"/>
              </a:rPr>
              <a:t>ignaro insegnante come super-dotata - e quindi considerata tale </a:t>
            </a:r>
            <a:r>
              <a:rPr lang="it-IT" b="1" i="1" dirty="0" err="1">
                <a:solidFill>
                  <a:srgbClr val="800080"/>
                </a:solidFill>
                <a:latin typeface="Century Schoolbook" charset="0"/>
                <a:cs typeface="Tahoma" charset="0"/>
              </a:rPr>
              <a:t>dall</a:t>
            </a:r>
            <a:r>
              <a:rPr lang="ja-JP" altLang="it-IT" b="1" i="1" dirty="0">
                <a:solidFill>
                  <a:srgbClr val="800080"/>
                </a:solidFill>
                <a:latin typeface="Century Schoolbook" charset="0"/>
                <a:cs typeface="Tahoma" charset="0"/>
              </a:rPr>
              <a:t>’</a:t>
            </a:r>
            <a:r>
              <a:rPr lang="it-IT" b="1" i="1" dirty="0">
                <a:solidFill>
                  <a:srgbClr val="800080"/>
                </a:solidFill>
                <a:latin typeface="Century Schoolbook" charset="0"/>
                <a:cs typeface="Tahoma" charset="0"/>
              </a:rPr>
              <a:t>insegnante - finisce per migliorare le sue prestazioni. </a:t>
            </a:r>
          </a:p>
          <a:p>
            <a:pPr marL="0" indent="0">
              <a:spcAft>
                <a:spcPts val="1063"/>
              </a:spcAft>
              <a:buFont typeface="Wingdings" charset="0"/>
              <a:buNone/>
            </a:pPr>
            <a:r>
              <a:rPr lang="it-IT" b="1" dirty="0">
                <a:solidFill>
                  <a:srgbClr val="800080"/>
                </a:solidFill>
                <a:latin typeface="Century Schoolbook" charset="0"/>
                <a:cs typeface="Tahoma" charset="0"/>
              </a:rPr>
              <a:t>Noi stessi siamo condizionati da ciò che sappiamo che gli altri pensano di noi.</a:t>
            </a:r>
          </a:p>
        </p:txBody>
      </p:sp>
      <p:sp>
        <p:nvSpPr>
          <p:cNvPr id="5" name="Rectangle 2"/>
          <p:cNvSpPr txBox="1">
            <a:spLocks noChangeArrowheads="1"/>
          </p:cNvSpPr>
          <p:nvPr/>
        </p:nvSpPr>
        <p:spPr bwMode="auto">
          <a:xfrm>
            <a:off x="914400" y="322264"/>
            <a:ext cx="10363200" cy="979487"/>
          </a:xfrm>
          <a:prstGeom prst="rect">
            <a:avLst/>
          </a:prstGeom>
          <a:noFill/>
          <a:ln w="12700">
            <a:noFill/>
            <a:miter lim="800000"/>
            <a:headEnd/>
            <a:tailEnd/>
          </a:ln>
        </p:spPr>
        <p:txBody>
          <a:bodyPr lIns="50738" tIns="50738" rIns="91329" bIns="50738" anchor="b"/>
          <a:lstStyle>
            <a:lvl1pPr marL="38100" indent="-38100" defTabSz="912813">
              <a:defRPr sz="3600">
                <a:solidFill>
                  <a:schemeClr val="tx1"/>
                </a:solidFill>
                <a:latin typeface="Arial" charset="0"/>
                <a:ea typeface="ＭＳ Ｐゴシック" charset="0"/>
                <a:cs typeface="Arial" charset="0"/>
              </a:defRPr>
            </a:lvl1pPr>
            <a:lvl2pPr marL="742950" indent="-285750" defTabSz="912813">
              <a:defRPr sz="3600">
                <a:solidFill>
                  <a:schemeClr val="tx1"/>
                </a:solidFill>
                <a:latin typeface="Arial" charset="0"/>
                <a:ea typeface="Arial" charset="0"/>
                <a:cs typeface="Arial" charset="0"/>
              </a:defRPr>
            </a:lvl2pPr>
            <a:lvl3pPr marL="1143000" indent="-228600" defTabSz="912813">
              <a:defRPr sz="3600">
                <a:solidFill>
                  <a:schemeClr val="tx1"/>
                </a:solidFill>
                <a:latin typeface="Arial" charset="0"/>
                <a:ea typeface="Arial" charset="0"/>
                <a:cs typeface="Arial" charset="0"/>
              </a:defRPr>
            </a:lvl3pPr>
            <a:lvl4pPr marL="1600200" indent="-228600" defTabSz="912813">
              <a:defRPr sz="3600">
                <a:solidFill>
                  <a:schemeClr val="tx1"/>
                </a:solidFill>
                <a:latin typeface="Arial" charset="0"/>
                <a:ea typeface="Arial" charset="0"/>
                <a:cs typeface="Arial" charset="0"/>
              </a:defRPr>
            </a:lvl4pPr>
            <a:lvl5pPr marL="2057400" indent="-228600" defTabSz="912813">
              <a:defRPr sz="36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3600">
                <a:solidFill>
                  <a:schemeClr val="tx1"/>
                </a:solidFill>
                <a:latin typeface="Arial" charset="0"/>
                <a:ea typeface="Arial" charset="0"/>
                <a:cs typeface="Arial" charset="0"/>
              </a:defRPr>
            </a:lvl9pPr>
          </a:lstStyle>
          <a:p>
            <a:r>
              <a:rPr lang="it-IT" sz="4000" b="1" dirty="0">
                <a:solidFill>
                  <a:srgbClr val="0000FF"/>
                </a:solidFill>
                <a:effectLst>
                  <a:outerShdw blurRad="38100" dist="38100" dir="2700000" algn="tl">
                    <a:srgbClr val="000000"/>
                  </a:outerShdw>
                </a:effectLst>
                <a:latin typeface="Century Schoolbook" charset="0"/>
                <a:cs typeface="Tahoma" charset="0"/>
              </a:rPr>
              <a:t>Le </a:t>
            </a:r>
            <a:r>
              <a:rPr lang="it-IT" sz="4000" b="1" dirty="0" err="1">
                <a:solidFill>
                  <a:srgbClr val="0000FF"/>
                </a:solidFill>
                <a:effectLst>
                  <a:outerShdw blurRad="38100" dist="38100" dir="2700000" algn="tl">
                    <a:srgbClr val="000000"/>
                  </a:outerShdw>
                </a:effectLst>
                <a:latin typeface="Century Schoolbook" charset="0"/>
                <a:cs typeface="Tahoma" charset="0"/>
              </a:rPr>
              <a:t>autoconferme</a:t>
            </a:r>
            <a:r>
              <a:rPr lang="it-IT" sz="4000" b="1" dirty="0">
                <a:solidFill>
                  <a:srgbClr val="0000FF"/>
                </a:solidFill>
                <a:effectLst>
                  <a:outerShdw blurRad="38100" dist="38100" dir="2700000" algn="tl">
                    <a:srgbClr val="000000"/>
                  </a:outerShdw>
                </a:effectLst>
                <a:latin typeface="Century Schoolbook" charset="0"/>
                <a:cs typeface="Tahoma" charset="0"/>
              </a:rPr>
              <a:t> comportamentali </a:t>
            </a:r>
            <a:r>
              <a:rPr lang="it-IT" sz="2600" b="1" dirty="0">
                <a:solidFill>
                  <a:srgbClr val="002060"/>
                </a:solidFill>
                <a:effectLst>
                  <a:outerShdw blurRad="38100" dist="38100" dir="2700000" algn="tl">
                    <a:srgbClr val="000000"/>
                  </a:outerShdw>
                </a:effectLst>
                <a:latin typeface="Century Schoolbook" charset="0"/>
                <a:cs typeface="Tahoma" charset="0"/>
              </a:rPr>
              <a:t/>
            </a:r>
            <a:br>
              <a:rPr lang="it-IT" sz="2600" b="1" dirty="0">
                <a:solidFill>
                  <a:srgbClr val="002060"/>
                </a:solidFill>
                <a:effectLst>
                  <a:outerShdw blurRad="38100" dist="38100" dir="2700000" algn="tl">
                    <a:srgbClr val="000000"/>
                  </a:outerShdw>
                </a:effectLst>
                <a:latin typeface="Century Schoolbook" charset="0"/>
                <a:cs typeface="Tahoma" charset="0"/>
              </a:rPr>
            </a:br>
            <a:r>
              <a:rPr lang="it-IT" sz="2400" b="1" dirty="0">
                <a:solidFill>
                  <a:srgbClr val="3366FF"/>
                </a:solidFill>
                <a:effectLst>
                  <a:outerShdw blurRad="38100" dist="38100" dir="2700000" algn="tl">
                    <a:srgbClr val="000000"/>
                  </a:outerShdw>
                </a:effectLst>
                <a:latin typeface="Century Schoolbook" charset="0"/>
                <a:cs typeface="Tahoma" charset="0"/>
              </a:rPr>
              <a:t>La profezia che si </a:t>
            </a:r>
            <a:r>
              <a:rPr lang="it-IT" sz="2400" b="1" dirty="0" err="1">
                <a:solidFill>
                  <a:srgbClr val="3366FF"/>
                </a:solidFill>
                <a:effectLst>
                  <a:outerShdw blurRad="38100" dist="38100" dir="2700000" algn="tl">
                    <a:srgbClr val="000000"/>
                  </a:outerShdw>
                </a:effectLst>
                <a:latin typeface="Century Schoolbook" charset="0"/>
                <a:cs typeface="Tahoma" charset="0"/>
              </a:rPr>
              <a:t>autoavvera</a:t>
            </a:r>
            <a:endParaRPr lang="it-IT" sz="2400" b="1" dirty="0">
              <a:solidFill>
                <a:srgbClr val="3366FF"/>
              </a:solidFill>
              <a:effectLst>
                <a:outerShdw blurRad="38100" dist="38100" dir="2700000" algn="tl">
                  <a:srgbClr val="000000"/>
                </a:outerShdw>
              </a:effectLst>
              <a:latin typeface="Century Schoolbook" charset="0"/>
              <a:cs typeface="Tahoma" charset="0"/>
            </a:endParaRPr>
          </a:p>
        </p:txBody>
      </p:sp>
    </p:spTree>
    <p:extLst>
      <p:ext uri="{BB962C8B-B14F-4D97-AF65-F5344CB8AC3E}">
        <p14:creationId xmlns:p14="http://schemas.microsoft.com/office/powerpoint/2010/main" val="2621460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dirty="0"/>
          </a:p>
        </p:txBody>
      </p:sp>
      <p:sp>
        <p:nvSpPr>
          <p:cNvPr id="5" name="Sottotitolo 4"/>
          <p:cNvSpPr>
            <a:spLocks noGrp="1"/>
          </p:cNvSpPr>
          <p:nvPr>
            <p:ph type="subTitle" idx="1"/>
          </p:nvPr>
        </p:nvSpPr>
        <p:spPr/>
        <p:txBody>
          <a:bodyPr/>
          <a:lstStyle/>
          <a:p>
            <a:endParaRPr lang="it-IT"/>
          </a:p>
        </p:txBody>
      </p:sp>
      <p:pic>
        <p:nvPicPr>
          <p:cNvPr id="6" name="Picture 4"/>
          <p:cNvPicPr>
            <a:picLocks noChangeAspect="1" noChangeArrowheads="1"/>
          </p:cNvPicPr>
          <p:nvPr/>
        </p:nvPicPr>
        <p:blipFill>
          <a:blip r:embed="rId2" cstate="print"/>
          <a:srcRect r="18659"/>
          <a:stretch>
            <a:fillRect/>
          </a:stretch>
        </p:blipFill>
        <p:spPr bwMode="auto">
          <a:xfrm>
            <a:off x="2682299" y="985226"/>
            <a:ext cx="6041108" cy="4736204"/>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637352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857251" y="428626"/>
            <a:ext cx="10369549" cy="1200329"/>
          </a:xfrm>
          <a:prstGeom prst="rect">
            <a:avLst/>
          </a:prstGeom>
          <a:noFill/>
          <a:ln w="9525">
            <a:noFill/>
            <a:miter lim="800000"/>
            <a:headEnd/>
            <a:tailEnd/>
          </a:ln>
        </p:spPr>
        <p:txBody>
          <a:bodyPr>
            <a:spAutoFit/>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r>
              <a:rPr lang="it-IT" b="1" dirty="0">
                <a:solidFill>
                  <a:srgbClr val="0000FF"/>
                </a:solidFill>
                <a:effectLst>
                  <a:outerShdw blurRad="38100" dist="38100" dir="2700000" algn="tl">
                    <a:srgbClr val="000000"/>
                  </a:outerShdw>
                </a:effectLst>
                <a:latin typeface="Century Schoolbook" charset="0"/>
                <a:cs typeface="Tahoma" charset="0"/>
              </a:rPr>
              <a:t>Il Networking per far crescere la qualità dei processi organizzativi  </a:t>
            </a:r>
          </a:p>
        </p:txBody>
      </p:sp>
      <p:sp>
        <p:nvSpPr>
          <p:cNvPr id="12292" name="Rettangolo 3"/>
          <p:cNvSpPr>
            <a:spLocks noChangeArrowheads="1"/>
          </p:cNvSpPr>
          <p:nvPr/>
        </p:nvSpPr>
        <p:spPr bwMode="auto">
          <a:xfrm>
            <a:off x="666751" y="1785939"/>
            <a:ext cx="8958668" cy="4401205"/>
          </a:xfrm>
          <a:prstGeom prst="rect">
            <a:avLst/>
          </a:prstGeom>
          <a:noFill/>
          <a:ln w="9525">
            <a:noFill/>
            <a:miter lim="800000"/>
            <a:headEnd/>
            <a:tailEnd/>
          </a:ln>
        </p:spPr>
        <p:txBody>
          <a:bodyPr wrap="square">
            <a:spAutoFit/>
          </a:bodyPr>
          <a:lstStyle/>
          <a:p>
            <a:pPr algn="just"/>
            <a:endParaRPr lang="it-IT" sz="2800" dirty="0">
              <a:latin typeface="Century Schoolbook"/>
              <a:cs typeface="Century Schoolbook"/>
            </a:endParaRPr>
          </a:p>
          <a:p>
            <a:pPr algn="just"/>
            <a:r>
              <a:rPr lang="it-IT" sz="2800" b="1" u="sng" dirty="0">
                <a:solidFill>
                  <a:srgbClr val="0000FF"/>
                </a:solidFill>
                <a:latin typeface="Century Schoolbook"/>
                <a:cs typeface="Century Schoolbook"/>
              </a:rPr>
              <a:t>Fare Network vuol dire:</a:t>
            </a:r>
          </a:p>
          <a:p>
            <a:pPr algn="just"/>
            <a:endParaRPr lang="it-IT" sz="2800" b="1" dirty="0">
              <a:solidFill>
                <a:srgbClr val="800080"/>
              </a:solidFill>
              <a:latin typeface="Century Schoolbook"/>
              <a:cs typeface="Century Schoolbook"/>
            </a:endParaRPr>
          </a:p>
          <a:p>
            <a:pPr>
              <a:buFont typeface="Wingdings" charset="0"/>
              <a:buChar char="ü"/>
            </a:pPr>
            <a:r>
              <a:rPr lang="it-IT" sz="2800" b="1" dirty="0">
                <a:solidFill>
                  <a:srgbClr val="800080"/>
                </a:solidFill>
                <a:latin typeface="Century Schoolbook"/>
                <a:cs typeface="Century Schoolbook"/>
              </a:rPr>
              <a:t> Far scomparire i limiti </a:t>
            </a:r>
            <a:r>
              <a:rPr lang="it-IT" sz="2800" b="1" dirty="0" smtClean="0">
                <a:solidFill>
                  <a:srgbClr val="800080"/>
                </a:solidFill>
                <a:latin typeface="Century Schoolbook"/>
                <a:cs typeface="Century Schoolbook"/>
              </a:rPr>
              <a:t>geografici</a:t>
            </a:r>
            <a:endParaRPr lang="it-IT" sz="2800" b="1" dirty="0">
              <a:solidFill>
                <a:srgbClr val="800080"/>
              </a:solidFill>
              <a:latin typeface="Century Schoolbook"/>
              <a:cs typeface="Century Schoolbook"/>
            </a:endParaRPr>
          </a:p>
          <a:p>
            <a:pPr>
              <a:buFont typeface="Wingdings" charset="0"/>
              <a:buChar char="ü"/>
            </a:pPr>
            <a:r>
              <a:rPr lang="it-IT" sz="2800" b="1" dirty="0">
                <a:solidFill>
                  <a:srgbClr val="800080"/>
                </a:solidFill>
                <a:latin typeface="Century Schoolbook"/>
                <a:cs typeface="Century Schoolbook"/>
              </a:rPr>
              <a:t> Maggiore facilità e rapidità di accesso a informazioni utili</a:t>
            </a:r>
          </a:p>
          <a:p>
            <a:pPr>
              <a:buFont typeface="Wingdings" charset="0"/>
              <a:buChar char="ü"/>
            </a:pPr>
            <a:r>
              <a:rPr lang="it-IT" sz="2800" b="1" dirty="0" smtClean="0">
                <a:solidFill>
                  <a:srgbClr val="800080"/>
                </a:solidFill>
                <a:latin typeface="Century Schoolbook"/>
                <a:cs typeface="Century Schoolbook"/>
              </a:rPr>
              <a:t>Favorisce </a:t>
            </a:r>
            <a:r>
              <a:rPr lang="it-IT" sz="2800" b="1" dirty="0">
                <a:solidFill>
                  <a:srgbClr val="800080"/>
                </a:solidFill>
                <a:latin typeface="Century Schoolbook"/>
                <a:cs typeface="Century Schoolbook"/>
              </a:rPr>
              <a:t>la leadership </a:t>
            </a:r>
          </a:p>
          <a:p>
            <a:pPr>
              <a:buFont typeface="Wingdings" charset="0"/>
              <a:buChar char="ü"/>
            </a:pPr>
            <a:r>
              <a:rPr lang="it-IT" sz="2800" b="1" dirty="0" smtClean="0">
                <a:solidFill>
                  <a:srgbClr val="800080"/>
                </a:solidFill>
                <a:latin typeface="Century Schoolbook"/>
                <a:cs typeface="Century Schoolbook"/>
              </a:rPr>
              <a:t>Favorisce  </a:t>
            </a:r>
            <a:r>
              <a:rPr lang="it-IT" sz="2800" b="1" dirty="0">
                <a:solidFill>
                  <a:srgbClr val="800080"/>
                </a:solidFill>
                <a:latin typeface="Century Schoolbook"/>
                <a:cs typeface="Century Schoolbook"/>
              </a:rPr>
              <a:t>la condivisione del “sapere</a:t>
            </a:r>
            <a:r>
              <a:rPr lang="it-IT" sz="2800" b="1" dirty="0" smtClean="0">
                <a:solidFill>
                  <a:srgbClr val="800080"/>
                </a:solidFill>
                <a:latin typeface="Century Schoolbook"/>
                <a:cs typeface="Century Schoolbook"/>
              </a:rPr>
              <a:t>”</a:t>
            </a:r>
            <a:endParaRPr lang="it-IT" sz="2800" b="1" dirty="0">
              <a:solidFill>
                <a:srgbClr val="800080"/>
              </a:solidFill>
              <a:latin typeface="Century Schoolbook"/>
              <a:cs typeface="Century Schoolbook"/>
            </a:endParaRPr>
          </a:p>
          <a:p>
            <a:pPr>
              <a:buFont typeface="Wingdings" charset="0"/>
              <a:buChar char="ü"/>
            </a:pPr>
            <a:r>
              <a:rPr lang="it-IT" sz="2800" b="1" dirty="0">
                <a:solidFill>
                  <a:srgbClr val="800080"/>
                </a:solidFill>
                <a:latin typeface="Century Schoolbook"/>
                <a:cs typeface="Century Schoolbook"/>
              </a:rPr>
              <a:t> Favorisce la flessibilità e la prontezza di risposta ai bisogni del cliente (anche interno)</a:t>
            </a:r>
          </a:p>
        </p:txBody>
      </p:sp>
    </p:spTree>
    <p:extLst>
      <p:ext uri="{BB962C8B-B14F-4D97-AF65-F5344CB8AC3E}">
        <p14:creationId xmlns:p14="http://schemas.microsoft.com/office/powerpoint/2010/main" val="2838947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p:txBody>
          <a:bodyPr/>
          <a:lstStyle/>
          <a:p>
            <a:endParaRPr lang="it-IT" dirty="0"/>
          </a:p>
        </p:txBody>
      </p:sp>
      <p:sp>
        <p:nvSpPr>
          <p:cNvPr id="9" name="Sottotitolo 8"/>
          <p:cNvSpPr>
            <a:spLocks noGrp="1"/>
          </p:cNvSpPr>
          <p:nvPr>
            <p:ph type="subTitle" idx="1"/>
          </p:nvPr>
        </p:nvSpPr>
        <p:spPr/>
        <p:txBody>
          <a:bodyPr/>
          <a:lstStyle/>
          <a:p>
            <a:endParaRPr lang="it-IT"/>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573" y="1092057"/>
            <a:ext cx="8996384" cy="460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96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345637" y="292562"/>
            <a:ext cx="9215904" cy="707886"/>
          </a:xfrm>
          <a:prstGeom prst="rect">
            <a:avLst/>
          </a:prstGeom>
          <a:noFill/>
          <a:ln w="9525">
            <a:noFill/>
            <a:miter lim="800000"/>
            <a:headEnd/>
            <a:tailEnd/>
          </a:ln>
        </p:spPr>
        <p:txBody>
          <a:bodyPr wrap="square">
            <a:spAutoFit/>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r>
              <a:rPr lang="it-IT" sz="4000" b="1" dirty="0">
                <a:solidFill>
                  <a:srgbClr val="0000FF"/>
                </a:solidFill>
                <a:effectLst>
                  <a:outerShdw blurRad="38100" dist="38100" dir="2700000" algn="tl">
                    <a:srgbClr val="000000"/>
                  </a:outerShdw>
                </a:effectLst>
                <a:latin typeface="Century Schoolbook" charset="0"/>
                <a:cs typeface="Tahoma" charset="0"/>
              </a:rPr>
              <a:t>Networking &amp; Self Promotion</a:t>
            </a:r>
          </a:p>
        </p:txBody>
      </p:sp>
      <p:sp>
        <p:nvSpPr>
          <p:cNvPr id="14340" name="CasellaDiTesto 10"/>
          <p:cNvSpPr txBox="1">
            <a:spLocks noChangeArrowheads="1"/>
          </p:cNvSpPr>
          <p:nvPr/>
        </p:nvSpPr>
        <p:spPr bwMode="auto">
          <a:xfrm>
            <a:off x="285751" y="1571626"/>
            <a:ext cx="11220201" cy="4401205"/>
          </a:xfrm>
          <a:prstGeom prst="rect">
            <a:avLst/>
          </a:prstGeom>
          <a:noFill/>
          <a:ln w="9525">
            <a:noFill/>
            <a:miter lim="800000"/>
            <a:headEnd/>
            <a:tailEnd/>
          </a:ln>
        </p:spPr>
        <p:txBody>
          <a:bodyPr wrap="square">
            <a:spAutoFit/>
          </a:bodyPr>
          <a:lstStyle>
            <a:lvl1pPr>
              <a:defRPr sz="3600">
                <a:solidFill>
                  <a:schemeClr val="tx1"/>
                </a:solidFill>
                <a:latin typeface="Arial" charset="0"/>
                <a:ea typeface="ＭＳ Ｐゴシック" charset="0"/>
                <a:cs typeface="Arial" charset="0"/>
              </a:defRPr>
            </a:lvl1pPr>
            <a:lvl2pPr marL="742950" indent="-285750">
              <a:defRPr sz="3600">
                <a:solidFill>
                  <a:schemeClr val="tx1"/>
                </a:solidFill>
                <a:latin typeface="Arial" charset="0"/>
                <a:ea typeface="Arial" charset="0"/>
                <a:cs typeface="Arial" charset="0"/>
              </a:defRPr>
            </a:lvl2pPr>
            <a:lvl3pPr marL="1143000" indent="-228600">
              <a:defRPr sz="3600">
                <a:solidFill>
                  <a:schemeClr val="tx1"/>
                </a:solidFill>
                <a:latin typeface="Arial" charset="0"/>
                <a:ea typeface="Arial" charset="0"/>
                <a:cs typeface="Arial" charset="0"/>
              </a:defRPr>
            </a:lvl3pPr>
            <a:lvl4pPr marL="1600200" indent="-228600">
              <a:defRPr sz="3600">
                <a:solidFill>
                  <a:schemeClr val="tx1"/>
                </a:solidFill>
                <a:latin typeface="Arial" charset="0"/>
                <a:ea typeface="Arial" charset="0"/>
                <a:cs typeface="Arial" charset="0"/>
              </a:defRPr>
            </a:lvl4pPr>
            <a:lvl5pPr marL="2057400" indent="-228600">
              <a:defRPr sz="3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ea typeface="Arial" charset="0"/>
                <a:cs typeface="Arial" charset="0"/>
              </a:defRPr>
            </a:lvl9pPr>
          </a:lstStyle>
          <a:p>
            <a:pPr>
              <a:buClr>
                <a:srgbClr val="333399"/>
              </a:buClr>
              <a:buFont typeface="Wingdings" charset="0"/>
              <a:buChar char="ü"/>
            </a:pPr>
            <a:r>
              <a:rPr lang="it-IT" sz="2800" b="1" dirty="0">
                <a:solidFill>
                  <a:srgbClr val="1F1F99"/>
                </a:solidFill>
                <a:latin typeface="Century Schoolbook"/>
                <a:cs typeface="Century Schoolbook"/>
              </a:rPr>
              <a:t>  E’ importante sviluppare capacità manageriali di comunicazione, </a:t>
            </a:r>
            <a:r>
              <a:rPr lang="it-IT" sz="2800" b="1" dirty="0" smtClean="0">
                <a:solidFill>
                  <a:srgbClr val="1F1F99"/>
                </a:solidFill>
                <a:latin typeface="Century Schoolbook"/>
                <a:cs typeface="Century Schoolbook"/>
              </a:rPr>
              <a:t>ascolto ed empatia</a:t>
            </a:r>
          </a:p>
          <a:p>
            <a:pPr>
              <a:buClr>
                <a:srgbClr val="333399"/>
              </a:buClr>
              <a:buFont typeface="Wingdings" charset="0"/>
              <a:buChar char="ü"/>
            </a:pPr>
            <a:r>
              <a:rPr lang="it-IT" sz="2800" b="1" dirty="0" smtClean="0">
                <a:solidFill>
                  <a:srgbClr val="1F1F99"/>
                </a:solidFill>
                <a:latin typeface="Century Schoolbook"/>
                <a:cs typeface="Century Schoolbook"/>
              </a:rPr>
              <a:t>Potenzia </a:t>
            </a:r>
            <a:r>
              <a:rPr lang="it-IT" sz="2800" b="1" dirty="0">
                <a:solidFill>
                  <a:srgbClr val="1F1F99"/>
                </a:solidFill>
                <a:latin typeface="Century Schoolbook"/>
                <a:cs typeface="Century Schoolbook"/>
              </a:rPr>
              <a:t>la motivazione e la percezione di auto-efficacia</a:t>
            </a:r>
          </a:p>
          <a:p>
            <a:pPr>
              <a:buClr>
                <a:srgbClr val="333399"/>
              </a:buClr>
              <a:buFont typeface="Wingdings" charset="0"/>
              <a:buChar char="ü"/>
            </a:pPr>
            <a:r>
              <a:rPr lang="it-IT" sz="2800" b="1" dirty="0" smtClean="0">
                <a:solidFill>
                  <a:srgbClr val="1F1F99"/>
                </a:solidFill>
                <a:latin typeface="Century Schoolbook"/>
                <a:cs typeface="Century Schoolbook"/>
              </a:rPr>
              <a:t>E</a:t>
            </a:r>
            <a:r>
              <a:rPr lang="it-IT" sz="2800" b="1" dirty="0">
                <a:solidFill>
                  <a:srgbClr val="1F1F99"/>
                </a:solidFill>
                <a:latin typeface="Century Schoolbook"/>
                <a:cs typeface="Century Schoolbook"/>
              </a:rPr>
              <a:t>’ importante sviluppare e gestire reti di relazioni in modo limpido, </a:t>
            </a:r>
            <a:r>
              <a:rPr lang="it-IT" sz="2800" b="1" dirty="0" smtClean="0">
                <a:solidFill>
                  <a:srgbClr val="1F1F99"/>
                </a:solidFill>
                <a:latin typeface="Century Schoolbook"/>
                <a:cs typeface="Century Schoolbook"/>
              </a:rPr>
              <a:t>   organizzato </a:t>
            </a:r>
            <a:r>
              <a:rPr lang="it-IT" sz="2800" b="1" dirty="0">
                <a:solidFill>
                  <a:srgbClr val="1F1F99"/>
                </a:solidFill>
                <a:latin typeface="Century Schoolbook"/>
                <a:cs typeface="Century Schoolbook"/>
              </a:rPr>
              <a:t>e rispettoso delle regole</a:t>
            </a:r>
          </a:p>
          <a:p>
            <a:pPr>
              <a:buClr>
                <a:srgbClr val="333399"/>
              </a:buClr>
              <a:buFont typeface="Wingdings" charset="0"/>
              <a:buChar char="ü"/>
            </a:pPr>
            <a:r>
              <a:rPr lang="it-IT" sz="2800" b="1" dirty="0" smtClean="0">
                <a:solidFill>
                  <a:srgbClr val="1F1F99"/>
                </a:solidFill>
                <a:latin typeface="Century Schoolbook"/>
                <a:cs typeface="Century Schoolbook"/>
              </a:rPr>
              <a:t>È </a:t>
            </a:r>
            <a:r>
              <a:rPr lang="it-IT" sz="2800" b="1" dirty="0">
                <a:solidFill>
                  <a:srgbClr val="1F1F99"/>
                </a:solidFill>
                <a:latin typeface="Century Schoolbook"/>
                <a:cs typeface="Century Schoolbook"/>
              </a:rPr>
              <a:t>importante saper presentare se stessi al meglio in ogni </a:t>
            </a:r>
            <a:r>
              <a:rPr lang="it-IT" sz="2800" b="1" dirty="0" smtClean="0">
                <a:solidFill>
                  <a:srgbClr val="1F1F99"/>
                </a:solidFill>
                <a:latin typeface="Century Schoolbook"/>
                <a:cs typeface="Century Schoolbook"/>
              </a:rPr>
              <a:t>circostanza</a:t>
            </a:r>
            <a:endParaRPr lang="it-IT" sz="2800" b="1" dirty="0">
              <a:solidFill>
                <a:srgbClr val="1F1F99"/>
              </a:solidFill>
              <a:latin typeface="Century Schoolbook"/>
              <a:cs typeface="Century Schoolbook"/>
            </a:endParaRPr>
          </a:p>
          <a:p>
            <a:pPr>
              <a:buClr>
                <a:srgbClr val="333399"/>
              </a:buClr>
              <a:buFont typeface="Wingdings" charset="0"/>
              <a:buChar char="ü"/>
            </a:pPr>
            <a:r>
              <a:rPr lang="it-IT" sz="2800" b="1" dirty="0">
                <a:solidFill>
                  <a:srgbClr val="1F1F99"/>
                </a:solidFill>
                <a:latin typeface="Century Schoolbook"/>
                <a:cs typeface="Century Schoolbook"/>
              </a:rPr>
              <a:t> E’ importante farsi conoscere e valorizzare il proprio contributo</a:t>
            </a:r>
          </a:p>
          <a:p>
            <a:pPr>
              <a:buClr>
                <a:srgbClr val="333399"/>
              </a:buClr>
              <a:buFont typeface="Wingdings" charset="0"/>
              <a:buChar char="ü"/>
            </a:pPr>
            <a:r>
              <a:rPr lang="it-IT" sz="2800" b="1" dirty="0" smtClean="0">
                <a:solidFill>
                  <a:srgbClr val="1F1F99"/>
                </a:solidFill>
                <a:latin typeface="Century Schoolbook"/>
                <a:cs typeface="Century Schoolbook"/>
              </a:rPr>
              <a:t>E</a:t>
            </a:r>
            <a:r>
              <a:rPr lang="it-IT" sz="2800" b="1" dirty="0">
                <a:solidFill>
                  <a:srgbClr val="1F1F99"/>
                </a:solidFill>
                <a:latin typeface="Century Schoolbook"/>
                <a:cs typeface="Century Schoolbook"/>
              </a:rPr>
              <a:t>’ necessario conoscersi per valorizzarsi</a:t>
            </a:r>
            <a:r>
              <a:rPr lang="it-IT" sz="2800" b="1" dirty="0" smtClean="0">
                <a:solidFill>
                  <a:srgbClr val="1F1F99"/>
                </a:solidFill>
                <a:latin typeface="Century Schoolbook"/>
                <a:cs typeface="Century Schoolbook"/>
              </a:rPr>
              <a:t>.   </a:t>
            </a:r>
            <a:endParaRPr lang="it-IT" sz="2800" b="1" dirty="0">
              <a:solidFill>
                <a:srgbClr val="1F1F99"/>
              </a:solidFill>
              <a:latin typeface="Century Schoolbook"/>
              <a:cs typeface="Century Schoolbook"/>
            </a:endParaRPr>
          </a:p>
        </p:txBody>
      </p:sp>
    </p:spTree>
    <p:extLst>
      <p:ext uri="{BB962C8B-B14F-4D97-AF65-F5344CB8AC3E}">
        <p14:creationId xmlns:p14="http://schemas.microsoft.com/office/powerpoint/2010/main" val="3899210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1991" y="2145543"/>
            <a:ext cx="8508614" cy="1468438"/>
          </a:xfrm>
        </p:spPr>
        <p:txBody>
          <a:bodyPr>
            <a:normAutofit fontScale="90000"/>
          </a:bodyPr>
          <a:lstStyle/>
          <a:p>
            <a:r>
              <a:rPr lang="it-IT" sz="6700" b="1" dirty="0" smtClean="0">
                <a:solidFill>
                  <a:srgbClr val="0000FF"/>
                </a:solidFill>
                <a:latin typeface="Century Schoolbook"/>
                <a:cs typeface="Century Schoolbook"/>
              </a:rPr>
              <a:t> il significato di </a:t>
            </a:r>
            <a:r>
              <a:rPr lang="it-IT" sz="6700" b="1" dirty="0" smtClean="0">
                <a:solidFill>
                  <a:srgbClr val="800080"/>
                </a:solidFill>
                <a:latin typeface="Century Schoolbook"/>
                <a:cs typeface="Century Schoolbook"/>
              </a:rPr>
              <a:t>COMUNICARE </a:t>
            </a:r>
            <a:r>
              <a:rPr lang="it-IT" sz="5400" b="1" dirty="0" smtClean="0">
                <a:solidFill>
                  <a:srgbClr val="0000FF"/>
                </a:solidFill>
                <a:latin typeface="Century Schoolbook"/>
                <a:cs typeface="Century Schoolbook"/>
              </a:rPr>
              <a:t>?</a:t>
            </a:r>
            <a:endParaRPr lang="it-IT" sz="5400" b="1" dirty="0">
              <a:solidFill>
                <a:srgbClr val="0000FF"/>
              </a:solidFill>
              <a:latin typeface="Century Schoolbook"/>
              <a:cs typeface="Century Schoolbook"/>
            </a:endParaRPr>
          </a:p>
        </p:txBody>
      </p:sp>
    </p:spTree>
    <p:extLst>
      <p:ext uri="{BB962C8B-B14F-4D97-AF65-F5344CB8AC3E}">
        <p14:creationId xmlns:p14="http://schemas.microsoft.com/office/powerpoint/2010/main" val="38785385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Picture 6" descr="C:\Documents and Settings\Simona\Desktop\immagini simo\WCO_035.jpg"/>
          <p:cNvPicPr>
            <a:picLocks noChangeAspect="1" noChangeArrowheads="1"/>
          </p:cNvPicPr>
          <p:nvPr/>
        </p:nvPicPr>
        <p:blipFill>
          <a:blip r:embed="rId2">
            <a:extLst>
              <a:ext uri="{28A0092B-C50C-407E-A947-70E740481C1C}">
                <a14:useLocalDpi xmlns:a14="http://schemas.microsoft.com/office/drawing/2010/main" val="0"/>
              </a:ext>
            </a:extLst>
          </a:blip>
          <a:srcRect t="7674"/>
          <a:stretch>
            <a:fillRect/>
          </a:stretch>
        </p:blipFill>
        <p:spPr bwMode="auto">
          <a:xfrm>
            <a:off x="1043248" y="831502"/>
            <a:ext cx="10386754" cy="52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288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32629" y="2130425"/>
            <a:ext cx="10942856" cy="1468438"/>
          </a:xfrm>
        </p:spPr>
        <p:txBody>
          <a:bodyPr>
            <a:normAutofit fontScale="90000"/>
          </a:bodyPr>
          <a:lstStyle/>
          <a:p>
            <a:r>
              <a:rPr lang="it-IT" dirty="0" smtClean="0"/>
              <a:t/>
            </a:r>
            <a:br>
              <a:rPr lang="it-IT" dirty="0" smtClean="0"/>
            </a:br>
            <a:r>
              <a:rPr lang="it-IT" sz="8900" b="1" dirty="0" smtClean="0">
                <a:solidFill>
                  <a:srgbClr val="0000FF"/>
                </a:solidFill>
                <a:latin typeface="Century Schoolbook"/>
                <a:cs typeface="Century Schoolbook"/>
              </a:rPr>
              <a:t>interagire</a:t>
            </a:r>
            <a:r>
              <a:rPr lang="it-IT" sz="8900" b="1" dirty="0" smtClean="0">
                <a:latin typeface="Century Schoolbook"/>
                <a:cs typeface="Century Schoolbook"/>
              </a:rPr>
              <a:t/>
            </a:r>
            <a:br>
              <a:rPr lang="it-IT" sz="8900" b="1" dirty="0" smtClean="0">
                <a:latin typeface="Century Schoolbook"/>
                <a:cs typeface="Century Schoolbook"/>
              </a:rPr>
            </a:br>
            <a:r>
              <a:rPr lang="it-IT" sz="8900" b="1" dirty="0" smtClean="0">
                <a:solidFill>
                  <a:srgbClr val="FF0000"/>
                </a:solidFill>
                <a:latin typeface="Century Schoolbook"/>
                <a:cs typeface="Century Schoolbook"/>
              </a:rPr>
              <a:t>mettere in comune</a:t>
            </a:r>
            <a:br>
              <a:rPr lang="it-IT" sz="8900" b="1" dirty="0" smtClean="0">
                <a:solidFill>
                  <a:srgbClr val="FF0000"/>
                </a:solidFill>
                <a:latin typeface="Century Schoolbook"/>
                <a:cs typeface="Century Schoolbook"/>
              </a:rPr>
            </a:br>
            <a:r>
              <a:rPr lang="it-IT" sz="8900" b="1" dirty="0" smtClean="0">
                <a:solidFill>
                  <a:srgbClr val="800080"/>
                </a:solidFill>
                <a:latin typeface="Century Schoolbook"/>
                <a:cs typeface="Century Schoolbook"/>
              </a:rPr>
              <a:t>mettere in relazione</a:t>
            </a:r>
            <a:endParaRPr lang="it-IT" sz="8900" b="1" dirty="0">
              <a:solidFill>
                <a:srgbClr val="800080"/>
              </a:solidFill>
              <a:latin typeface="Century Schoolbook"/>
              <a:cs typeface="Century Schoolbook"/>
            </a:endParaRP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04" y="5857436"/>
            <a:ext cx="2569458" cy="8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676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a:solidFill>
                  <a:srgbClr val="800080"/>
                </a:solidFill>
                <a:latin typeface="Century Schoolbook" charset="0"/>
                <a:cs typeface="Tahoma" charset="0"/>
              </a:rPr>
              <a:t>Per migliorare la propria efficacia comunicativa ed essere più capaci di influenzare gli altri è necessario allenare alcune abilità:</a:t>
            </a:r>
            <a:r>
              <a:rPr lang="it-IT" b="1" dirty="0">
                <a:solidFill>
                  <a:srgbClr val="FF0000"/>
                </a:solidFill>
                <a:latin typeface="Century Schoolbook" charset="0"/>
                <a:cs typeface="Tahoma" charset="0"/>
              </a:rPr>
              <a:t/>
            </a:r>
            <a:br>
              <a:rPr lang="it-IT" b="1" dirty="0">
                <a:solidFill>
                  <a:srgbClr val="FF0000"/>
                </a:solidFill>
                <a:latin typeface="Century Schoolbook" charset="0"/>
                <a:cs typeface="Tahoma" charset="0"/>
              </a:rPr>
            </a:br>
            <a:endParaRPr lang="it-IT" dirty="0"/>
          </a:p>
        </p:txBody>
      </p:sp>
    </p:spTree>
    <p:extLst>
      <p:ext uri="{BB962C8B-B14F-4D97-AF65-F5344CB8AC3E}">
        <p14:creationId xmlns:p14="http://schemas.microsoft.com/office/powerpoint/2010/main" val="3754250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983</Words>
  <Application>Microsoft Macintosh PowerPoint</Application>
  <PresentationFormat>Personalizzato</PresentationFormat>
  <Paragraphs>142</Paragraphs>
  <Slides>54</Slides>
  <Notes>8</Notes>
  <HiddenSlides>0</HiddenSlides>
  <MMClips>0</MMClips>
  <ScaleCrop>false</ScaleCrop>
  <HeadingPairs>
    <vt:vector size="4" baseType="variant">
      <vt:variant>
        <vt:lpstr>Tema</vt:lpstr>
      </vt:variant>
      <vt:variant>
        <vt:i4>1</vt:i4>
      </vt:variant>
      <vt:variant>
        <vt:lpstr>Titoli diapositive</vt:lpstr>
      </vt:variant>
      <vt:variant>
        <vt:i4>54</vt:i4>
      </vt:variant>
    </vt:vector>
  </HeadingPairs>
  <TitlesOfParts>
    <vt:vector size="55" baseType="lpstr">
      <vt:lpstr>Tema di Office</vt:lpstr>
      <vt:lpstr>Presentazione di PowerPoint</vt:lpstr>
      <vt:lpstr>Bologna, 26 ottobre 2016</vt:lpstr>
      <vt:lpstr>Presentazione di PowerPoint</vt:lpstr>
      <vt:lpstr>Presentazione di PowerPoint</vt:lpstr>
      <vt:lpstr> COMUNICARE   efficacemente</vt:lpstr>
      <vt:lpstr> il significato di COMUNICARE ?</vt:lpstr>
      <vt:lpstr>Presentazione di PowerPoint</vt:lpstr>
      <vt:lpstr> interagire mettere in comune mettere in relazione</vt:lpstr>
      <vt:lpstr>Per migliorare la propria efficacia comunicativa ed essere più capaci di influenzare gli altri è necessario allenare alcune abilità: </vt:lpstr>
      <vt:lpstr>Quali sono quindi le abitudini che ci portano a comunicare con successo ? Quali muscoli dobbiamo allenare ? </vt:lpstr>
      <vt:lpstr>Il sapere del comunicatore eccellente </vt:lpstr>
      <vt:lpstr>Saper esprimere se stessi in maniera piena ed efficace, per rendere più chiaro , diretto e incisivo il proprio messaggio;    Saper cambiare punto di vista per avere una visione della realtà più completa e ricca; </vt:lpstr>
      <vt:lpstr>Presentazione di PowerPoint</vt:lpstr>
      <vt:lpstr>Presentazione di PowerPoint</vt:lpstr>
      <vt:lpstr>Saper cambiare punto di vista </vt:lpstr>
      <vt:lpstr>Presentazione di PowerPoint</vt:lpstr>
      <vt:lpstr>  </vt:lpstr>
      <vt:lpstr>Presentazione di PowerPoint</vt:lpstr>
      <vt:lpstr>COMUNICARE implica</vt:lpstr>
      <vt:lpstr>Presentazione di PowerPoint</vt:lpstr>
      <vt:lpstr>Presentazione di PowerPoint</vt:lpstr>
      <vt:lpstr>     Condividere ci fa vedere  le cose da un altro punto di vista</vt:lpstr>
      <vt:lpstr>Presentazione di PowerPoint</vt:lpstr>
      <vt:lpstr>Presentazione di PowerPoint</vt:lpstr>
      <vt:lpstr>Presentazione di PowerPoint</vt:lpstr>
      <vt:lpstr>Presentazione di PowerPoint</vt:lpstr>
      <vt:lpstr> ci permette di</vt:lpstr>
      <vt:lpstr>Presentazione di PowerPoint</vt:lpstr>
      <vt:lpstr>Presentazione di PowerPoint</vt:lpstr>
      <vt:lpstr>Cuore  =  Fede</vt:lpstr>
      <vt:lpstr>Capacità di vedere…</vt:lpstr>
      <vt:lpstr>FEDE significa credere ? ma in che cosa ?  Nella preziosità degli altri,  nel potenziale che è in ogni essere</vt:lpstr>
      <vt:lpstr>La fede negli altri  è la causa profonda che fa emergere la forza  nella nostra vita</vt:lpstr>
      <vt:lpstr>Come possiamo comunicare in modo efficace con chi ha una visione e comprensione del mondo differente dalla nostra?</vt:lpstr>
      <vt:lpstr>Come possiamo imparare a vivere senza sentirci minacciati dalla diversità ? La diversità di idee di abitudini può innescare conflitti problemi difficoltà , ma anche generare reciproca creatività , progresso, prosperità.</vt:lpstr>
      <vt:lpstr>“Ogni fiore ha un suo modo unico e sue speciali caratteristiche per  manifestarsi : tali caratteristiche, insieme, creano uno straordinario ritratto stagionale di vitalità e bellezza.”                              D.Ikeda</vt:lpstr>
      <vt:lpstr>Il principio buddista di ITAI DOSHIN        “diversi corpi, stessa mente” </vt:lpstr>
      <vt:lpstr>Al centro le caratteristiche uniche ed irripetibili di ogni individuo, si punta a condividere l’impegno, profondamente sentito a livello individuale , di realizzare un  obiettivo o un ideale comune.</vt:lpstr>
      <vt:lpstr>Presentazione di PowerPoint</vt:lpstr>
      <vt:lpstr>Presentazione di PowerPoint</vt:lpstr>
      <vt:lpstr>Presentazione di PowerPoint</vt:lpstr>
      <vt:lpstr>un antico testo buddista, contiene una metafora che concepisce l’universo come un’enorme rete che si estende all’infinito in ogni direzione, proteggendo e accudendo la vita nella sua interezza, senza escludere nulla. Al punto di intersezione di ciascun nodo della rete c’è una lucente gemma, sfaccettata e riflettente. Grazie alle sue molte facce, ciascuna gemma riflette ogni altra, generando una vasta rete di sostegno di tutta l’esistenza. L’infinito numero di gemme presenti su una rete di tali proporzioni è inimmaginabile, per non parlare degli innumerevoli riflessi in ciascuna gemma. Nessuna gemma esiste senza le altre. Nessuna è a sé stante. Sono tutte ínterdipendenti dalla presenza delle altre. Se ne appare una, appaiono tutte. Se non ne appare una, non ne appare nessuna. Se comparisse un puntino nero su una qualunque delle gemme, comparirebbe su tutte.</vt:lpstr>
      <vt:lpstr>La rete di Indra è un’ immagine efficace per descrivere l’incessante, libera compenetrazione e mutua interdipendenza di tutto quanto esiste. Ogni azione, ogni parola, ogni pensiero (ricordi, desideri, paure, bisogni, frustrazioni, felicità, o benessere) produce effetti a catena nell’universo. Niente e nessuno resta escluso da questa mutua risonanza, dalla globale interazione.  </vt:lpstr>
      <vt:lpstr>Presentazione di PowerPoint</vt:lpstr>
      <vt:lpstr>Presentazione di PowerPoint</vt:lpstr>
      <vt:lpstr>Presentazione di PowerPoint</vt:lpstr>
      <vt:lpstr>Presentazione di PowerPoint</vt:lpstr>
      <vt:lpstr>Presentazione di PowerPoint</vt:lpstr>
      <vt:lpstr>L’assertività e il cambiamento</vt:lpstr>
      <vt:lpstr>Presentazione di PowerPoint</vt:lpstr>
      <vt:lpstr>Presentazione di PowerPoint</vt:lpstr>
      <vt:lpstr>Presentazione di PowerPoint</vt:lpstr>
      <vt:lpstr>Presentazione di PowerPoint</vt:lpstr>
      <vt:lpstr>Presentazione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Simona Filice</dc:creator>
  <cp:lastModifiedBy>Anna Marras</cp:lastModifiedBy>
  <cp:revision>82</cp:revision>
  <dcterms:created xsi:type="dcterms:W3CDTF">2016-04-27T08:38:36Z</dcterms:created>
  <dcterms:modified xsi:type="dcterms:W3CDTF">2016-11-06T20:54:32Z</dcterms:modified>
</cp:coreProperties>
</file>